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2"/>
  </p:notesMasterIdLst>
  <p:sldIdLst>
    <p:sldId id="422" r:id="rId2"/>
    <p:sldId id="343" r:id="rId3"/>
    <p:sldId id="428" r:id="rId4"/>
    <p:sldId id="427" r:id="rId5"/>
    <p:sldId id="425" r:id="rId6"/>
    <p:sldId id="429" r:id="rId7"/>
    <p:sldId id="426" r:id="rId8"/>
    <p:sldId id="430" r:id="rId9"/>
    <p:sldId id="431" r:id="rId10"/>
    <p:sldId id="43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794299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677065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4</a:t>
            </a:r>
          </a:p>
          <a:p>
            <a:pPr algn="ctr"/>
            <a:r>
              <a:rPr lang="en-US" sz="2400" b="1" dirty="0">
                <a:latin typeface="Cambria" pitchFamily="18" charset="0"/>
              </a:rPr>
              <a:t> </a:t>
            </a: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939115"/>
            <a:ext cx="8640763" cy="3847207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r>
              <a:rPr lang="en-US" sz="2400" u="sng" dirty="0" err="1" smtClean="0">
                <a:latin typeface="Cambria" pitchFamily="18" charset="0"/>
              </a:rPr>
              <a:t>C</a:t>
            </a:r>
            <a:r>
              <a:rPr lang="en-US" sz="2000" u="sng" dirty="0" err="1" smtClean="0">
                <a:latin typeface="Cambria" pitchFamily="18" charset="0"/>
              </a:rPr>
              <a:t>ontoh</a:t>
            </a:r>
            <a:r>
              <a:rPr lang="en-US" sz="2000" u="sng" dirty="0" smtClean="0">
                <a:latin typeface="Cambria" pitchFamily="18" charset="0"/>
              </a:rPr>
              <a:t> :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pengundian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Rp.100 yang </a:t>
            </a:r>
            <a:r>
              <a:rPr lang="en-US" sz="2000" dirty="0" err="1" smtClean="0">
                <a:latin typeface="Cambria" pitchFamily="18" charset="0"/>
              </a:rPr>
              <a:t>seimbang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sekaligus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menunjukkan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“BANK INDONESIA’ yang </a:t>
            </a:r>
            <a:r>
              <a:rPr lang="en-US" sz="2000" dirty="0" err="1" smtClean="0">
                <a:latin typeface="Cambria" pitchFamily="18" charset="0"/>
              </a:rPr>
              <a:t>muncul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distrubusi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X!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 algn="just"/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pPr marL="444500"/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F(x)</a:t>
            </a:r>
          </a:p>
          <a:p>
            <a:pPr marL="457200" indent="-457200" defTabSz="363538"/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3" y="3000372"/>
            <a:ext cx="2264187" cy="500066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3571876"/>
            <a:ext cx="1457335" cy="285752"/>
          </a:xfrm>
          <a:prstGeom prst="rect">
            <a:avLst/>
          </a:prstGeom>
          <a:noFill/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593783"/>
            <a:ext cx="8640763" cy="547842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r>
              <a:rPr lang="en-US" sz="2400" b="1" dirty="0" smtClean="0">
                <a:latin typeface="Cambria" pitchFamily="18" charset="0"/>
              </a:rPr>
              <a:t>A.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200" u="sng" dirty="0" err="1" smtClean="0">
                <a:latin typeface="Cambria" pitchFamily="18" charset="0"/>
              </a:rPr>
              <a:t>Definisi</a:t>
            </a:r>
            <a:r>
              <a:rPr lang="en-US" sz="2200" u="sng" dirty="0" smtClean="0">
                <a:latin typeface="Cambria" pitchFamily="18" charset="0"/>
              </a:rPr>
              <a:t> 1</a:t>
            </a:r>
            <a:r>
              <a:rPr lang="en-US" sz="2200" dirty="0" smtClean="0">
                <a:latin typeface="Cambria" pitchFamily="18" charset="0"/>
              </a:rPr>
              <a:t> : </a:t>
            </a:r>
            <a:r>
              <a:rPr lang="en-US" sz="2200" b="1" dirty="0" err="1" smtClean="0">
                <a:latin typeface="Cambria" pitchFamily="18" charset="0"/>
              </a:rPr>
              <a:t>Peubah</a:t>
            </a:r>
            <a:r>
              <a:rPr lang="en-US" sz="2200" b="1" dirty="0" smtClean="0">
                <a:latin typeface="Cambria" pitchFamily="18" charset="0"/>
              </a:rPr>
              <a:t> </a:t>
            </a:r>
            <a:r>
              <a:rPr lang="en-US" sz="2200" b="1" dirty="0" err="1" smtClean="0">
                <a:latin typeface="Cambria" pitchFamily="18" charset="0"/>
              </a:rPr>
              <a:t>Acak</a:t>
            </a:r>
            <a:endParaRPr lang="en-US" sz="2200" b="1" dirty="0" smtClean="0">
              <a:latin typeface="Cambria" pitchFamily="18" charset="0"/>
            </a:endParaRPr>
          </a:p>
          <a:p>
            <a:pPr marL="268288"/>
            <a:r>
              <a:rPr lang="en-US" sz="2200" i="1" dirty="0" err="1" smtClean="0">
                <a:latin typeface="Cambria" pitchFamily="18" charset="0"/>
              </a:rPr>
              <a:t>Misalkan</a:t>
            </a:r>
            <a:r>
              <a:rPr lang="en-US" sz="2200" i="1" dirty="0" smtClean="0">
                <a:latin typeface="Cambria" pitchFamily="18" charset="0"/>
              </a:rPr>
              <a:t> E </a:t>
            </a:r>
            <a:r>
              <a:rPr lang="en-US" sz="2200" i="1" dirty="0" err="1" smtClean="0">
                <a:latin typeface="Cambria" pitchFamily="18" charset="0"/>
              </a:rPr>
              <a:t>adalah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suatu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eksperimen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dengan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ruang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sampelnya</a:t>
            </a:r>
            <a:r>
              <a:rPr lang="en-US" sz="2200" i="1" dirty="0" smtClean="0">
                <a:latin typeface="Cambria" pitchFamily="18" charset="0"/>
              </a:rPr>
              <a:t> S. </a:t>
            </a:r>
            <a:r>
              <a:rPr lang="en-US" sz="2200" i="1" dirty="0" err="1" smtClean="0">
                <a:latin typeface="Cambria" pitchFamily="18" charset="0"/>
              </a:rPr>
              <a:t>Sebuah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fungsi</a:t>
            </a:r>
            <a:r>
              <a:rPr lang="en-US" sz="2200" i="1" dirty="0" smtClean="0">
                <a:latin typeface="Cambria" pitchFamily="18" charset="0"/>
              </a:rPr>
              <a:t> X yang </a:t>
            </a:r>
            <a:r>
              <a:rPr lang="en-US" sz="2200" i="1" dirty="0" err="1" smtClean="0">
                <a:latin typeface="Cambria" pitchFamily="18" charset="0"/>
              </a:rPr>
              <a:t>memetakan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setiap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elemen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atau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anggota</a:t>
            </a:r>
            <a:r>
              <a:rPr lang="en-US" sz="2200" i="1" dirty="0" smtClean="0">
                <a:latin typeface="Cambria" pitchFamily="18" charset="0"/>
              </a:rPr>
              <a:t> s є S </a:t>
            </a:r>
            <a:r>
              <a:rPr lang="en-US" sz="2200" i="1" dirty="0" err="1" smtClean="0">
                <a:latin typeface="Cambria" pitchFamily="18" charset="0"/>
              </a:rPr>
              <a:t>dengan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sebuah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bilangan</a:t>
            </a:r>
            <a:r>
              <a:rPr lang="en-US" sz="2200" i="1" dirty="0" smtClean="0">
                <a:latin typeface="Cambria" pitchFamily="18" charset="0"/>
              </a:rPr>
              <a:t> real X(s) </a:t>
            </a:r>
            <a:r>
              <a:rPr lang="en-US" sz="2200" i="1" dirty="0" err="1" smtClean="0">
                <a:latin typeface="Cambria" pitchFamily="18" charset="0"/>
              </a:rPr>
              <a:t>dinamakan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peubah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acak</a:t>
            </a:r>
            <a:r>
              <a:rPr lang="en-US" sz="2200" i="1" dirty="0" smtClean="0">
                <a:latin typeface="Cambria" pitchFamily="18" charset="0"/>
              </a:rPr>
              <a:t>.</a:t>
            </a:r>
          </a:p>
          <a:p>
            <a:pPr marL="268288"/>
            <a:endParaRPr lang="en-US" sz="2200" dirty="0" smtClean="0">
              <a:latin typeface="Cambria" pitchFamily="18" charset="0"/>
            </a:endParaRPr>
          </a:p>
          <a:p>
            <a:pPr marL="268288"/>
            <a:endParaRPr lang="en-US" sz="2200" dirty="0" smtClean="0">
              <a:latin typeface="Cambria" pitchFamily="18" charset="0"/>
            </a:endParaRPr>
          </a:p>
          <a:p>
            <a:r>
              <a:rPr lang="en-US" sz="2200" u="sng" dirty="0" err="1" smtClean="0">
                <a:latin typeface="Cambria" pitchFamily="18" charset="0"/>
              </a:rPr>
              <a:t>Contoh</a:t>
            </a:r>
            <a:r>
              <a:rPr lang="en-US" sz="2200" u="sng" dirty="0" smtClean="0">
                <a:latin typeface="Cambria" pitchFamily="18" charset="0"/>
              </a:rPr>
              <a:t> 1</a:t>
            </a:r>
            <a:r>
              <a:rPr lang="en-US" sz="2200" dirty="0" smtClean="0">
                <a:latin typeface="Cambria" pitchFamily="18" charset="0"/>
              </a:rPr>
              <a:t> : </a:t>
            </a:r>
          </a:p>
          <a:p>
            <a:pPr marL="268288"/>
            <a:r>
              <a:rPr lang="en-US" sz="2200" dirty="0" err="1" smtClean="0">
                <a:latin typeface="Cambria" pitchFamily="18" charset="0"/>
              </a:rPr>
              <a:t>Misalkan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kita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melakukan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eksperimen</a:t>
            </a:r>
            <a:r>
              <a:rPr lang="en-US" sz="2200" dirty="0" smtClean="0">
                <a:latin typeface="Cambria" pitchFamily="18" charset="0"/>
              </a:rPr>
              <a:t> E </a:t>
            </a:r>
            <a:r>
              <a:rPr lang="en-US" sz="2200" dirty="0" err="1" smtClean="0">
                <a:latin typeface="Cambria" pitchFamily="18" charset="0"/>
              </a:rPr>
              <a:t>dengan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pengundian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dua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uang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koin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sekaligus</a:t>
            </a:r>
            <a:r>
              <a:rPr lang="en-US" sz="2200" dirty="0" smtClean="0">
                <a:latin typeface="Cambria" pitchFamily="18" charset="0"/>
              </a:rPr>
              <a:t>. </a:t>
            </a:r>
            <a:r>
              <a:rPr lang="en-US" sz="2200" dirty="0" err="1" smtClean="0">
                <a:latin typeface="Cambria" pitchFamily="18" charset="0"/>
              </a:rPr>
              <a:t>Misalkan</a:t>
            </a:r>
            <a:r>
              <a:rPr lang="en-US" sz="2200" dirty="0" smtClean="0">
                <a:latin typeface="Cambria" pitchFamily="18" charset="0"/>
              </a:rPr>
              <a:t> X </a:t>
            </a:r>
            <a:r>
              <a:rPr lang="en-US" sz="2200" dirty="0" err="1" smtClean="0">
                <a:latin typeface="Cambria" pitchFamily="18" charset="0"/>
              </a:rPr>
              <a:t>adalah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banyaknya</a:t>
            </a:r>
            <a:r>
              <a:rPr lang="en-US" sz="2200" dirty="0" smtClean="0">
                <a:latin typeface="Cambria" pitchFamily="18" charset="0"/>
              </a:rPr>
              <a:t>  “</a:t>
            </a:r>
            <a:r>
              <a:rPr lang="en-US" sz="2200" dirty="0" err="1" smtClean="0">
                <a:latin typeface="Cambria" pitchFamily="18" charset="0"/>
              </a:rPr>
              <a:t>angka</a:t>
            </a:r>
            <a:r>
              <a:rPr lang="en-US" sz="2200" dirty="0" smtClean="0">
                <a:latin typeface="Cambria" pitchFamily="18" charset="0"/>
              </a:rPr>
              <a:t> Rp.100” yang </a:t>
            </a:r>
            <a:r>
              <a:rPr lang="en-US" sz="2200" dirty="0" err="1" smtClean="0">
                <a:latin typeface="Cambria" pitchFamily="18" charset="0"/>
              </a:rPr>
              <a:t>muncul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dari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dua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koin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tersebut</a:t>
            </a:r>
            <a:r>
              <a:rPr lang="en-US" sz="2200" dirty="0" smtClean="0">
                <a:latin typeface="Cambria" pitchFamily="18" charset="0"/>
              </a:rPr>
              <a:t>.</a:t>
            </a:r>
          </a:p>
          <a:p>
            <a:pPr marL="268288"/>
            <a:r>
              <a:rPr lang="en-US" sz="2200" dirty="0" err="1" smtClean="0">
                <a:latin typeface="Cambria" pitchFamily="18" charset="0"/>
              </a:rPr>
              <a:t>Maka</a:t>
            </a:r>
            <a:r>
              <a:rPr lang="en-US" sz="2200" dirty="0" smtClean="0">
                <a:latin typeface="Cambria" pitchFamily="18" charset="0"/>
              </a:rPr>
              <a:t>   </a:t>
            </a:r>
            <a:r>
              <a:rPr lang="en-US" sz="2200" dirty="0" err="1" smtClean="0">
                <a:latin typeface="Cambria" pitchFamily="18" charset="0"/>
              </a:rPr>
              <a:t>ruang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sampelnya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adalah</a:t>
            </a:r>
            <a:r>
              <a:rPr lang="en-US" sz="2200" dirty="0" smtClean="0">
                <a:latin typeface="Cambria" pitchFamily="18" charset="0"/>
              </a:rPr>
              <a:t> S= {AA, AG, GA, GG}</a:t>
            </a:r>
          </a:p>
          <a:p>
            <a:pPr marL="268288"/>
            <a:r>
              <a:rPr lang="en-US" sz="2200" dirty="0" smtClean="0">
                <a:latin typeface="Cambria" pitchFamily="18" charset="0"/>
              </a:rPr>
              <a:t>	R</a:t>
            </a:r>
            <a:r>
              <a:rPr lang="en-US" sz="2200" baseline="-25000" dirty="0" smtClean="0">
                <a:latin typeface="Cambria" pitchFamily="18" charset="0"/>
              </a:rPr>
              <a:t>x</a:t>
            </a:r>
            <a:r>
              <a:rPr lang="en-US" sz="2200" dirty="0" smtClean="0">
                <a:latin typeface="Cambria" pitchFamily="18" charset="0"/>
              </a:rPr>
              <a:t> = </a:t>
            </a:r>
            <a:r>
              <a:rPr lang="en-US" sz="2200" dirty="0" err="1" smtClean="0">
                <a:latin typeface="Cambria" pitchFamily="18" charset="0"/>
              </a:rPr>
              <a:t>Nilai-nilai</a:t>
            </a:r>
            <a:r>
              <a:rPr lang="en-US" sz="2200" dirty="0" smtClean="0">
                <a:latin typeface="Cambria" pitchFamily="18" charset="0"/>
              </a:rPr>
              <a:t> yang </a:t>
            </a:r>
            <a:r>
              <a:rPr lang="en-US" sz="2200" dirty="0" err="1" smtClean="0">
                <a:latin typeface="Cambria" pitchFamily="18" charset="0"/>
              </a:rPr>
              <a:t>mungkin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dari</a:t>
            </a:r>
            <a:r>
              <a:rPr lang="en-US" sz="2200" dirty="0" smtClean="0">
                <a:latin typeface="Cambria" pitchFamily="18" charset="0"/>
              </a:rPr>
              <a:t> X = {0,1,2}</a:t>
            </a:r>
          </a:p>
          <a:p>
            <a:pPr marL="268288"/>
            <a:r>
              <a:rPr lang="en-US" sz="2200" dirty="0" smtClean="0">
                <a:latin typeface="Cambria" pitchFamily="18" charset="0"/>
              </a:rPr>
              <a:t>	X (AA) = 2, X (AG) = 1, X (GA) = 1, X (GG) = 0</a:t>
            </a:r>
          </a:p>
          <a:p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718023"/>
            <a:ext cx="8640763" cy="5139869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r>
              <a:rPr lang="en-US" sz="2400" b="1" dirty="0" smtClean="0">
                <a:latin typeface="Cambria" pitchFamily="18" charset="0"/>
              </a:rPr>
              <a:t>A.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200" u="sng" dirty="0" err="1" smtClean="0">
                <a:latin typeface="Cambria" pitchFamily="18" charset="0"/>
              </a:rPr>
              <a:t>Definisi</a:t>
            </a:r>
            <a:r>
              <a:rPr lang="en-US" sz="2200" u="sng" dirty="0" smtClean="0">
                <a:latin typeface="Cambria" pitchFamily="18" charset="0"/>
              </a:rPr>
              <a:t> 2</a:t>
            </a:r>
            <a:r>
              <a:rPr lang="en-US" sz="2200" dirty="0" smtClean="0">
                <a:latin typeface="Cambria" pitchFamily="18" charset="0"/>
              </a:rPr>
              <a:t> : </a:t>
            </a:r>
            <a:r>
              <a:rPr lang="en-US" sz="2200" b="1" dirty="0" err="1" smtClean="0">
                <a:latin typeface="Cambria" pitchFamily="18" charset="0"/>
              </a:rPr>
              <a:t>Peubah</a:t>
            </a:r>
            <a:r>
              <a:rPr lang="en-US" sz="2200" b="1" dirty="0" smtClean="0">
                <a:latin typeface="Cambria" pitchFamily="18" charset="0"/>
              </a:rPr>
              <a:t> </a:t>
            </a:r>
            <a:r>
              <a:rPr lang="en-US" sz="2200" b="1" dirty="0" err="1" smtClean="0">
                <a:latin typeface="Cambria" pitchFamily="18" charset="0"/>
              </a:rPr>
              <a:t>Acak</a:t>
            </a:r>
            <a:r>
              <a:rPr lang="en-US" sz="2200" b="1" dirty="0" smtClean="0">
                <a:latin typeface="Cambria" pitchFamily="18" charset="0"/>
              </a:rPr>
              <a:t> </a:t>
            </a:r>
            <a:r>
              <a:rPr lang="en-US" sz="2200" b="1" dirty="0" err="1" smtClean="0">
                <a:latin typeface="Cambria" pitchFamily="18" charset="0"/>
              </a:rPr>
              <a:t>Diskrit</a:t>
            </a:r>
            <a:endParaRPr lang="en-US" sz="2200" b="1" dirty="0" smtClean="0">
              <a:latin typeface="Cambria" pitchFamily="18" charset="0"/>
            </a:endParaRPr>
          </a:p>
          <a:p>
            <a:pPr marL="268288" algn="just"/>
            <a:r>
              <a:rPr lang="en-US" sz="2200" i="1" dirty="0" err="1" smtClean="0">
                <a:latin typeface="Cambria" pitchFamily="18" charset="0"/>
              </a:rPr>
              <a:t>Misalkan</a:t>
            </a:r>
            <a:r>
              <a:rPr lang="en-US" sz="2200" i="1" dirty="0" smtClean="0">
                <a:latin typeface="Cambria" pitchFamily="18" charset="0"/>
              </a:rPr>
              <a:t> X </a:t>
            </a:r>
            <a:r>
              <a:rPr lang="en-US" sz="2200" i="1" dirty="0" err="1" smtClean="0">
                <a:latin typeface="Cambria" pitchFamily="18" charset="0"/>
              </a:rPr>
              <a:t>adalah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peubah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acak</a:t>
            </a:r>
            <a:r>
              <a:rPr lang="en-US" sz="2200" i="1" dirty="0" smtClean="0">
                <a:latin typeface="Cambria" pitchFamily="18" charset="0"/>
              </a:rPr>
              <a:t>. </a:t>
            </a:r>
            <a:r>
              <a:rPr lang="en-US" sz="2200" i="1" dirty="0" err="1" smtClean="0">
                <a:latin typeface="Cambria" pitchFamily="18" charset="0"/>
              </a:rPr>
              <a:t>Jika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banyaknya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nilai-nilai</a:t>
            </a:r>
            <a:r>
              <a:rPr lang="en-US" sz="2200" i="1" dirty="0" smtClean="0">
                <a:latin typeface="Cambria" pitchFamily="18" charset="0"/>
              </a:rPr>
              <a:t> yang </a:t>
            </a:r>
            <a:r>
              <a:rPr lang="en-US" sz="2200" i="1" dirty="0" err="1" smtClean="0">
                <a:latin typeface="Cambria" pitchFamily="18" charset="0"/>
              </a:rPr>
              <a:t>mungkin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dari</a:t>
            </a:r>
            <a:r>
              <a:rPr lang="en-US" sz="2200" i="1" dirty="0" smtClean="0">
                <a:latin typeface="Cambria" pitchFamily="18" charset="0"/>
              </a:rPr>
              <a:t> X (</a:t>
            </a:r>
            <a:r>
              <a:rPr lang="en-US" sz="2200" i="1" dirty="0" err="1" smtClean="0">
                <a:latin typeface="Cambria" pitchFamily="18" charset="0"/>
              </a:rPr>
              <a:t>yaitu</a:t>
            </a:r>
            <a:r>
              <a:rPr lang="en-US" sz="2200" i="1" dirty="0" smtClean="0">
                <a:latin typeface="Cambria" pitchFamily="18" charset="0"/>
              </a:rPr>
              <a:t> , </a:t>
            </a:r>
            <a:r>
              <a:rPr lang="en-US" sz="2200" i="1" dirty="0" err="1" smtClean="0">
                <a:latin typeface="Cambria" pitchFamily="18" charset="0"/>
              </a:rPr>
              <a:t>daerah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hasil</a:t>
            </a:r>
            <a:r>
              <a:rPr lang="en-US" sz="2200" i="1" dirty="0" smtClean="0">
                <a:latin typeface="Cambria" pitchFamily="18" charset="0"/>
              </a:rPr>
              <a:t>) </a:t>
            </a:r>
            <a:r>
              <a:rPr lang="en-US" sz="2200" i="1" dirty="0" err="1" smtClean="0">
                <a:latin typeface="Cambria" pitchFamily="18" charset="0"/>
              </a:rPr>
              <a:t>adalah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terhingga</a:t>
            </a:r>
            <a:r>
              <a:rPr lang="en-US" sz="2200" i="1" dirty="0" smtClean="0">
                <a:latin typeface="Cambria" pitchFamily="18" charset="0"/>
              </a:rPr>
              <a:t> ( </a:t>
            </a:r>
            <a:r>
              <a:rPr lang="en-US" sz="2200" i="1" dirty="0" err="1" smtClean="0">
                <a:latin typeface="Cambria" pitchFamily="18" charset="0"/>
              </a:rPr>
              <a:t>yaitu</a:t>
            </a:r>
            <a:r>
              <a:rPr lang="en-US" sz="2200" i="1" dirty="0" smtClean="0">
                <a:latin typeface="Cambria" pitchFamily="18" charset="0"/>
              </a:rPr>
              <a:t> x</a:t>
            </a:r>
            <a:r>
              <a:rPr lang="en-US" sz="2200" i="1" baseline="-25000" dirty="0" smtClean="0">
                <a:latin typeface="Cambria" pitchFamily="18" charset="0"/>
              </a:rPr>
              <a:t>1</a:t>
            </a:r>
            <a:r>
              <a:rPr lang="en-US" sz="2200" i="1" dirty="0" smtClean="0">
                <a:latin typeface="Cambria" pitchFamily="18" charset="0"/>
              </a:rPr>
              <a:t>, x</a:t>
            </a:r>
            <a:r>
              <a:rPr lang="en-US" sz="2200" i="1" baseline="-25000" dirty="0" smtClean="0">
                <a:latin typeface="Cambria" pitchFamily="18" charset="0"/>
              </a:rPr>
              <a:t>2</a:t>
            </a:r>
            <a:r>
              <a:rPr lang="en-US" sz="2200" i="1" dirty="0" smtClean="0">
                <a:latin typeface="Cambria" pitchFamily="18" charset="0"/>
              </a:rPr>
              <a:t>, …, </a:t>
            </a:r>
            <a:r>
              <a:rPr lang="en-US" sz="2200" i="1" dirty="0" err="1" smtClean="0">
                <a:latin typeface="Cambria" pitchFamily="18" charset="0"/>
              </a:rPr>
              <a:t>x</a:t>
            </a:r>
            <a:r>
              <a:rPr lang="en-US" sz="2200" i="1" baseline="-25000" dirty="0" err="1" smtClean="0">
                <a:latin typeface="Cambria" pitchFamily="18" charset="0"/>
              </a:rPr>
              <a:t>n</a:t>
            </a:r>
            <a:r>
              <a:rPr lang="en-US" sz="2200" i="1" dirty="0" smtClean="0">
                <a:latin typeface="Cambria" pitchFamily="18" charset="0"/>
              </a:rPr>
              <a:t>) </a:t>
            </a:r>
            <a:r>
              <a:rPr lang="en-US" sz="2200" i="1" dirty="0" err="1" smtClean="0">
                <a:latin typeface="Cambria" pitchFamily="18" charset="0"/>
              </a:rPr>
              <a:t>atau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tak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terhingga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tapi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dapat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i="1" dirty="0" err="1" smtClean="0">
                <a:latin typeface="Cambria" pitchFamily="18" charset="0"/>
              </a:rPr>
              <a:t>dihitung</a:t>
            </a:r>
            <a:r>
              <a:rPr lang="en-US" sz="2200" i="1" dirty="0" smtClean="0">
                <a:latin typeface="Cambria" pitchFamily="18" charset="0"/>
              </a:rPr>
              <a:t> ( </a:t>
            </a:r>
            <a:r>
              <a:rPr lang="en-US" sz="2200" i="1" dirty="0" err="1" smtClean="0">
                <a:latin typeface="Cambria" pitchFamily="18" charset="0"/>
              </a:rPr>
              <a:t>yaitu</a:t>
            </a:r>
            <a:r>
              <a:rPr lang="en-US" sz="2200" i="1" dirty="0" smtClean="0">
                <a:latin typeface="Cambria" pitchFamily="18" charset="0"/>
              </a:rPr>
              <a:t> x</a:t>
            </a:r>
            <a:r>
              <a:rPr lang="en-US" sz="2200" i="1" baseline="-25000" dirty="0" smtClean="0">
                <a:latin typeface="Cambria" pitchFamily="18" charset="0"/>
              </a:rPr>
              <a:t>1</a:t>
            </a:r>
            <a:r>
              <a:rPr lang="en-US" sz="2200" i="1" dirty="0" smtClean="0">
                <a:latin typeface="Cambria" pitchFamily="18" charset="0"/>
              </a:rPr>
              <a:t>, x</a:t>
            </a:r>
            <a:r>
              <a:rPr lang="en-US" sz="2200" i="1" baseline="-25000" dirty="0" smtClean="0">
                <a:latin typeface="Cambria" pitchFamily="18" charset="0"/>
              </a:rPr>
              <a:t>2</a:t>
            </a:r>
            <a:r>
              <a:rPr lang="en-US" sz="2200" i="1" dirty="0" smtClean="0">
                <a:latin typeface="Cambria" pitchFamily="18" charset="0"/>
              </a:rPr>
              <a:t>, …, </a:t>
            </a:r>
            <a:r>
              <a:rPr lang="en-US" sz="2200" i="1" dirty="0" err="1" smtClean="0">
                <a:latin typeface="Cambria" pitchFamily="18" charset="0"/>
              </a:rPr>
              <a:t>x</a:t>
            </a:r>
            <a:r>
              <a:rPr lang="en-US" sz="2200" i="1" baseline="-25000" dirty="0" err="1" smtClean="0">
                <a:latin typeface="Cambria" pitchFamily="18" charset="0"/>
              </a:rPr>
              <a:t>n</a:t>
            </a:r>
            <a:r>
              <a:rPr lang="en-US" sz="2200" i="1" dirty="0" smtClean="0">
                <a:latin typeface="Cambria" pitchFamily="18" charset="0"/>
              </a:rPr>
              <a:t>, …) </a:t>
            </a:r>
            <a:r>
              <a:rPr lang="en-US" sz="2200" i="1" dirty="0" err="1" smtClean="0">
                <a:latin typeface="Cambria" pitchFamily="18" charset="0"/>
              </a:rPr>
              <a:t>maka</a:t>
            </a:r>
            <a:r>
              <a:rPr lang="en-US" sz="2200" i="1" dirty="0" smtClean="0">
                <a:latin typeface="Cambria" pitchFamily="18" charset="0"/>
              </a:rPr>
              <a:t> X </a:t>
            </a:r>
            <a:r>
              <a:rPr lang="en-US" sz="2200" i="1" dirty="0" err="1" smtClean="0">
                <a:latin typeface="Cambria" pitchFamily="18" charset="0"/>
              </a:rPr>
              <a:t>dinamakan</a:t>
            </a:r>
            <a:r>
              <a:rPr lang="en-US" sz="2200" i="1" dirty="0" smtClean="0">
                <a:latin typeface="Cambria" pitchFamily="18" charset="0"/>
              </a:rPr>
              <a:t> </a:t>
            </a:r>
            <a:r>
              <a:rPr lang="en-US" sz="2200" b="1" i="1" dirty="0" err="1" smtClean="0">
                <a:latin typeface="Cambria" pitchFamily="18" charset="0"/>
              </a:rPr>
              <a:t>peubah</a:t>
            </a:r>
            <a:r>
              <a:rPr lang="en-US" sz="2200" b="1" i="1" dirty="0" smtClean="0">
                <a:latin typeface="Cambria" pitchFamily="18" charset="0"/>
              </a:rPr>
              <a:t> </a:t>
            </a:r>
            <a:r>
              <a:rPr lang="en-US" sz="2200" b="1" i="1" dirty="0" err="1" smtClean="0">
                <a:latin typeface="Cambria" pitchFamily="18" charset="0"/>
              </a:rPr>
              <a:t>acak</a:t>
            </a:r>
            <a:r>
              <a:rPr lang="en-US" sz="2200" b="1" i="1" dirty="0" smtClean="0">
                <a:latin typeface="Cambria" pitchFamily="18" charset="0"/>
              </a:rPr>
              <a:t> </a:t>
            </a:r>
            <a:r>
              <a:rPr lang="en-US" sz="2200" b="1" i="1" dirty="0" err="1" smtClean="0">
                <a:latin typeface="Cambria" pitchFamily="18" charset="0"/>
              </a:rPr>
              <a:t>diskrit</a:t>
            </a:r>
            <a:r>
              <a:rPr lang="en-US" sz="2200" i="1" dirty="0" smtClean="0">
                <a:latin typeface="Cambria" pitchFamily="18" charset="0"/>
              </a:rPr>
              <a:t>.</a:t>
            </a:r>
          </a:p>
          <a:p>
            <a:pPr marL="268288" algn="just"/>
            <a:endParaRPr lang="en-US" sz="2200" b="1" dirty="0" smtClean="0">
              <a:latin typeface="Cambria" pitchFamily="18" charset="0"/>
            </a:endParaRPr>
          </a:p>
          <a:p>
            <a:pPr marL="268288" algn="just"/>
            <a:endParaRPr lang="en-US" sz="2200" b="1" dirty="0" smtClean="0">
              <a:latin typeface="Cambria" pitchFamily="18" charset="0"/>
            </a:endParaRPr>
          </a:p>
          <a:p>
            <a:pPr algn="just"/>
            <a:r>
              <a:rPr lang="en-US" sz="2200" u="sng" dirty="0" err="1" smtClean="0">
                <a:latin typeface="Cambria" pitchFamily="18" charset="0"/>
              </a:rPr>
              <a:t>Contoh</a:t>
            </a:r>
            <a:r>
              <a:rPr lang="en-US" sz="2200" u="sng" dirty="0" smtClean="0">
                <a:latin typeface="Cambria" pitchFamily="18" charset="0"/>
              </a:rPr>
              <a:t> 2</a:t>
            </a:r>
            <a:r>
              <a:rPr lang="en-US" sz="2200" dirty="0" smtClean="0">
                <a:latin typeface="Cambria" pitchFamily="18" charset="0"/>
              </a:rPr>
              <a:t>: </a:t>
            </a:r>
          </a:p>
          <a:p>
            <a:pPr marL="268288" algn="just"/>
            <a:r>
              <a:rPr lang="en-US" sz="2200" dirty="0" err="1" smtClean="0">
                <a:latin typeface="Cambria" pitchFamily="18" charset="0"/>
              </a:rPr>
              <a:t>Dalam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contoh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di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atas</a:t>
            </a:r>
            <a:r>
              <a:rPr lang="en-US" sz="2200" dirty="0" smtClean="0">
                <a:latin typeface="Cambria" pitchFamily="18" charset="0"/>
              </a:rPr>
              <a:t> X </a:t>
            </a:r>
            <a:r>
              <a:rPr lang="en-US" sz="2200" dirty="0" err="1" smtClean="0">
                <a:latin typeface="Cambria" pitchFamily="18" charset="0"/>
              </a:rPr>
              <a:t>adalah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banyaknya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muncul</a:t>
            </a:r>
            <a:r>
              <a:rPr lang="en-US" sz="2200" dirty="0" smtClean="0">
                <a:latin typeface="Cambria" pitchFamily="18" charset="0"/>
              </a:rPr>
              <a:t> “</a:t>
            </a:r>
            <a:r>
              <a:rPr lang="en-US" sz="2200" dirty="0" err="1" smtClean="0">
                <a:latin typeface="Cambria" pitchFamily="18" charset="0"/>
              </a:rPr>
              <a:t>angka</a:t>
            </a:r>
            <a:r>
              <a:rPr lang="en-US" sz="2200" dirty="0" smtClean="0">
                <a:latin typeface="Cambria" pitchFamily="18" charset="0"/>
              </a:rPr>
              <a:t> Rp.100”, </a:t>
            </a:r>
            <a:r>
              <a:rPr lang="en-US" sz="2200" dirty="0" err="1" smtClean="0">
                <a:latin typeface="Cambria" pitchFamily="18" charset="0"/>
              </a:rPr>
              <a:t>maka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dalam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hal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ini</a:t>
            </a:r>
            <a:r>
              <a:rPr lang="en-US" sz="2200" dirty="0" smtClean="0">
                <a:latin typeface="Cambria" pitchFamily="18" charset="0"/>
              </a:rPr>
              <a:t> X </a:t>
            </a:r>
            <a:r>
              <a:rPr lang="en-US" sz="2200" dirty="0" err="1" smtClean="0">
                <a:latin typeface="Cambria" pitchFamily="18" charset="0"/>
              </a:rPr>
              <a:t>merupakan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peubah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acak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diskrit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karena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daerah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hasilnya</a:t>
            </a:r>
            <a:r>
              <a:rPr lang="en-US" sz="2200" dirty="0" smtClean="0">
                <a:latin typeface="Cambria" pitchFamily="18" charset="0"/>
              </a:rPr>
              <a:t> (R</a:t>
            </a:r>
            <a:r>
              <a:rPr lang="en-US" sz="2200" baseline="-25000" dirty="0" smtClean="0">
                <a:latin typeface="Cambria" pitchFamily="18" charset="0"/>
              </a:rPr>
              <a:t>x</a:t>
            </a:r>
            <a:r>
              <a:rPr lang="en-US" sz="2200" dirty="0" smtClean="0">
                <a:latin typeface="Cambria" pitchFamily="18" charset="0"/>
              </a:rPr>
              <a:t>) </a:t>
            </a:r>
            <a:r>
              <a:rPr lang="en-US" sz="2200" dirty="0" err="1" smtClean="0">
                <a:latin typeface="Cambria" pitchFamily="18" charset="0"/>
              </a:rPr>
              <a:t>merupakan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nilai-nilai</a:t>
            </a:r>
            <a:r>
              <a:rPr lang="en-US" sz="2200" dirty="0" smtClean="0">
                <a:latin typeface="Cambria" pitchFamily="18" charset="0"/>
              </a:rPr>
              <a:t> yang </a:t>
            </a:r>
            <a:r>
              <a:rPr lang="en-US" sz="2200" dirty="0" err="1" smtClean="0">
                <a:latin typeface="Cambria" pitchFamily="18" charset="0"/>
              </a:rPr>
              <a:t>banyaknya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terhingga</a:t>
            </a:r>
            <a:r>
              <a:rPr lang="en-US" sz="2200" dirty="0" smtClean="0">
                <a:latin typeface="Cambria" pitchFamily="18" charset="0"/>
              </a:rPr>
              <a:t> </a:t>
            </a:r>
            <a:r>
              <a:rPr lang="en-US" sz="2200" dirty="0" err="1" smtClean="0">
                <a:latin typeface="Cambria" pitchFamily="18" charset="0"/>
              </a:rPr>
              <a:t>yaitu</a:t>
            </a:r>
            <a:r>
              <a:rPr lang="en-US" sz="2200" dirty="0" smtClean="0">
                <a:latin typeface="Cambria" pitchFamily="18" charset="0"/>
              </a:rPr>
              <a:t> (0, 1, 2).</a:t>
            </a:r>
          </a:p>
          <a:p>
            <a:pPr marL="268288" algn="just"/>
            <a:endParaRPr lang="en-US" sz="2000" b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350951"/>
            <a:ext cx="8640763" cy="627864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dirty="0" smtClean="0">
                <a:latin typeface="Cambria" pitchFamily="18" charset="0"/>
              </a:rPr>
              <a:t>A.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u="sng" dirty="0" smtClean="0">
              <a:latin typeface="Cambria" pitchFamily="18" charset="0"/>
            </a:endParaRPr>
          </a:p>
          <a:p>
            <a:endParaRPr lang="en-US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 : </a:t>
            </a:r>
            <a:r>
              <a:rPr lang="en-US" sz="2000" u="sng" dirty="0" err="1" smtClean="0">
                <a:latin typeface="Cambria" pitchFamily="18" charset="0"/>
              </a:rPr>
              <a:t>Peubah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Acak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Kontinu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.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mungkin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(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R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merupakan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interval </a:t>
            </a:r>
            <a:r>
              <a:rPr lang="en-US" sz="2000" i="1" dirty="0" err="1" smtClean="0">
                <a:latin typeface="Cambria" pitchFamily="18" charset="0"/>
              </a:rPr>
              <a:t>pada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garis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bilangan</a:t>
            </a:r>
            <a:r>
              <a:rPr lang="en-US" sz="2000" i="1" dirty="0" smtClean="0">
                <a:latin typeface="Cambria" pitchFamily="18" charset="0"/>
              </a:rPr>
              <a:t> real,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.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: 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mahasiswa</a:t>
            </a:r>
            <a:r>
              <a:rPr lang="en-US" sz="2000" dirty="0" smtClean="0">
                <a:latin typeface="Cambria" pitchFamily="18" charset="0"/>
              </a:rPr>
              <a:t> STKIP </a:t>
            </a:r>
            <a:r>
              <a:rPr lang="en-US" sz="2000" dirty="0" err="1" smtClean="0">
                <a:latin typeface="Cambria" pitchFamily="18" charset="0"/>
              </a:rPr>
              <a:t>berjumlah</a:t>
            </a:r>
            <a:r>
              <a:rPr lang="en-US" sz="2000" dirty="0" smtClean="0">
                <a:latin typeface="Cambria" pitchFamily="18" charset="0"/>
              </a:rPr>
              <a:t> 25000 </a:t>
            </a:r>
            <a:r>
              <a:rPr lang="en-US" sz="2000" dirty="0" err="1" smtClean="0">
                <a:latin typeface="Cambria" pitchFamily="18" charset="0"/>
              </a:rPr>
              <a:t>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mahasiswa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tersebut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diberi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nomor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induk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mahasiswa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00001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25000.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mahasiswa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dipilih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diukur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badannya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268288" algn="just"/>
            <a:r>
              <a:rPr lang="en-US" sz="2000" dirty="0" smtClean="0">
                <a:latin typeface="Cambria" pitchFamily="18" charset="0"/>
              </a:rPr>
              <a:t>S = {s:s = 00001, 00002, 00003, …, 25000}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menunjukkan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mahasiswa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terpilih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ditulis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: X(s),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i="1" dirty="0" smtClean="0">
                <a:latin typeface="Cambria" pitchFamily="18" charset="0"/>
              </a:rPr>
              <a:t>є</a:t>
            </a:r>
            <a:r>
              <a:rPr lang="en-US" sz="2000" dirty="0" smtClean="0">
                <a:latin typeface="Cambria" pitchFamily="18" charset="0"/>
              </a:rPr>
              <a:t> S. </a:t>
            </a:r>
            <a:r>
              <a:rPr lang="en-US" sz="2000" dirty="0" err="1" smtClean="0">
                <a:latin typeface="Cambria" pitchFamily="18" charset="0"/>
              </a:rPr>
              <a:t>Diasumsikan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dirty="0" err="1" smtClean="0">
                <a:latin typeface="Cambria" pitchFamily="18" charset="0"/>
              </a:rPr>
              <a:t>mahasiswa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kurang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20 kg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lebih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175 kg,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268288" algn="just"/>
            <a:r>
              <a:rPr lang="en-US" sz="2000" dirty="0" smtClean="0">
                <a:latin typeface="Cambria" pitchFamily="18" charset="0"/>
              </a:rPr>
              <a:t>		R</a:t>
            </a:r>
            <a:r>
              <a:rPr lang="en-US" sz="2000" baseline="-25000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= {x:20 ≤ x ≤ 175}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Karena</a:t>
            </a:r>
            <a:r>
              <a:rPr lang="en-US" sz="2000" dirty="0" smtClean="0">
                <a:latin typeface="Cambria" pitchFamily="18" charset="0"/>
              </a:rPr>
              <a:t> R</a:t>
            </a:r>
            <a:r>
              <a:rPr lang="en-US" sz="2000" baseline="-25000" dirty="0" smtClean="0">
                <a:latin typeface="Cambria" pitchFamily="18" charset="0"/>
              </a:rPr>
              <a:t>x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interval,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termasuk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565265"/>
            <a:ext cx="8640763" cy="507831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r>
              <a:rPr lang="en-US" sz="2400" b="1" dirty="0" smtClean="0">
                <a:latin typeface="Cambria" pitchFamily="18" charset="0"/>
              </a:rPr>
              <a:t>B.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Peluang</a:t>
            </a:r>
            <a:r>
              <a:rPr lang="en-US" sz="2400" b="1" dirty="0" smtClean="0">
                <a:latin typeface="Cambria" pitchFamily="18" charset="0"/>
              </a:rPr>
              <a:t> </a:t>
            </a:r>
          </a:p>
          <a:p>
            <a:pPr marL="0" lvl="1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endParaRPr lang="en-US" sz="2000" u="sng" dirty="0" smtClean="0">
              <a:latin typeface="Cambria" pitchFamily="18" charset="0"/>
            </a:endParaRP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nilai-nilai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x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, x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, x</a:t>
            </a:r>
            <a:r>
              <a:rPr lang="en-US" sz="2000" baseline="-25000" dirty="0" smtClean="0">
                <a:latin typeface="Cambria" pitchFamily="18" charset="0"/>
              </a:rPr>
              <a:t>3</a:t>
            </a:r>
            <a:r>
              <a:rPr lang="en-US" sz="2000" dirty="0" smtClean="0">
                <a:latin typeface="Cambria" pitchFamily="18" charset="0"/>
              </a:rPr>
              <a:t>,…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disusun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menurut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urutan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terkecil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terbesar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Nilai-nilai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tersebut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P(X=x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) = p(x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= 1, 2, 3, ….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p(x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  </a:t>
            </a:r>
            <a:r>
              <a:rPr lang="en-US" sz="2000" dirty="0" err="1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= 1, 2, 3, …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harus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memenuhi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syarat-syarat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625475" lvl="0" indent="-342900">
              <a:buFont typeface="+mj-lt"/>
              <a:buAutoNum type="alphaLcPeriod"/>
            </a:pP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(x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) ≥ 0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</a:t>
            </a:r>
            <a:endParaRPr lang="en-US" sz="2000" dirty="0" smtClean="0">
              <a:latin typeface="Cambria" pitchFamily="18" charset="0"/>
            </a:endParaRPr>
          </a:p>
          <a:p>
            <a:pPr marL="625475" lvl="0" indent="-342900">
              <a:buFont typeface="+mj-lt"/>
              <a:buAutoNum type="alphaLcPeriod"/>
            </a:pPr>
            <a:endParaRPr lang="en-US" sz="2000" dirty="0" smtClean="0">
              <a:latin typeface="Cambria" pitchFamily="18" charset="0"/>
            </a:endParaRPr>
          </a:p>
          <a:p>
            <a:pPr marL="625475" lvl="0" indent="-342900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625475" lvl="0" indent="-342900">
              <a:buFont typeface="+mj-lt"/>
              <a:buAutoNum type="alphaLcPeriod"/>
            </a:pPr>
            <a:endParaRPr lang="en-US" sz="2000" dirty="0" smtClean="0">
              <a:latin typeface="Cambria" pitchFamily="18" charset="0"/>
            </a:endParaRPr>
          </a:p>
          <a:p>
            <a:pPr lvl="0"/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didefinisikan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X. Kumpulan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pasangan</a:t>
            </a:r>
            <a:r>
              <a:rPr lang="en-US" sz="2000" dirty="0" smtClean="0">
                <a:latin typeface="Cambria" pitchFamily="18" charset="0"/>
              </a:rPr>
              <a:t> (x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(x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)), </a:t>
            </a:r>
            <a:r>
              <a:rPr lang="en-US" sz="2000" dirty="0" err="1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=1, 2, 3,… </a:t>
            </a:r>
            <a:r>
              <a:rPr lang="en-US" sz="2000" dirty="0" err="1" smtClean="0">
                <a:latin typeface="Cambria" pitchFamily="18" charset="0"/>
              </a:rPr>
              <a:t>kadang-kadang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X.</a:t>
            </a:r>
          </a:p>
          <a:p>
            <a:pPr lvl="0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3714752"/>
            <a:ext cx="1027341" cy="507627"/>
          </a:xfrm>
          <a:prstGeom prst="rect">
            <a:avLst/>
          </a:prstGeom>
          <a:noFill/>
        </p:spPr>
      </p:pic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80975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45720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285728"/>
            <a:ext cx="8640763" cy="606319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endParaRPr lang="en-US" sz="2400" b="1" dirty="0" smtClean="0">
              <a:latin typeface="Cambria" pitchFamily="18" charset="0"/>
            </a:endParaRPr>
          </a:p>
          <a:p>
            <a:pPr marL="0" lvl="1"/>
            <a:r>
              <a:rPr lang="en-US" sz="2400" b="1" dirty="0" smtClean="0">
                <a:latin typeface="Cambria" pitchFamily="18" charset="0"/>
              </a:rPr>
              <a:t>B.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Peluang</a:t>
            </a:r>
            <a:r>
              <a:rPr lang="en-US" sz="2400" b="1" dirty="0" smtClean="0">
                <a:latin typeface="Cambria" pitchFamily="18" charset="0"/>
              </a:rPr>
              <a:t> </a:t>
            </a:r>
          </a:p>
          <a:p>
            <a:pPr marL="0" lvl="1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Densitas</a:t>
            </a:r>
            <a:endParaRPr lang="en-US" sz="2000" u="sng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didefinisokan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himpunan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bilangan</a:t>
            </a:r>
            <a:r>
              <a:rPr lang="en-US" sz="2000" i="1" dirty="0" smtClean="0">
                <a:latin typeface="Cambria" pitchFamily="18" charset="0"/>
              </a:rPr>
              <a:t> real.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nilai-nilanya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f(x), </a:t>
            </a:r>
            <a:r>
              <a:rPr lang="en-US" sz="2000" i="1" dirty="0" err="1" smtClean="0">
                <a:latin typeface="Cambria" pitchFamily="18" charset="0"/>
              </a:rPr>
              <a:t>memenuhi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sifat-sifat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625475" lvl="0" indent="-342900">
              <a:buFont typeface="+mj-lt"/>
              <a:buAutoNum type="alphaLcPeriod"/>
            </a:pPr>
            <a:r>
              <a:rPr lang="en-US" sz="2000" i="1" dirty="0" smtClean="0">
                <a:latin typeface="Cambria" pitchFamily="18" charset="0"/>
              </a:rPr>
              <a:t>f</a:t>
            </a:r>
            <a:r>
              <a:rPr lang="en-US" sz="2000" dirty="0" smtClean="0">
                <a:latin typeface="Cambria" pitchFamily="18" charset="0"/>
              </a:rPr>
              <a:t>(x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) ≥ 0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az-Cyrl-AZ" sz="2000" dirty="0" smtClean="0">
                <a:latin typeface="Cambria" pitchFamily="18" charset="0"/>
              </a:rPr>
              <a:t>Є</a:t>
            </a:r>
            <a:r>
              <a:rPr lang="en-US" sz="2000" dirty="0" smtClean="0">
                <a:latin typeface="Cambria" pitchFamily="18" charset="0"/>
              </a:rPr>
              <a:t> (-∞, ∞)</a:t>
            </a:r>
          </a:p>
          <a:p>
            <a:pPr marL="625475" lvl="0" indent="-342900">
              <a:buFont typeface="+mj-lt"/>
              <a:buAutoNum type="alphaLcPeriod"/>
            </a:pPr>
            <a:endParaRPr lang="en-US" sz="2000" dirty="0" smtClean="0">
              <a:latin typeface="Cambria" pitchFamily="18" charset="0"/>
            </a:endParaRPr>
          </a:p>
          <a:p>
            <a:pPr marL="625475" lvl="0" indent="-342900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625475" lvl="0" indent="-342900">
              <a:buFont typeface="+mj-lt"/>
              <a:buAutoNum type="alphaLcPeriod"/>
            </a:pPr>
            <a:endParaRPr lang="en-US" sz="2000" dirty="0" smtClean="0">
              <a:latin typeface="Cambria" pitchFamily="18" charset="0"/>
            </a:endParaRPr>
          </a:p>
          <a:p>
            <a:pPr marL="625475" lvl="0" indent="-342900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-∞ &lt; a &lt; b &lt;∞,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endParaRPr lang="en-US" sz="2000" dirty="0" smtClean="0">
              <a:latin typeface="Cambria" pitchFamily="18" charset="0"/>
            </a:endParaRPr>
          </a:p>
          <a:p>
            <a:pPr marL="625475" lvl="0" indent="-342900">
              <a:buFont typeface="+mj-lt"/>
              <a:buAutoNum type="alphaLcPeriod"/>
            </a:pPr>
            <a:endParaRPr lang="en-US" sz="2000" dirty="0" smtClean="0">
              <a:latin typeface="Cambria" pitchFamily="18" charset="0"/>
            </a:endParaRPr>
          </a:p>
          <a:p>
            <a:pPr marL="625475" lvl="0" indent="-342900">
              <a:buFont typeface="+mj-lt"/>
              <a:buAutoNum type="alphaLcPeriod"/>
            </a:pPr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serta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real,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a &lt; b,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lvl="0"/>
            <a:r>
              <a:rPr lang="en-US" sz="2000" dirty="0" smtClean="0">
                <a:latin typeface="Cambria" pitchFamily="18" charset="0"/>
              </a:rPr>
              <a:t>	P(a ≤ X ≤ b) = P(a ≤ X &lt; b) = P(a &lt; X ≤ b) = P(a &lt; X &lt; b) </a:t>
            </a:r>
          </a:p>
          <a:p>
            <a:pPr lvl="0"/>
            <a:r>
              <a:rPr lang="en-US" sz="2000" dirty="0" smtClean="0">
                <a:latin typeface="Cambria" pitchFamily="18" charset="0"/>
              </a:rPr>
              <a:t> 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80975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45720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3" y="2928934"/>
            <a:ext cx="1397010" cy="78581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214818"/>
            <a:ext cx="2556460" cy="857256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500321"/>
            <a:ext cx="8640763" cy="5139869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endParaRPr lang="en-US" sz="2400" b="1" dirty="0" smtClean="0">
              <a:latin typeface="Cambria" pitchFamily="18" charset="0"/>
            </a:endParaRPr>
          </a:p>
          <a:p>
            <a:pPr marL="0" lvl="1"/>
            <a:r>
              <a:rPr lang="en-US" sz="2400" b="1" dirty="0" smtClean="0">
                <a:latin typeface="Cambria" pitchFamily="18" charset="0"/>
              </a:rPr>
              <a:t>C. </a:t>
            </a:r>
            <a:r>
              <a:rPr lang="en-US" sz="2400" b="1" dirty="0" err="1" smtClean="0">
                <a:latin typeface="Cambria" pitchFamily="18" charset="0"/>
              </a:rPr>
              <a:t>Fungsi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endParaRPr lang="en-US" sz="2400" b="1" dirty="0" smtClean="0">
              <a:latin typeface="Cambria" pitchFamily="18" charset="0"/>
            </a:endParaRPr>
          </a:p>
          <a:p>
            <a:pPr marL="0" lvl="1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 :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Distribusi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Kumulatif</a:t>
            </a:r>
            <a:endParaRPr lang="en-US" sz="2000" u="sng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. Kita </a:t>
            </a:r>
            <a:r>
              <a:rPr lang="en-US" sz="2000" i="1" dirty="0" err="1" smtClean="0">
                <a:latin typeface="Cambria" pitchFamily="18" charset="0"/>
              </a:rPr>
              <a:t>mendefinisikan</a:t>
            </a:r>
            <a:r>
              <a:rPr lang="en-US" sz="2000" i="1" dirty="0" smtClean="0">
                <a:latin typeface="Cambria" pitchFamily="18" charset="0"/>
              </a:rPr>
              <a:t> F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kumulatif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:	F(x) = P(X ≤ x)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2: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Distribusi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Kumulatif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Diskrit</a:t>
            </a:r>
            <a:endParaRPr lang="en-US" sz="2000" u="sng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kumulatif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r>
              <a:rPr lang="en-US" sz="2000" dirty="0" smtClean="0">
                <a:latin typeface="Cambria" pitchFamily="18" charset="0"/>
              </a:rPr>
              <a:t>					 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p(t)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t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</p:txBody>
      </p:sp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58415" y="4357694"/>
            <a:ext cx="4699601" cy="642942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500321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endParaRPr lang="en-US" sz="2400" b="1" dirty="0" smtClean="0">
              <a:latin typeface="Cambria" pitchFamily="18" charset="0"/>
            </a:endParaRPr>
          </a:p>
          <a:p>
            <a:pPr marL="0" lvl="1"/>
            <a:r>
              <a:rPr lang="en-US" sz="2400" b="1" dirty="0" smtClean="0">
                <a:latin typeface="Cambria" pitchFamily="18" charset="0"/>
              </a:rPr>
              <a:t>C. </a:t>
            </a:r>
            <a:r>
              <a:rPr lang="en-US" sz="2400" b="1" dirty="0" err="1" smtClean="0">
                <a:latin typeface="Cambria" pitchFamily="18" charset="0"/>
              </a:rPr>
              <a:t>Fungsi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endParaRPr lang="en-US" sz="2400" b="1" dirty="0" smtClean="0">
              <a:latin typeface="Cambria" pitchFamily="18" charset="0"/>
            </a:endParaRPr>
          </a:p>
          <a:p>
            <a:pPr marL="0" lvl="1"/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nilai-nilai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berhingga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x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, x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, x</a:t>
            </a:r>
            <a:r>
              <a:rPr lang="en-US" sz="2000" baseline="-25000" dirty="0" smtClean="0">
                <a:latin typeface="Cambria" pitchFamily="18" charset="0"/>
              </a:rPr>
              <a:t>3</a:t>
            </a:r>
            <a:r>
              <a:rPr lang="en-US" sz="2000" dirty="0" smtClean="0">
                <a:latin typeface="Cambria" pitchFamily="18" charset="0"/>
              </a:rPr>
              <a:t>, …, </a:t>
            </a:r>
            <a:r>
              <a:rPr lang="en-US" sz="2000" dirty="0" err="1" smtClean="0">
                <a:latin typeface="Cambria" pitchFamily="18" charset="0"/>
              </a:rPr>
              <a:t>x</a:t>
            </a:r>
            <a:r>
              <a:rPr lang="en-US" sz="2000" baseline="-25000" dirty="0" err="1" smtClean="0">
                <a:latin typeface="Cambria" pitchFamily="18" charset="0"/>
              </a:rPr>
              <a:t>n</a:t>
            </a:r>
            <a:r>
              <a:rPr lang="en-US" sz="2000" baseline="-25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;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diberikan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:   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F(x)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memenuhi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syarat-syarat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525463" lvl="0" indent="-342900">
              <a:buFont typeface="+mj-lt"/>
              <a:buAutoNum type="alphaLcPeriod"/>
            </a:pPr>
            <a:r>
              <a:rPr lang="en-US" sz="2000" dirty="0" smtClean="0">
                <a:latin typeface="Cambria" pitchFamily="18" charset="0"/>
              </a:rPr>
              <a:t>F(- ∞ ) = 0</a:t>
            </a:r>
          </a:p>
          <a:p>
            <a:pPr marL="525463" lvl="0" indent="-342900">
              <a:buFont typeface="+mj-lt"/>
              <a:buAutoNum type="alphaLcPeriod"/>
            </a:pPr>
            <a:r>
              <a:rPr lang="en-US" sz="2000" dirty="0" smtClean="0">
                <a:latin typeface="Cambria" pitchFamily="18" charset="0"/>
              </a:rPr>
              <a:t>F (∞ ) = 1</a:t>
            </a:r>
          </a:p>
          <a:p>
            <a:pPr marL="525463" lvl="0" indent="-342900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 ≤ b,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F(a) ≤ F(b)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real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</a:t>
            </a:r>
          </a:p>
          <a:p>
            <a:pPr marL="525463" lvl="0" indent="-342900">
              <a:buFont typeface="+mj-lt"/>
              <a:buAutoNum type="alphaLcPeriod"/>
            </a:pPr>
            <a:endParaRPr lang="id-ID" sz="2000" b="1" dirty="0">
              <a:solidFill>
                <a:srgbClr val="006600"/>
              </a:solidFill>
              <a:latin typeface="Cambria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428868"/>
            <a:ext cx="5494231" cy="1285884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356315"/>
            <a:ext cx="8640763" cy="600164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r>
              <a:rPr lang="en-US" sz="2400" b="1" dirty="0" smtClean="0">
                <a:latin typeface="Cambria" pitchFamily="18" charset="0"/>
              </a:rPr>
              <a:t>C. </a:t>
            </a:r>
            <a:r>
              <a:rPr lang="en-US" sz="2400" b="1" dirty="0" err="1" smtClean="0">
                <a:latin typeface="Cambria" pitchFamily="18" charset="0"/>
              </a:rPr>
              <a:t>Fungsi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endParaRPr lang="en-US" sz="2400" b="1" dirty="0" smtClean="0">
              <a:latin typeface="Cambria" pitchFamily="18" charset="0"/>
            </a:endParaRPr>
          </a:p>
          <a:p>
            <a:pPr marL="0" lvl="1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3: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Distribusi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Kumulatif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Kontinu</a:t>
            </a:r>
            <a:endParaRPr lang="en-US" sz="2000" u="sng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kumulatif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d</a:t>
            </a:r>
            <a:r>
              <a:rPr lang="en-US" sz="2000" i="1" dirty="0" err="1" smtClean="0">
                <a:latin typeface="Cambria" pitchFamily="18" charset="0"/>
              </a:rPr>
              <a:t>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f(t)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t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lvl="0" algn="just"/>
            <a:r>
              <a:rPr lang="en-US" sz="2000" dirty="0" err="1" smtClean="0">
                <a:latin typeface="Cambria" pitchFamily="18" charset="0"/>
              </a:rPr>
              <a:t>Penghitungan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interval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berdasarkan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maupun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menggunakan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rumus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lvl="0" algn="ctr"/>
            <a:endParaRPr lang="en-US" sz="2000" i="1" dirty="0" smtClean="0">
              <a:latin typeface="Cambria" pitchFamily="18" charset="0"/>
            </a:endParaRPr>
          </a:p>
          <a:p>
            <a:pPr lvl="0" algn="ctr"/>
            <a:r>
              <a:rPr lang="en-US" sz="2000" i="1" dirty="0" smtClean="0">
                <a:latin typeface="Cambria" pitchFamily="18" charset="0"/>
              </a:rPr>
              <a:t>P(a ≤ X ≤ b) = F(b) – F(a) 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a, b </a:t>
            </a:r>
            <a:r>
              <a:rPr lang="az-Cyrl-AZ" sz="2000" dirty="0" smtClean="0">
                <a:latin typeface="Cambria" pitchFamily="18" charset="0"/>
              </a:rPr>
              <a:t>Є</a:t>
            </a:r>
            <a:r>
              <a:rPr lang="en-US" sz="2000" dirty="0" smtClean="0">
                <a:latin typeface="Cambria" pitchFamily="18" charset="0"/>
              </a:rPr>
              <a:t> Real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a &lt; b</a:t>
            </a:r>
          </a:p>
          <a:p>
            <a:pPr lvl="0" algn="ctr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berharga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menggunakan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rumus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ctr"/>
            <a:endParaRPr lang="en-US" sz="2000" i="1" dirty="0" smtClean="0">
              <a:latin typeface="Cambria" pitchFamily="18" charset="0"/>
            </a:endParaRPr>
          </a:p>
          <a:p>
            <a:pPr marL="268288" algn="ctr"/>
            <a:r>
              <a:rPr lang="en-US" sz="2000" i="1" dirty="0" smtClean="0">
                <a:latin typeface="Cambria" pitchFamily="18" charset="0"/>
              </a:rPr>
              <a:t>P(X = b) = </a:t>
            </a:r>
            <a:r>
              <a:rPr lang="en-US" sz="2000" i="1" dirty="0" err="1" smtClean="0">
                <a:latin typeface="Cambria" pitchFamily="18" charset="0"/>
              </a:rPr>
              <a:t>F</a:t>
            </a:r>
            <a:r>
              <a:rPr lang="en-US" sz="2000" i="1" baseline="-25000" dirty="0" err="1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(b) – </a:t>
            </a:r>
            <a:r>
              <a:rPr lang="en-US" sz="2000" i="1" dirty="0" err="1" smtClean="0">
                <a:latin typeface="Cambria" pitchFamily="18" charset="0"/>
              </a:rPr>
              <a:t>F</a:t>
            </a:r>
            <a:r>
              <a:rPr lang="en-US" sz="2000" i="1" baseline="-25000" dirty="0" err="1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(b-)</a:t>
            </a:r>
          </a:p>
          <a:p>
            <a:pPr marL="268288" algn="ctr"/>
            <a:endParaRPr lang="en-US" sz="2000" u="sng" dirty="0" smtClean="0">
              <a:latin typeface="Cambria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1779910"/>
            <a:ext cx="2786083" cy="791834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7536</TotalTime>
  <Words>833</Words>
  <Application>Microsoft Office PowerPoint</Application>
  <PresentationFormat>On-screen Show (4:3)</PresentationFormat>
  <Paragraphs>114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1158</cp:revision>
  <dcterms:created xsi:type="dcterms:W3CDTF">2009-05-24T01:21:15Z</dcterms:created>
  <dcterms:modified xsi:type="dcterms:W3CDTF">2013-02-28T04:33:05Z</dcterms:modified>
</cp:coreProperties>
</file>