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92" r:id="rId1"/>
  </p:sldMasterIdLst>
  <p:notesMasterIdLst>
    <p:notesMasterId r:id="rId15"/>
  </p:notesMasterIdLst>
  <p:sldIdLst>
    <p:sldId id="422" r:id="rId2"/>
    <p:sldId id="343" r:id="rId3"/>
    <p:sldId id="425" r:id="rId4"/>
    <p:sldId id="426" r:id="rId5"/>
    <p:sldId id="427" r:id="rId6"/>
    <p:sldId id="428" r:id="rId7"/>
    <p:sldId id="429" r:id="rId8"/>
    <p:sldId id="430" r:id="rId9"/>
    <p:sldId id="432" r:id="rId10"/>
    <p:sldId id="431" r:id="rId11"/>
    <p:sldId id="433" r:id="rId12"/>
    <p:sldId id="434" r:id="rId13"/>
    <p:sldId id="435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  <a:srgbClr val="003366"/>
    <a:srgbClr val="A50021"/>
    <a:srgbClr val="003399"/>
    <a:srgbClr val="006600"/>
    <a:srgbClr val="CC0000"/>
    <a:srgbClr val="000099"/>
    <a:srgbClr val="3399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330" autoAdjust="0"/>
    <p:restoredTop sz="94711" autoAdjust="0"/>
  </p:normalViewPr>
  <p:slideViewPr>
    <p:cSldViewPr>
      <p:cViewPr varScale="1">
        <p:scale>
          <a:sx n="71" d="100"/>
          <a:sy n="71" d="100"/>
        </p:scale>
        <p:origin x="-9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3C733DA-2449-4283-B17B-D1B5F441E9B8}" type="datetimeFigureOut">
              <a:rPr lang="en-US"/>
              <a:pPr>
                <a:defRPr/>
              </a:pPr>
              <a:t>2/28/2013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157FD30-60B5-406E-B0E3-6FC3274373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DD509B-D3D9-45D7-B35E-0BB60ECCCDA0}" type="datetime1">
              <a:rPr lang="en-US"/>
              <a:pPr>
                <a:defRPr/>
              </a:pPr>
              <a:t>2/28/2013</a:t>
            </a:fld>
            <a:endParaRPr lang="en-US"/>
          </a:p>
        </p:txBody>
      </p:sp>
      <p:sp>
        <p:nvSpPr>
          <p:cNvPr id="23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73F7DF-2D24-4D0E-B754-C9270107ED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5BE41-CBB5-4FC8-8A3A-F00D50B70372}" type="datetime1">
              <a:rPr lang="en-US"/>
              <a:pPr>
                <a:defRPr/>
              </a:pPr>
              <a:t>2/28/2013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36758-8469-4749-897E-10C3DF3E4E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280A7-5848-4879-8473-E3784BCE06C4}" type="datetime1">
              <a:rPr lang="en-US"/>
              <a:pPr>
                <a:defRPr/>
              </a:pPr>
              <a:t>2/28/2013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A665F-3448-477A-99A2-4B5BD81115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70D56AC-E4C9-41CE-ADD5-A220004087D0}" type="datetime1">
              <a:rPr lang="en-US"/>
              <a:pPr>
                <a:defRPr/>
              </a:pPr>
              <a:t>2/28/2013</a:t>
            </a:fld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A5EBB00-972F-4B76-A597-6DCC215272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EF1ED-D1E6-493A-86A7-F208DE7602A0}" type="datetime1">
              <a:rPr lang="en-US"/>
              <a:pPr>
                <a:defRPr/>
              </a:pPr>
              <a:t>2/28/2013</a:t>
            </a:fld>
            <a:endParaRPr lang="en-US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A5246-B85C-4102-B11E-77BD73CAE7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F4731-1355-45F3-A167-3B0ED5FDF3EA}" type="datetime1">
              <a:rPr lang="en-US"/>
              <a:pPr>
                <a:defRPr/>
              </a:pPr>
              <a:t>2/28/2013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71EBB-0496-4602-A22B-7052DB8CD1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BA58B-6517-4333-B68E-E6190824F0F8}" type="datetime1">
              <a:rPr lang="en-US"/>
              <a:pPr>
                <a:defRPr/>
              </a:pPr>
              <a:t>2/28/2013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22D76-30D4-490E-9793-3065FCCAB2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1237B6A-DB78-4B70-AD7D-A4E78720258F}" type="datetime1">
              <a:rPr lang="en-US"/>
              <a:pPr>
                <a:defRPr/>
              </a:pPr>
              <a:t>2/28/2013</a:t>
            </a:fld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61D485E-9B35-4413-B46A-33720E0977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6ACF6-8D7E-4211-B1E1-0C298E54E011}" type="datetime1">
              <a:rPr lang="en-US"/>
              <a:pPr>
                <a:defRPr/>
              </a:pPr>
              <a:t>2/28/2013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84157-2C97-44EB-AF8B-5D8B916B63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9DF908B-0535-4995-AF8C-039232CB4957}" type="datetime1">
              <a:rPr lang="en-US"/>
              <a:pPr>
                <a:defRPr/>
              </a:pPr>
              <a:t>2/28/2013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48BA3D6-81B4-4573-A5A3-B8C1467A12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3CBF9BE-E2D8-41E0-9E7A-C17FDB0302DB}" type="datetime1">
              <a:rPr lang="en-US"/>
              <a:pPr>
                <a:defRPr/>
              </a:pPr>
              <a:t>2/28/2013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D1EEBD3-3AEA-4106-A91E-8EABAF7575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C5552A-E135-4AC2-A70A-8A983ED2FB59}" type="datetime1">
              <a:rPr lang="en-US"/>
              <a:pPr>
                <a:defRPr/>
              </a:pPr>
              <a:t>2/28/2013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D99CBF-46FF-4BBD-81EE-8B32EC117A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5" r:id="rId1"/>
    <p:sldLayoutId id="2147484326" r:id="rId2"/>
    <p:sldLayoutId id="2147484327" r:id="rId3"/>
    <p:sldLayoutId id="2147484320" r:id="rId4"/>
    <p:sldLayoutId id="2147484321" r:id="rId5"/>
    <p:sldLayoutId id="2147484328" r:id="rId6"/>
    <p:sldLayoutId id="2147484322" r:id="rId7"/>
    <p:sldLayoutId id="2147484329" r:id="rId8"/>
    <p:sldLayoutId id="2147484330" r:id="rId9"/>
    <p:sldLayoutId id="2147484323" r:id="rId10"/>
    <p:sldLayoutId id="2147484324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6FB833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C0E5AF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F3AABE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/>
          </p:cNvSpPr>
          <p:nvPr>
            <p:ph type="ctrTitle" idx="4294967295"/>
          </p:nvPr>
        </p:nvSpPr>
        <p:spPr bwMode="auto">
          <a:xfrm>
            <a:off x="468313" y="260350"/>
            <a:ext cx="8351837" cy="1008063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3200" b="1" cap="none" dirty="0" smtClean="0">
                <a:solidFill>
                  <a:schemeClr val="tx1"/>
                </a:solidFill>
                <a:latin typeface="Arial" charset="0"/>
              </a:rPr>
              <a:t>STATISTIKA MATEMATIKA</a:t>
            </a:r>
            <a:endParaRPr lang="en-US" sz="2600" cap="none" dirty="0" smtClean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57356" y="2143116"/>
            <a:ext cx="60007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Cambria" pitchFamily="18" charset="0"/>
              </a:rPr>
              <a:t>Pertemuan</a:t>
            </a:r>
            <a:r>
              <a:rPr lang="en-US" sz="2400" b="1" dirty="0" smtClean="0">
                <a:latin typeface="Cambria" pitchFamily="18" charset="0"/>
              </a:rPr>
              <a:t> 5</a:t>
            </a:r>
          </a:p>
          <a:p>
            <a:pPr algn="ctr"/>
            <a:r>
              <a:rPr lang="en-US" sz="2400" dirty="0">
                <a:latin typeface="Cambria" pitchFamily="18" charset="0"/>
              </a:rPr>
              <a:t> </a:t>
            </a:r>
          </a:p>
          <a:p>
            <a:pPr algn="ctr"/>
            <a:endParaRPr lang="en-US" sz="2400" dirty="0" smtClean="0">
              <a:latin typeface="Cambria" pitchFamily="18" charset="0"/>
            </a:endParaRPr>
          </a:p>
          <a:p>
            <a:pPr algn="ctr"/>
            <a:r>
              <a:rPr lang="en-US" sz="2400" dirty="0" err="1" smtClean="0">
                <a:latin typeface="Cambria" pitchFamily="18" charset="0"/>
              </a:rPr>
              <a:t>Distribusi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Dua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Peubah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Acak</a:t>
            </a:r>
            <a:r>
              <a:rPr lang="en-US" sz="2400" dirty="0" smtClean="0">
                <a:latin typeface="Cambria" pitchFamily="18" charset="0"/>
              </a:rPr>
              <a:t> </a:t>
            </a:r>
            <a:endParaRPr lang="en-US" sz="2400" b="1" dirty="0">
              <a:latin typeface="Cambr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84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467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511333"/>
            <a:ext cx="8640763" cy="5447645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/>
            <a:r>
              <a:rPr lang="en-US" sz="2000" b="1" dirty="0" smtClean="0">
                <a:latin typeface="Cambria" pitchFamily="18" charset="0"/>
              </a:rPr>
              <a:t>C. </a:t>
            </a:r>
            <a:r>
              <a:rPr lang="en-US" sz="2000" b="1" u="sng" dirty="0" err="1" smtClean="0">
                <a:latin typeface="Cambria" pitchFamily="18" charset="0"/>
              </a:rPr>
              <a:t>Distribusi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Bersyarat</a:t>
            </a:r>
            <a:endParaRPr lang="en-US" sz="2000" b="1" u="sng" dirty="0" smtClean="0">
              <a:latin typeface="Cambria" pitchFamily="18" charset="0"/>
            </a:endParaRPr>
          </a:p>
          <a:p>
            <a:pPr marL="457200" indent="-457200">
              <a:buAutoNum type="alphaUcPeriod"/>
            </a:pPr>
            <a:endParaRPr lang="en-US" sz="2400" b="1" u="sng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: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Fungsi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Densitas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Bersyarat</a:t>
            </a:r>
            <a:endParaRPr lang="en-US" sz="2000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f(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gabungan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kontinu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f</a:t>
            </a:r>
            <a:r>
              <a:rPr lang="en-US" sz="2000" i="1" baseline="-25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(y)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marginal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y,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yang </a:t>
            </a:r>
            <a:r>
              <a:rPr lang="en-US" sz="2000" i="1" dirty="0" err="1" smtClean="0">
                <a:latin typeface="Cambria" pitchFamily="18" charset="0"/>
              </a:rPr>
              <a:t>dinyatakan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endParaRPr lang="en-US" sz="2000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		p(x | y) =                      ;  f</a:t>
            </a:r>
            <a:r>
              <a:rPr lang="en-US" sz="2000" i="1" baseline="-25000" dirty="0" smtClean="0">
                <a:latin typeface="Cambria" pitchFamily="18" charset="0"/>
              </a:rPr>
              <a:t>2 </a:t>
            </a:r>
            <a:r>
              <a:rPr lang="en-US" sz="2000" i="1" dirty="0" smtClean="0">
                <a:latin typeface="Cambria" pitchFamily="18" charset="0"/>
              </a:rPr>
              <a:t>(y) &gt; 0</a:t>
            </a:r>
          </a:p>
          <a:p>
            <a:pPr marL="363538" algn="just"/>
            <a:endParaRPr lang="en-US" sz="2000" i="1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untuk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setiap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dalam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daerah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hasil</a:t>
            </a:r>
            <a:r>
              <a:rPr lang="en-US" sz="2000" i="1" dirty="0" smtClean="0">
                <a:latin typeface="Cambria" pitchFamily="18" charset="0"/>
              </a:rPr>
              <a:t> X, </a:t>
            </a:r>
            <a:r>
              <a:rPr lang="en-US" sz="2000" i="1" dirty="0" err="1" smtClean="0">
                <a:latin typeface="Cambria" pitchFamily="18" charset="0"/>
              </a:rPr>
              <a:t>dinamakan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bersyarat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diberikan</a:t>
            </a:r>
            <a:r>
              <a:rPr lang="en-US" sz="2000" i="1" dirty="0" smtClean="0">
                <a:latin typeface="Cambria" pitchFamily="18" charset="0"/>
              </a:rPr>
              <a:t> Y = y.</a:t>
            </a:r>
            <a:endParaRPr lang="en-US" sz="2000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p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(x)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marginal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x,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yang </a:t>
            </a:r>
            <a:r>
              <a:rPr lang="en-US" sz="2000" i="1" dirty="0" err="1" smtClean="0">
                <a:latin typeface="Cambria" pitchFamily="18" charset="0"/>
              </a:rPr>
              <a:t>dirumuskan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endParaRPr lang="en-US" sz="2000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		p(x | y) =                  ;  f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(x) &gt; 0</a:t>
            </a:r>
          </a:p>
          <a:p>
            <a:pPr marL="363538" algn="just"/>
            <a:endParaRPr lang="en-US" sz="2000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untuk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setiap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dalam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daerah</a:t>
            </a:r>
            <a:r>
              <a:rPr lang="en-US" sz="2000" i="1" dirty="0" smtClean="0">
                <a:latin typeface="Cambria" pitchFamily="18" charset="0"/>
              </a:rPr>
              <a:t> Y, </a:t>
            </a:r>
            <a:r>
              <a:rPr lang="en-US" sz="2000" i="1" dirty="0" err="1" smtClean="0">
                <a:latin typeface="Cambria" pitchFamily="18" charset="0"/>
              </a:rPr>
              <a:t>dinamakan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bersyarat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dai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diberikan</a:t>
            </a:r>
            <a:r>
              <a:rPr lang="en-US" sz="2000" i="1" dirty="0" smtClean="0">
                <a:latin typeface="Cambria" pitchFamily="18" charset="0"/>
              </a:rPr>
              <a:t> X = x.</a:t>
            </a:r>
          </a:p>
          <a:p>
            <a:pPr marL="363538" algn="just"/>
            <a:endParaRPr lang="en-US" sz="2000" dirty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0" y="828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36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6635" name="Picture 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14678" y="2500306"/>
            <a:ext cx="714380" cy="646344"/>
          </a:xfrm>
          <a:prstGeom prst="rect">
            <a:avLst/>
          </a:prstGeom>
          <a:noFill/>
        </p:spPr>
      </p:pic>
      <p:sp>
        <p:nvSpPr>
          <p:cNvPr id="26637" name="Rectangle 13"/>
          <p:cNvSpPr>
            <a:spLocks noChangeArrowheads="1"/>
          </p:cNvSpPr>
          <p:nvPr/>
        </p:nvSpPr>
        <p:spPr bwMode="auto">
          <a:xfrm>
            <a:off x="0" y="10001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9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6638" name="Picture 1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14678" y="4214818"/>
            <a:ext cx="710620" cy="642942"/>
          </a:xfrm>
          <a:prstGeom prst="rect">
            <a:avLst/>
          </a:prstGeom>
          <a:noFill/>
        </p:spPr>
      </p:pic>
      <p:sp>
        <p:nvSpPr>
          <p:cNvPr id="26640" name="Rectangle 16"/>
          <p:cNvSpPr>
            <a:spLocks noChangeArrowheads="1"/>
          </p:cNvSpPr>
          <p:nvPr/>
        </p:nvSpPr>
        <p:spPr bwMode="auto">
          <a:xfrm>
            <a:off x="0" y="10001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6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6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511333"/>
            <a:ext cx="8640763" cy="4770537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/>
            <a:r>
              <a:rPr lang="en-US" sz="2000" b="1" dirty="0" smtClean="0">
                <a:latin typeface="Cambria" pitchFamily="18" charset="0"/>
              </a:rPr>
              <a:t>C. </a:t>
            </a:r>
            <a:r>
              <a:rPr lang="en-US" sz="2000" b="1" u="sng" dirty="0" err="1" smtClean="0">
                <a:latin typeface="Cambria" pitchFamily="18" charset="0"/>
              </a:rPr>
              <a:t>Distribusi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Bersyarat</a:t>
            </a:r>
            <a:endParaRPr lang="en-US" sz="2000" b="1" u="sng" dirty="0" smtClean="0">
              <a:latin typeface="Cambria" pitchFamily="18" charset="0"/>
            </a:endParaRPr>
          </a:p>
          <a:p>
            <a:pPr marL="457200" indent="-457200">
              <a:buAutoNum type="alphaUcPeriod"/>
            </a:pPr>
            <a:endParaRPr lang="en-US" sz="2400" b="1" u="sng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Contoh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631825" indent="-268288" algn="just">
              <a:buFont typeface="+mj-lt"/>
              <a:buAutoNum type="arabicPeriod"/>
            </a:pPr>
            <a:r>
              <a:rPr lang="en-US" sz="2000" dirty="0" err="1" smtClean="0">
                <a:latin typeface="Cambria" pitchFamily="18" charset="0"/>
              </a:rPr>
              <a:t>Misalkan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gabungan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X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Y </a:t>
            </a:r>
            <a:r>
              <a:rPr lang="en-US" sz="2000" dirty="0" err="1" smtClean="0">
                <a:latin typeface="Cambria" pitchFamily="18" charset="0"/>
              </a:rPr>
              <a:t>berbentuk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631825" indent="-268288" algn="just"/>
            <a:r>
              <a:rPr lang="en-US" sz="2000" i="1" dirty="0" smtClean="0">
                <a:latin typeface="Cambria" pitchFamily="18" charset="0"/>
              </a:rPr>
              <a:t>		p(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= (1/21) (x + y) ; x = 1, 2, 3; y = 1,2</a:t>
            </a:r>
          </a:p>
          <a:p>
            <a:pPr marL="631825" indent="-268288" algn="just"/>
            <a:r>
              <a:rPr lang="en-US" sz="2000" i="1" dirty="0" smtClean="0">
                <a:latin typeface="Cambria" pitchFamily="18" charset="0"/>
              </a:rPr>
              <a:t>	</a:t>
            </a:r>
            <a:r>
              <a:rPr lang="en-US" sz="2000" dirty="0" smtClean="0">
                <a:latin typeface="Cambria" pitchFamily="18" charset="0"/>
              </a:rPr>
              <a:t>a. </a:t>
            </a: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p</a:t>
            </a:r>
            <a:r>
              <a:rPr lang="en-US" sz="2000" dirty="0" smtClean="0">
                <a:latin typeface="Cambria" pitchFamily="18" charset="0"/>
              </a:rPr>
              <a:t>(</a:t>
            </a:r>
            <a:r>
              <a:rPr lang="en-US" sz="2000" dirty="0" err="1" smtClean="0">
                <a:latin typeface="Cambria" pitchFamily="18" charset="0"/>
              </a:rPr>
              <a:t>x|y</a:t>
            </a:r>
            <a:r>
              <a:rPr lang="en-US" sz="2000" dirty="0" smtClean="0">
                <a:latin typeface="Cambria" pitchFamily="18" charset="0"/>
              </a:rPr>
              <a:t>)</a:t>
            </a:r>
          </a:p>
          <a:p>
            <a:pPr marL="631825" indent="-268288" algn="just"/>
            <a:r>
              <a:rPr lang="en-US" sz="2000" i="1" dirty="0" smtClean="0">
                <a:latin typeface="Cambria" pitchFamily="18" charset="0"/>
              </a:rPr>
              <a:t>	</a:t>
            </a:r>
            <a:r>
              <a:rPr lang="en-US" sz="2000" dirty="0" smtClean="0">
                <a:latin typeface="Cambria" pitchFamily="18" charset="0"/>
              </a:rPr>
              <a:t>b. </a:t>
            </a: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p(</a:t>
            </a:r>
            <a:r>
              <a:rPr lang="en-US" sz="2000" dirty="0" err="1" smtClean="0">
                <a:latin typeface="Cambria" pitchFamily="18" charset="0"/>
              </a:rPr>
              <a:t>y|x</a:t>
            </a:r>
            <a:r>
              <a:rPr lang="en-US" sz="2000" dirty="0" smtClean="0">
                <a:latin typeface="Cambria" pitchFamily="18" charset="0"/>
              </a:rPr>
              <a:t>)</a:t>
            </a:r>
          </a:p>
          <a:p>
            <a:pPr marL="631825" indent="-268288" algn="just"/>
            <a:r>
              <a:rPr lang="en-US" sz="2000" dirty="0" smtClean="0">
                <a:latin typeface="Cambria" pitchFamily="18" charset="0"/>
              </a:rPr>
              <a:t>	c. </a:t>
            </a:r>
            <a:r>
              <a:rPr lang="en-US" sz="2000" dirty="0" err="1" smtClean="0">
                <a:latin typeface="Cambria" pitchFamily="18" charset="0"/>
              </a:rPr>
              <a:t>Hitunglah</a:t>
            </a:r>
            <a:r>
              <a:rPr lang="en-US" sz="2000" dirty="0" smtClean="0">
                <a:latin typeface="Cambria" pitchFamily="18" charset="0"/>
              </a:rPr>
              <a:t> p(</a:t>
            </a:r>
            <a:r>
              <a:rPr lang="en-US" sz="2000" dirty="0" err="1" smtClean="0">
                <a:latin typeface="Cambria" pitchFamily="18" charset="0"/>
              </a:rPr>
              <a:t>x|y</a:t>
            </a:r>
            <a:r>
              <a:rPr lang="en-US" sz="2000" dirty="0" smtClean="0">
                <a:latin typeface="Cambria" pitchFamily="18" charset="0"/>
              </a:rPr>
              <a:t> = 1)</a:t>
            </a:r>
          </a:p>
          <a:p>
            <a:pPr marL="631825" indent="-268288" algn="just"/>
            <a:endParaRPr lang="en-US" sz="2000" dirty="0" smtClean="0">
              <a:latin typeface="Cambria" pitchFamily="18" charset="0"/>
            </a:endParaRPr>
          </a:p>
          <a:p>
            <a:pPr marL="631825" indent="-268288" algn="just"/>
            <a:r>
              <a:rPr lang="en-US" sz="2000" dirty="0" smtClean="0">
                <a:latin typeface="Cambria" pitchFamily="18" charset="0"/>
              </a:rPr>
              <a:t>2. </a:t>
            </a:r>
            <a:r>
              <a:rPr lang="en-US" sz="2000" dirty="0" err="1" smtClean="0">
                <a:latin typeface="Cambria" pitchFamily="18" charset="0"/>
              </a:rPr>
              <a:t>Diketahui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densitas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gabungan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Y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endParaRPr lang="en-US" sz="2000" dirty="0" smtClean="0">
              <a:latin typeface="Cambria" pitchFamily="18" charset="0"/>
            </a:endParaRPr>
          </a:p>
          <a:p>
            <a:pPr marL="631825" indent="-268288" algn="just"/>
            <a:r>
              <a:rPr lang="en-US" sz="2000" dirty="0" smtClean="0">
                <a:latin typeface="Cambria" pitchFamily="18" charset="0"/>
              </a:rPr>
              <a:t>		f(</a:t>
            </a:r>
            <a:r>
              <a:rPr lang="en-US" sz="2000" dirty="0" err="1" smtClean="0">
                <a:latin typeface="Cambria" pitchFamily="18" charset="0"/>
              </a:rPr>
              <a:t>x,y</a:t>
            </a:r>
            <a:r>
              <a:rPr lang="en-US" sz="2000" dirty="0" smtClean="0">
                <a:latin typeface="Cambria" pitchFamily="18" charset="0"/>
              </a:rPr>
              <a:t>) = 4xy ; 0 &lt; x &lt; 1, 0 &lt; y &lt; 1</a:t>
            </a:r>
          </a:p>
          <a:p>
            <a:pPr marL="631825" indent="-268288" algn="just"/>
            <a:r>
              <a:rPr lang="en-US" sz="2000" dirty="0" smtClean="0">
                <a:latin typeface="Cambria" pitchFamily="18" charset="0"/>
              </a:rPr>
              <a:t>		            = 0     ; x </a:t>
            </a:r>
            <a:r>
              <a:rPr lang="en-US" sz="2000" dirty="0" err="1" smtClean="0">
                <a:latin typeface="Cambria" pitchFamily="18" charset="0"/>
              </a:rPr>
              <a:t>lainnya</a:t>
            </a:r>
            <a:endParaRPr lang="en-US" sz="2000" dirty="0" smtClean="0">
              <a:latin typeface="Cambria" pitchFamily="18" charset="0"/>
            </a:endParaRPr>
          </a:p>
          <a:p>
            <a:pPr marL="631825" indent="-268288" algn="just"/>
            <a:r>
              <a:rPr lang="en-US" sz="2000" dirty="0" smtClean="0">
                <a:latin typeface="Cambria" pitchFamily="18" charset="0"/>
              </a:rPr>
              <a:t>	a. </a:t>
            </a: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g(</a:t>
            </a:r>
            <a:r>
              <a:rPr lang="en-US" sz="2000" dirty="0" err="1" smtClean="0">
                <a:latin typeface="Cambria" pitchFamily="18" charset="0"/>
              </a:rPr>
              <a:t>x|y</a:t>
            </a:r>
            <a:r>
              <a:rPr lang="en-US" sz="2000" dirty="0" smtClean="0">
                <a:latin typeface="Cambria" pitchFamily="18" charset="0"/>
              </a:rPr>
              <a:t>)</a:t>
            </a:r>
          </a:p>
          <a:p>
            <a:pPr marL="631825" indent="-268288" algn="just"/>
            <a:r>
              <a:rPr lang="en-US" sz="2000" dirty="0" smtClean="0">
                <a:latin typeface="Cambria" pitchFamily="18" charset="0"/>
              </a:rPr>
              <a:t>	b. </a:t>
            </a: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h(</a:t>
            </a:r>
            <a:r>
              <a:rPr lang="en-US" sz="2000" dirty="0" err="1" smtClean="0">
                <a:latin typeface="Cambria" pitchFamily="18" charset="0"/>
              </a:rPr>
              <a:t>y|x</a:t>
            </a:r>
            <a:r>
              <a:rPr lang="en-US" sz="2000" dirty="0" smtClean="0">
                <a:latin typeface="Cambria" pitchFamily="18" charset="0"/>
              </a:rPr>
              <a:t>)</a:t>
            </a:r>
          </a:p>
          <a:p>
            <a:pPr marL="631825" indent="-268288" algn="just"/>
            <a:r>
              <a:rPr lang="en-US" sz="2000" dirty="0" smtClean="0">
                <a:latin typeface="Cambria" pitchFamily="18" charset="0"/>
              </a:rPr>
              <a:t>				           </a:t>
            </a:r>
            <a:endParaRPr lang="en-US" sz="2000" dirty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0" y="828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36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37" name="Rectangle 13"/>
          <p:cNvSpPr>
            <a:spLocks noChangeArrowheads="1"/>
          </p:cNvSpPr>
          <p:nvPr/>
        </p:nvSpPr>
        <p:spPr bwMode="auto">
          <a:xfrm>
            <a:off x="0" y="10001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9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40" name="Rectangle 16"/>
          <p:cNvSpPr>
            <a:spLocks noChangeArrowheads="1"/>
          </p:cNvSpPr>
          <p:nvPr/>
        </p:nvSpPr>
        <p:spPr bwMode="auto">
          <a:xfrm>
            <a:off x="0" y="10001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511333"/>
            <a:ext cx="8640763" cy="5447645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/>
            <a:r>
              <a:rPr lang="en-US" sz="2400" b="1" dirty="0" smtClean="0">
                <a:latin typeface="Cambria" pitchFamily="18" charset="0"/>
              </a:rPr>
              <a:t>D. </a:t>
            </a:r>
            <a:r>
              <a:rPr lang="en-US" sz="2400" b="1" u="sng" dirty="0" err="1" smtClean="0">
                <a:latin typeface="Cambria" pitchFamily="18" charset="0"/>
              </a:rPr>
              <a:t>Kebebasan</a:t>
            </a:r>
            <a:r>
              <a:rPr lang="en-US" sz="2400" b="1" u="sng" dirty="0" smtClean="0">
                <a:latin typeface="Cambria" pitchFamily="18" charset="0"/>
              </a:rPr>
              <a:t> </a:t>
            </a:r>
            <a:r>
              <a:rPr lang="en-US" sz="2400" b="1" u="sng" dirty="0" err="1" smtClean="0">
                <a:latin typeface="Cambria" pitchFamily="18" charset="0"/>
              </a:rPr>
              <a:t>Stokastik</a:t>
            </a:r>
            <a:endParaRPr lang="en-US" sz="2400" b="1" u="sng" dirty="0" smtClean="0">
              <a:latin typeface="Cambria" pitchFamily="18" charset="0"/>
            </a:endParaRPr>
          </a:p>
          <a:p>
            <a:pPr marL="457200" indent="-457200">
              <a:buAutoNum type="alphaUcPeriod"/>
            </a:pPr>
            <a:endParaRPr lang="en-US" sz="2400" b="1" u="sng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1</a:t>
            </a:r>
            <a:r>
              <a:rPr lang="en-US" sz="2000" dirty="0" smtClean="0">
                <a:latin typeface="Cambria" pitchFamily="18" charset="0"/>
              </a:rPr>
              <a:t>: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Kebebasan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Stokastik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Diskrit</a:t>
            </a:r>
            <a:endParaRPr lang="en-US" sz="2000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Misalkan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diskrit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mempunyai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gabungan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), </a:t>
            </a:r>
            <a:r>
              <a:rPr lang="en-US" sz="2000" i="1" dirty="0" err="1" smtClean="0">
                <a:latin typeface="Cambria" pitchFamily="18" charset="0"/>
              </a:rPr>
              <a:t>yaitu</a:t>
            </a:r>
            <a:r>
              <a:rPr lang="en-US" sz="2000" i="1" dirty="0" smtClean="0">
                <a:latin typeface="Cambria" pitchFamily="18" charset="0"/>
              </a:rPr>
              <a:t> p(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serta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masing-masing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mempunyai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marginal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x, </a:t>
            </a:r>
            <a:r>
              <a:rPr lang="en-US" sz="2000" i="1" dirty="0" err="1" smtClean="0">
                <a:latin typeface="Cambria" pitchFamily="18" charset="0"/>
              </a:rPr>
              <a:t>yaitu</a:t>
            </a:r>
            <a:r>
              <a:rPr lang="en-US" sz="2000" i="1" dirty="0" smtClean="0">
                <a:latin typeface="Cambria" pitchFamily="18" charset="0"/>
              </a:rPr>
              <a:t> p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(x)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marginal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y, </a:t>
            </a:r>
            <a:r>
              <a:rPr lang="en-US" sz="2000" i="1" dirty="0" err="1" smtClean="0">
                <a:latin typeface="Cambria" pitchFamily="18" charset="0"/>
              </a:rPr>
              <a:t>yaitu</a:t>
            </a:r>
            <a:r>
              <a:rPr lang="en-US" sz="2000" i="1" dirty="0" smtClean="0">
                <a:latin typeface="Cambria" pitchFamily="18" charset="0"/>
              </a:rPr>
              <a:t> p</a:t>
            </a:r>
            <a:r>
              <a:rPr lang="en-US" sz="2000" i="1" baseline="-25000" dirty="0" smtClean="0">
                <a:latin typeface="Cambria" pitchFamily="18" charset="0"/>
              </a:rPr>
              <a:t>2 </a:t>
            </a:r>
            <a:r>
              <a:rPr lang="en-US" sz="2000" i="1" dirty="0" smtClean="0">
                <a:latin typeface="Cambria" pitchFamily="18" charset="0"/>
              </a:rPr>
              <a:t>(y).</a:t>
            </a: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Kedua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dikatakan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bebas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stokastik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hanya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		p(x , y) = p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(x)  . p</a:t>
            </a:r>
            <a:r>
              <a:rPr lang="en-US" sz="2000" i="1" baseline="-25000" dirty="0" smtClean="0">
                <a:latin typeface="Cambria" pitchFamily="18" charset="0"/>
              </a:rPr>
              <a:t>2 </a:t>
            </a:r>
            <a:r>
              <a:rPr lang="en-US" sz="2000" i="1" dirty="0" smtClean="0">
                <a:latin typeface="Cambria" pitchFamily="18" charset="0"/>
              </a:rPr>
              <a:t>(y)</a:t>
            </a: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Untuk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semua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pasangan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</a:t>
            </a:r>
          </a:p>
          <a:p>
            <a:pPr marL="363538" algn="just"/>
            <a:endParaRPr lang="en-US" sz="2000" i="1" dirty="0" smtClean="0">
              <a:latin typeface="Cambria" pitchFamily="18" charset="0"/>
            </a:endParaRPr>
          </a:p>
          <a:p>
            <a:pPr marL="363538" algn="just"/>
            <a:endParaRPr lang="en-US" sz="2000" i="1" dirty="0" smtClean="0">
              <a:latin typeface="Cambria" pitchFamily="18" charset="0"/>
            </a:endParaRPr>
          </a:p>
          <a:p>
            <a:pPr algn="just"/>
            <a:r>
              <a:rPr lang="en-US" sz="2000" u="sng" dirty="0" err="1" smtClean="0">
                <a:latin typeface="Cambria" pitchFamily="18" charset="0"/>
              </a:rPr>
              <a:t>Contoh</a:t>
            </a:r>
            <a:r>
              <a:rPr lang="en-US" sz="2000" u="sng" dirty="0" smtClean="0">
                <a:latin typeface="Cambria" pitchFamily="18" charset="0"/>
              </a:rPr>
              <a:t> 1:</a:t>
            </a:r>
          </a:p>
          <a:p>
            <a:pPr marL="268288" algn="just"/>
            <a:r>
              <a:rPr lang="en-US" sz="2000" dirty="0" err="1" smtClean="0">
                <a:latin typeface="Cambria" pitchFamily="18" charset="0"/>
              </a:rPr>
              <a:t>Misalkan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gabungan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Y </a:t>
            </a:r>
            <a:r>
              <a:rPr lang="en-US" sz="2000" dirty="0" err="1" smtClean="0">
                <a:latin typeface="Cambria" pitchFamily="18" charset="0"/>
              </a:rPr>
              <a:t>berbentuk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268288" algn="just"/>
            <a:r>
              <a:rPr lang="en-US" sz="2000" i="1" dirty="0" smtClean="0">
                <a:latin typeface="Cambria" pitchFamily="18" charset="0"/>
              </a:rPr>
              <a:t>	p(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= (1/72) (x+2y); x = 0, 1, 2, 3 ; y = 0, 1, 2, 3</a:t>
            </a:r>
          </a:p>
          <a:p>
            <a:pPr marL="268288" algn="just"/>
            <a:r>
              <a:rPr lang="en-US" sz="2000" dirty="0" err="1" smtClean="0">
                <a:latin typeface="Cambria" pitchFamily="18" charset="0"/>
              </a:rPr>
              <a:t>Apakah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Y </a:t>
            </a:r>
            <a:r>
              <a:rPr lang="en-US" sz="2000" dirty="0" err="1" smtClean="0">
                <a:latin typeface="Cambria" pitchFamily="18" charset="0"/>
              </a:rPr>
              <a:t>bebas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stokastik</a:t>
            </a:r>
            <a:r>
              <a:rPr lang="en-US" sz="2000" dirty="0" smtClean="0">
                <a:latin typeface="Cambria" pitchFamily="18" charset="0"/>
              </a:rPr>
              <a:t>?</a:t>
            </a:r>
          </a:p>
          <a:p>
            <a:pPr marL="268288" algn="just"/>
            <a:endParaRPr lang="en-US" sz="2000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0" y="828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511333"/>
            <a:ext cx="8640763" cy="5078313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/>
            <a:r>
              <a:rPr lang="en-US" sz="2000" b="1" dirty="0" smtClean="0">
                <a:latin typeface="Cambria" pitchFamily="18" charset="0"/>
              </a:rPr>
              <a:t>D. </a:t>
            </a:r>
            <a:r>
              <a:rPr lang="en-US" sz="2000" b="1" u="sng" dirty="0" err="1" smtClean="0">
                <a:latin typeface="Cambria" pitchFamily="18" charset="0"/>
              </a:rPr>
              <a:t>Kebebasan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Stokastik</a:t>
            </a:r>
            <a:endParaRPr lang="en-US" sz="2000" b="1" u="sng" dirty="0" smtClean="0">
              <a:latin typeface="Cambria" pitchFamily="18" charset="0"/>
            </a:endParaRPr>
          </a:p>
          <a:p>
            <a:pPr marL="457200" indent="-457200">
              <a:buAutoNum type="alphaUcPeriod"/>
            </a:pPr>
            <a:endParaRPr lang="en-US" sz="2400" b="1" u="sng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2</a:t>
            </a:r>
            <a:r>
              <a:rPr lang="en-US" sz="2000" dirty="0" smtClean="0">
                <a:latin typeface="Cambria" pitchFamily="18" charset="0"/>
              </a:rPr>
              <a:t>: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Kebebasan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Stokastik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Kontinu</a:t>
            </a:r>
            <a:endParaRPr lang="en-US" sz="2000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Misalkan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kontinu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mempunyai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gabungan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), </a:t>
            </a:r>
            <a:r>
              <a:rPr lang="en-US" sz="2000" i="1" dirty="0" err="1" smtClean="0">
                <a:latin typeface="Cambria" pitchFamily="18" charset="0"/>
              </a:rPr>
              <a:t>yaitu</a:t>
            </a:r>
            <a:r>
              <a:rPr lang="en-US" sz="2000" i="1" dirty="0" smtClean="0">
                <a:latin typeface="Cambria" pitchFamily="18" charset="0"/>
              </a:rPr>
              <a:t> f(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serta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masing-masing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mempunyai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marginal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x, </a:t>
            </a:r>
            <a:r>
              <a:rPr lang="en-US" sz="2000" i="1" dirty="0" err="1" smtClean="0">
                <a:latin typeface="Cambria" pitchFamily="18" charset="0"/>
              </a:rPr>
              <a:t>yaitu</a:t>
            </a:r>
            <a:r>
              <a:rPr lang="en-US" sz="2000" i="1" dirty="0" smtClean="0">
                <a:latin typeface="Cambria" pitchFamily="18" charset="0"/>
              </a:rPr>
              <a:t> f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(x)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marginal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y, </a:t>
            </a:r>
            <a:r>
              <a:rPr lang="en-US" sz="2000" i="1" dirty="0" err="1" smtClean="0">
                <a:latin typeface="Cambria" pitchFamily="18" charset="0"/>
              </a:rPr>
              <a:t>yaitu</a:t>
            </a:r>
            <a:r>
              <a:rPr lang="en-US" sz="2000" i="1" dirty="0" smtClean="0">
                <a:latin typeface="Cambria" pitchFamily="18" charset="0"/>
              </a:rPr>
              <a:t> f</a:t>
            </a:r>
            <a:r>
              <a:rPr lang="en-US" sz="2000" i="1" baseline="-25000" dirty="0" smtClean="0">
                <a:latin typeface="Cambria" pitchFamily="18" charset="0"/>
              </a:rPr>
              <a:t>2 </a:t>
            </a:r>
            <a:r>
              <a:rPr lang="en-US" sz="2000" i="1" dirty="0" smtClean="0">
                <a:latin typeface="Cambria" pitchFamily="18" charset="0"/>
              </a:rPr>
              <a:t>(y).</a:t>
            </a: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Kedua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dikatakan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bebas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stokastik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hanya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		f(x , y) = f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(x)  . f</a:t>
            </a:r>
            <a:r>
              <a:rPr lang="en-US" sz="2000" i="1" baseline="-25000" dirty="0" smtClean="0">
                <a:latin typeface="Cambria" pitchFamily="18" charset="0"/>
              </a:rPr>
              <a:t>2 </a:t>
            </a:r>
            <a:r>
              <a:rPr lang="en-US" sz="2000" i="1" dirty="0" smtClean="0">
                <a:latin typeface="Cambria" pitchFamily="18" charset="0"/>
              </a:rPr>
              <a:t>(y) </a:t>
            </a:r>
          </a:p>
          <a:p>
            <a:pPr marL="363538" algn="just"/>
            <a:endParaRPr lang="en-US" sz="2000" i="1" dirty="0" smtClean="0">
              <a:latin typeface="Cambria" pitchFamily="18" charset="0"/>
            </a:endParaRPr>
          </a:p>
          <a:p>
            <a:pPr marL="363538" algn="just"/>
            <a:endParaRPr lang="en-US" sz="2000" i="1" dirty="0" smtClean="0">
              <a:latin typeface="Cambria" pitchFamily="18" charset="0"/>
            </a:endParaRPr>
          </a:p>
          <a:p>
            <a:pPr algn="just"/>
            <a:r>
              <a:rPr lang="en-US" sz="2000" u="sng" dirty="0" err="1" smtClean="0">
                <a:latin typeface="Cambria" pitchFamily="18" charset="0"/>
              </a:rPr>
              <a:t>Contoh</a:t>
            </a:r>
            <a:r>
              <a:rPr lang="en-US" sz="2000" u="sng" smtClean="0">
                <a:latin typeface="Cambria" pitchFamily="18" charset="0"/>
              </a:rPr>
              <a:t> </a:t>
            </a:r>
            <a:r>
              <a:rPr lang="en-US" sz="2000" u="sng" smtClean="0">
                <a:latin typeface="Cambria" pitchFamily="18" charset="0"/>
              </a:rPr>
              <a:t>2:</a:t>
            </a:r>
            <a:endParaRPr lang="en-US" sz="2000" u="sng" dirty="0" smtClean="0">
              <a:latin typeface="Cambria" pitchFamily="18" charset="0"/>
            </a:endParaRPr>
          </a:p>
          <a:p>
            <a:pPr marL="268288" algn="just"/>
            <a:r>
              <a:rPr lang="en-US" sz="2000" dirty="0" err="1" smtClean="0">
                <a:latin typeface="Cambria" pitchFamily="18" charset="0"/>
              </a:rPr>
              <a:t>Misalkan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gabungan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Y </a:t>
            </a:r>
            <a:r>
              <a:rPr lang="en-US" sz="2000" dirty="0" err="1" smtClean="0">
                <a:latin typeface="Cambria" pitchFamily="18" charset="0"/>
              </a:rPr>
              <a:t>berbentuk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268288" algn="just"/>
            <a:r>
              <a:rPr lang="en-US" sz="2000" i="1" dirty="0" smtClean="0">
                <a:latin typeface="Cambria" pitchFamily="18" charset="0"/>
              </a:rPr>
              <a:t>	f(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= x + y ;  0&lt;x&lt; 1;  0&lt;y&lt;1</a:t>
            </a:r>
          </a:p>
          <a:p>
            <a:pPr marL="268288" algn="just"/>
            <a:r>
              <a:rPr lang="en-US" sz="2000" dirty="0" err="1" smtClean="0">
                <a:latin typeface="Cambria" pitchFamily="18" charset="0"/>
              </a:rPr>
              <a:t>Apakah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Y </a:t>
            </a:r>
            <a:r>
              <a:rPr lang="en-US" sz="2000" dirty="0" err="1" smtClean="0">
                <a:latin typeface="Cambria" pitchFamily="18" charset="0"/>
              </a:rPr>
              <a:t>bebas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stokastik</a:t>
            </a:r>
            <a:r>
              <a:rPr lang="en-US" sz="2000" dirty="0" smtClean="0">
                <a:latin typeface="Cambria" pitchFamily="18" charset="0"/>
              </a:rPr>
              <a:t>?</a:t>
            </a:r>
          </a:p>
          <a:p>
            <a:pPr marL="268288" algn="just"/>
            <a:endParaRPr lang="en-US" sz="2000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0" y="828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511333"/>
            <a:ext cx="8640763" cy="6032421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buAutoNum type="alphaUcPeriod"/>
            </a:pPr>
            <a:r>
              <a:rPr lang="en-US" sz="2400" b="1" u="sng" dirty="0" err="1" smtClean="0">
                <a:latin typeface="Cambria" pitchFamily="18" charset="0"/>
              </a:rPr>
              <a:t>Distribusi</a:t>
            </a:r>
            <a:r>
              <a:rPr lang="en-US" sz="2400" b="1" u="sng" dirty="0" smtClean="0">
                <a:latin typeface="Cambria" pitchFamily="18" charset="0"/>
              </a:rPr>
              <a:t> </a:t>
            </a:r>
            <a:r>
              <a:rPr lang="en-US" sz="2400" b="1" u="sng" dirty="0" err="1" smtClean="0">
                <a:latin typeface="Cambria" pitchFamily="18" charset="0"/>
              </a:rPr>
              <a:t>Gabungan</a:t>
            </a:r>
            <a:endParaRPr lang="en-US" sz="2400" b="1" u="sng" dirty="0" smtClean="0">
              <a:latin typeface="Cambria" pitchFamily="18" charset="0"/>
            </a:endParaRPr>
          </a:p>
          <a:p>
            <a:pPr marL="457200" indent="-457200">
              <a:buAutoNum type="alphaUcPeriod"/>
            </a:pPr>
            <a:endParaRPr lang="en-US" sz="2400" b="1" u="sng" dirty="0" smtClean="0">
              <a:latin typeface="Cambria" pitchFamily="18" charset="0"/>
            </a:endParaRPr>
          </a:p>
          <a:p>
            <a:pPr lvl="0"/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1</a:t>
            </a:r>
            <a:r>
              <a:rPr lang="en-US" sz="2000" dirty="0" smtClean="0">
                <a:latin typeface="Cambria" pitchFamily="18" charset="0"/>
              </a:rPr>
              <a:t>: </a:t>
            </a:r>
            <a:r>
              <a:rPr lang="en-US" sz="2000" b="1" dirty="0" err="1" smtClean="0">
                <a:latin typeface="Cambria" pitchFamily="18" charset="0"/>
              </a:rPr>
              <a:t>Peubah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Acak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Berdimensi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Dua</a:t>
            </a:r>
            <a:endParaRPr lang="en-US" sz="2000" b="1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S </a:t>
            </a:r>
            <a:r>
              <a:rPr lang="en-US" sz="2000" i="1" dirty="0" err="1" smtClean="0">
                <a:latin typeface="Cambria" pitchFamily="18" charset="0"/>
              </a:rPr>
              <a:t>merupakan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ruang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sampel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sebuah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eksperimen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pasangan</a:t>
            </a:r>
            <a:r>
              <a:rPr lang="en-US" sz="2000" i="1" dirty="0" smtClean="0">
                <a:latin typeface="Cambria" pitchFamily="18" charset="0"/>
              </a:rPr>
              <a:t> (X,Y) </a:t>
            </a:r>
            <a:r>
              <a:rPr lang="en-US" sz="2000" i="1" dirty="0" err="1" smtClean="0">
                <a:latin typeface="Cambria" pitchFamily="18" charset="0"/>
              </a:rPr>
              <a:t>dinamakan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berdimensi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masing-masing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menghubungkan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sebuah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bilangan</a:t>
            </a:r>
            <a:r>
              <a:rPr lang="en-US" sz="2000" i="1" dirty="0" smtClean="0">
                <a:latin typeface="Cambria" pitchFamily="18" charset="0"/>
              </a:rPr>
              <a:t> real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setiap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anggota</a:t>
            </a:r>
            <a:r>
              <a:rPr lang="en-US" sz="2000" i="1" dirty="0" smtClean="0">
                <a:latin typeface="Cambria" pitchFamily="18" charset="0"/>
              </a:rPr>
              <a:t> S.</a:t>
            </a:r>
            <a:endParaRPr lang="en-US" sz="2000" dirty="0" smtClean="0">
              <a:latin typeface="Cambria" pitchFamily="18" charset="0"/>
            </a:endParaRPr>
          </a:p>
          <a:p>
            <a:r>
              <a:rPr lang="en-US" sz="2000" dirty="0" smtClean="0">
                <a:latin typeface="Cambria" pitchFamily="18" charset="0"/>
              </a:rPr>
              <a:t> </a:t>
            </a:r>
          </a:p>
          <a:p>
            <a:endParaRPr lang="en-US" sz="2000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2</a:t>
            </a:r>
            <a:r>
              <a:rPr lang="en-US" sz="2000" dirty="0" smtClean="0">
                <a:latin typeface="Cambria" pitchFamily="18" charset="0"/>
              </a:rPr>
              <a:t>: </a:t>
            </a:r>
            <a:r>
              <a:rPr lang="en-US" sz="2000" b="1" dirty="0" err="1" smtClean="0">
                <a:latin typeface="Cambria" pitchFamily="18" charset="0"/>
              </a:rPr>
              <a:t>Peubah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Acak</a:t>
            </a:r>
            <a:r>
              <a:rPr lang="en-US" sz="2000" b="1" dirty="0" smtClean="0">
                <a:latin typeface="Cambria" pitchFamily="18" charset="0"/>
              </a:rPr>
              <a:t>  </a:t>
            </a:r>
            <a:r>
              <a:rPr lang="en-US" sz="2000" b="1" dirty="0" err="1" smtClean="0">
                <a:latin typeface="Cambria" pitchFamily="18" charset="0"/>
              </a:rPr>
              <a:t>Diskrit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Berdimensi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Dua</a:t>
            </a:r>
            <a:endParaRPr lang="en-US" sz="2000" b="1" i="1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(X,Y) </a:t>
            </a:r>
            <a:r>
              <a:rPr lang="en-US" sz="2000" i="1" dirty="0" err="1" smtClean="0">
                <a:latin typeface="Cambria" pitchFamily="18" charset="0"/>
              </a:rPr>
              <a:t>disebut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diskrit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berdimensi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banyak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nilai-nilai</a:t>
            </a:r>
            <a:r>
              <a:rPr lang="en-US" sz="2000" i="1" dirty="0" smtClean="0">
                <a:latin typeface="Cambria" pitchFamily="18" charset="0"/>
              </a:rPr>
              <a:t> yang </a:t>
            </a:r>
            <a:r>
              <a:rPr lang="en-US" sz="2000" i="1" dirty="0" err="1" smtClean="0">
                <a:latin typeface="Cambria" pitchFamily="18" charset="0"/>
              </a:rPr>
              <a:t>mungkin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(X,Y) </a:t>
            </a:r>
            <a:r>
              <a:rPr lang="en-US" sz="2000" i="1" dirty="0" err="1" smtClean="0">
                <a:latin typeface="Cambria" pitchFamily="18" charset="0"/>
              </a:rPr>
              <a:t>salah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satunya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berhingga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atau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tidak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berhinga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tetapi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dapat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dihitung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disebut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diskrit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berdimensi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.</a:t>
            </a:r>
          </a:p>
          <a:p>
            <a:pPr marL="363538" algn="just"/>
            <a:endParaRPr lang="en-US" sz="2000" i="1" dirty="0" smtClean="0">
              <a:latin typeface="Cambria" pitchFamily="18" charset="0"/>
            </a:endParaRPr>
          </a:p>
          <a:p>
            <a:pPr algn="just"/>
            <a:r>
              <a:rPr lang="en-US" sz="2000" u="sng" dirty="0" err="1" smtClean="0">
                <a:latin typeface="Cambria" pitchFamily="18" charset="0"/>
              </a:rPr>
              <a:t>Contoh</a:t>
            </a:r>
            <a:r>
              <a:rPr lang="en-US" sz="2000" u="sng" dirty="0" smtClean="0">
                <a:latin typeface="Cambria" pitchFamily="18" charset="0"/>
              </a:rPr>
              <a:t> 1:</a:t>
            </a:r>
          </a:p>
          <a:p>
            <a:pPr marL="268288" algn="just"/>
            <a:r>
              <a:rPr lang="en-US" sz="2000" dirty="0" err="1" smtClean="0">
                <a:latin typeface="Cambria" pitchFamily="18" charset="0"/>
              </a:rPr>
              <a:t>Sebuah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kotak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berisi</a:t>
            </a:r>
            <a:r>
              <a:rPr lang="en-US" sz="2000" dirty="0" smtClean="0">
                <a:latin typeface="Cambria" pitchFamily="18" charset="0"/>
              </a:rPr>
              <a:t> 3 bola </a:t>
            </a:r>
            <a:r>
              <a:rPr lang="en-US" sz="2000" dirty="0" err="1" smtClean="0">
                <a:latin typeface="Cambria" pitchFamily="18" charset="0"/>
              </a:rPr>
              <a:t>bernomor</a:t>
            </a:r>
            <a:r>
              <a:rPr lang="en-US" sz="2000" dirty="0" smtClean="0">
                <a:latin typeface="Cambria" pitchFamily="18" charset="0"/>
              </a:rPr>
              <a:t> 1, 2, 3. </a:t>
            </a:r>
            <a:r>
              <a:rPr lang="en-US" sz="2000" dirty="0" err="1" smtClean="0">
                <a:latin typeface="Cambria" pitchFamily="18" charset="0"/>
              </a:rPr>
              <a:t>Kemudian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diambil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dua</a:t>
            </a:r>
            <a:r>
              <a:rPr lang="en-US" sz="2000" dirty="0" smtClean="0">
                <a:latin typeface="Cambria" pitchFamily="18" charset="0"/>
              </a:rPr>
              <a:t> bola </a:t>
            </a:r>
            <a:r>
              <a:rPr lang="en-US" sz="2000" dirty="0" err="1" smtClean="0">
                <a:latin typeface="Cambria" pitchFamily="18" charset="0"/>
              </a:rPr>
              <a:t>secara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pengembalian</a:t>
            </a:r>
            <a:r>
              <a:rPr lang="en-US" sz="2000" dirty="0" smtClean="0">
                <a:latin typeface="Cambria" pitchFamily="18" charset="0"/>
              </a:rPr>
              <a:t>. </a:t>
            </a:r>
            <a:r>
              <a:rPr lang="en-US" sz="2000" dirty="0" err="1" smtClean="0">
                <a:latin typeface="Cambria" pitchFamily="18" charset="0"/>
              </a:rPr>
              <a:t>Misalkan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menyatakan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bilangan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pada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pengambilan</a:t>
            </a:r>
            <a:r>
              <a:rPr lang="en-US" sz="2000" dirty="0" smtClean="0">
                <a:latin typeface="Cambria" pitchFamily="18" charset="0"/>
              </a:rPr>
              <a:t> bola </a:t>
            </a:r>
            <a:r>
              <a:rPr lang="en-US" sz="2000" dirty="0" err="1" smtClean="0">
                <a:latin typeface="Cambria" pitchFamily="18" charset="0"/>
              </a:rPr>
              <a:t>pertama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Y </a:t>
            </a:r>
            <a:r>
              <a:rPr lang="en-US" sz="2000" dirty="0" err="1" smtClean="0">
                <a:latin typeface="Cambria" pitchFamily="18" charset="0"/>
              </a:rPr>
              <a:t>menyatakan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bilangan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pada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pengambilan</a:t>
            </a:r>
            <a:r>
              <a:rPr lang="en-US" sz="2000" dirty="0" smtClean="0">
                <a:latin typeface="Cambria" pitchFamily="18" charset="0"/>
              </a:rPr>
              <a:t> bola </a:t>
            </a:r>
            <a:r>
              <a:rPr lang="en-US" sz="2000" dirty="0" err="1" smtClean="0">
                <a:latin typeface="Cambria" pitchFamily="18" charset="0"/>
              </a:rPr>
              <a:t>kedua</a:t>
            </a:r>
            <a:r>
              <a:rPr lang="en-US" sz="2000" dirty="0" smtClean="0">
                <a:latin typeface="Cambria" pitchFamily="18" charset="0"/>
              </a:rPr>
              <a:t>.</a:t>
            </a:r>
            <a:endParaRPr lang="en-US" dirty="0" smtClean="0">
              <a:latin typeface="Cambria" pitchFamily="18" charset="0"/>
            </a:endParaRPr>
          </a:p>
          <a:p>
            <a:endParaRPr lang="en-US" b="1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61D485E-9B35-4413-B46A-33720E097761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85720" y="488179"/>
            <a:ext cx="8640763" cy="5570756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>
              <a:buAutoNum type="alphaUcPeriod"/>
            </a:pPr>
            <a:r>
              <a:rPr lang="en-US" sz="2400" b="1" u="sng" dirty="0" err="1" smtClean="0">
                <a:latin typeface="Cambria" pitchFamily="18" charset="0"/>
              </a:rPr>
              <a:t>Distribusi</a:t>
            </a:r>
            <a:r>
              <a:rPr lang="en-US" sz="2400" b="1" u="sng" dirty="0" smtClean="0">
                <a:latin typeface="Cambria" pitchFamily="18" charset="0"/>
              </a:rPr>
              <a:t> </a:t>
            </a:r>
            <a:r>
              <a:rPr lang="en-US" sz="2400" b="1" u="sng" dirty="0" err="1" smtClean="0">
                <a:latin typeface="Cambria" pitchFamily="18" charset="0"/>
              </a:rPr>
              <a:t>Gabungan</a:t>
            </a:r>
            <a:endParaRPr lang="en-US" sz="2400" b="1" u="sng" dirty="0" smtClean="0">
              <a:latin typeface="Cambria" pitchFamily="18" charset="0"/>
            </a:endParaRPr>
          </a:p>
          <a:p>
            <a:pPr marL="457200" indent="-457200">
              <a:buAutoNum type="alphaUcPeriod"/>
            </a:pPr>
            <a:endParaRPr lang="en-US" sz="2000" b="1" u="sng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3</a:t>
            </a:r>
            <a:r>
              <a:rPr lang="en-US" sz="2000" dirty="0" smtClean="0">
                <a:latin typeface="Cambria" pitchFamily="18" charset="0"/>
              </a:rPr>
              <a:t>: </a:t>
            </a:r>
            <a:r>
              <a:rPr lang="en-US" sz="2000" b="1" dirty="0" err="1" smtClean="0">
                <a:latin typeface="Cambria" pitchFamily="18" charset="0"/>
              </a:rPr>
              <a:t>Peubah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Acak</a:t>
            </a:r>
            <a:r>
              <a:rPr lang="en-US" sz="2000" b="1" dirty="0" smtClean="0">
                <a:latin typeface="Cambria" pitchFamily="18" charset="0"/>
              </a:rPr>
              <a:t>  </a:t>
            </a:r>
            <a:r>
              <a:rPr lang="en-US" sz="2000" b="1" dirty="0" err="1" smtClean="0">
                <a:latin typeface="Cambria" pitchFamily="18" charset="0"/>
              </a:rPr>
              <a:t>Kontinu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Berdimensi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Dua</a:t>
            </a:r>
            <a:endParaRPr lang="en-US" sz="2000" b="1" i="1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(X,Y) </a:t>
            </a:r>
            <a:r>
              <a:rPr lang="en-US" sz="2000" i="1" dirty="0" err="1" smtClean="0">
                <a:latin typeface="Cambria" pitchFamily="18" charset="0"/>
              </a:rPr>
              <a:t>disebut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kontinu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berdimensi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banyak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nilai-nilai</a:t>
            </a:r>
            <a:r>
              <a:rPr lang="en-US" sz="2000" i="1" dirty="0" smtClean="0">
                <a:latin typeface="Cambria" pitchFamily="18" charset="0"/>
              </a:rPr>
              <a:t> yang </a:t>
            </a:r>
            <a:r>
              <a:rPr lang="en-US" sz="2000" i="1" dirty="0" err="1" smtClean="0">
                <a:latin typeface="Cambria" pitchFamily="18" charset="0"/>
              </a:rPr>
              <a:t>mungkin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masing-masing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berbentuk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sebuah</a:t>
            </a:r>
            <a:r>
              <a:rPr lang="en-US" sz="2000" i="1" dirty="0" smtClean="0">
                <a:latin typeface="Cambria" pitchFamily="18" charset="0"/>
              </a:rPr>
              <a:t> interval.</a:t>
            </a:r>
          </a:p>
          <a:p>
            <a:pPr marL="363538" algn="just"/>
            <a:endParaRPr lang="en-US" sz="2000" i="1" dirty="0" smtClean="0">
              <a:latin typeface="Cambria" pitchFamily="18" charset="0"/>
            </a:endParaRPr>
          </a:p>
          <a:p>
            <a:pPr algn="just"/>
            <a:r>
              <a:rPr lang="en-US" sz="2000" u="sng" dirty="0" err="1" smtClean="0">
                <a:latin typeface="Cambria" pitchFamily="18" charset="0"/>
              </a:rPr>
              <a:t>Contoh</a:t>
            </a:r>
            <a:r>
              <a:rPr lang="en-US" sz="2000" u="sng" dirty="0" smtClean="0">
                <a:latin typeface="Cambria" pitchFamily="18" charset="0"/>
              </a:rPr>
              <a:t> 2:</a:t>
            </a:r>
          </a:p>
          <a:p>
            <a:pPr marL="268288" algn="just"/>
            <a:r>
              <a:rPr lang="en-US" sz="2000" dirty="0" err="1" smtClean="0">
                <a:latin typeface="Cambria" pitchFamily="18" charset="0"/>
              </a:rPr>
              <a:t>Dalam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tubuh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seorang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wanita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sehat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berusia</a:t>
            </a:r>
            <a:r>
              <a:rPr lang="en-US" sz="2000" dirty="0" smtClean="0">
                <a:latin typeface="Cambria" pitchFamily="18" charset="0"/>
              </a:rPr>
              <a:t> 20 </a:t>
            </a:r>
            <a:r>
              <a:rPr lang="en-US" sz="2000" dirty="0" err="1" smtClean="0">
                <a:latin typeface="Cambria" pitchFamily="18" charset="0"/>
              </a:rPr>
              <a:t>sampai</a:t>
            </a:r>
            <a:r>
              <a:rPr lang="en-US" sz="2000" dirty="0" smtClean="0">
                <a:latin typeface="Cambria" pitchFamily="18" charset="0"/>
              </a:rPr>
              <a:t> 29 </a:t>
            </a:r>
            <a:r>
              <a:rPr lang="en-US" sz="2000" dirty="0" err="1" smtClean="0">
                <a:latin typeface="Cambria" pitchFamily="18" charset="0"/>
              </a:rPr>
              <a:t>tahun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kadar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kalsium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dalam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darahnya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yaitu</a:t>
            </a:r>
            <a:r>
              <a:rPr lang="en-US" sz="2000" dirty="0" smtClean="0">
                <a:latin typeface="Cambria" pitchFamily="18" charset="0"/>
              </a:rPr>
              <a:t> X, </a:t>
            </a:r>
            <a:r>
              <a:rPr lang="en-US" sz="2000" dirty="0" err="1" smtClean="0">
                <a:latin typeface="Cambria" pitchFamily="18" charset="0"/>
              </a:rPr>
              <a:t>biasanya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antara</a:t>
            </a:r>
            <a:r>
              <a:rPr lang="en-US" sz="2000" dirty="0" smtClean="0">
                <a:latin typeface="Cambria" pitchFamily="18" charset="0"/>
              </a:rPr>
              <a:t> 8,5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10,5 mg/dl, </a:t>
            </a:r>
            <a:r>
              <a:rPr lang="en-US" sz="2000" dirty="0" err="1" smtClean="0">
                <a:latin typeface="Cambria" pitchFamily="18" charset="0"/>
              </a:rPr>
              <a:t>sedangkan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kadar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kolesterolnya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yaitu</a:t>
            </a:r>
            <a:r>
              <a:rPr lang="en-US" sz="2000" dirty="0" smtClean="0">
                <a:latin typeface="Cambria" pitchFamily="18" charset="0"/>
              </a:rPr>
              <a:t> Y, </a:t>
            </a:r>
            <a:r>
              <a:rPr lang="en-US" sz="2000" dirty="0" err="1" smtClean="0">
                <a:latin typeface="Cambria" pitchFamily="18" charset="0"/>
              </a:rPr>
              <a:t>biasanya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antara</a:t>
            </a:r>
            <a:r>
              <a:rPr lang="en-US" sz="2000" dirty="0" smtClean="0">
                <a:latin typeface="Cambria" pitchFamily="18" charset="0"/>
              </a:rPr>
              <a:t> 120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240 mg/dl</a:t>
            </a:r>
          </a:p>
          <a:p>
            <a:pPr marL="268288" algn="just"/>
            <a:endParaRPr lang="en-US" dirty="0" smtClean="0">
              <a:latin typeface="Cambria" pitchFamily="18" charset="0"/>
            </a:endParaRPr>
          </a:p>
          <a:p>
            <a:pPr marL="268288" algn="just"/>
            <a:endParaRPr lang="en-US" dirty="0" smtClean="0">
              <a:latin typeface="Cambria" pitchFamily="18" charset="0"/>
            </a:endParaRPr>
          </a:p>
          <a:p>
            <a:pPr marL="268288" algn="just"/>
            <a:endParaRPr lang="en-US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dirty="0" smtClean="0">
                <a:latin typeface="Cambria" pitchFamily="18" charset="0"/>
              </a:rPr>
              <a:t>4: </a:t>
            </a:r>
            <a:r>
              <a:rPr lang="en-US" sz="2000" b="1" dirty="0" err="1" smtClean="0">
                <a:latin typeface="Cambria" pitchFamily="18" charset="0"/>
              </a:rPr>
              <a:t>Fungsi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Peluang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Gabungan</a:t>
            </a:r>
            <a:endParaRPr lang="en-US" sz="2000" dirty="0" smtClean="0">
              <a:latin typeface="Cambria" pitchFamily="18" charset="0"/>
            </a:endParaRPr>
          </a:p>
          <a:p>
            <a:pPr marL="268288"/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diskrit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yang </a:t>
            </a:r>
            <a:r>
              <a:rPr lang="en-US" sz="2000" i="1" dirty="0" err="1" smtClean="0">
                <a:latin typeface="Cambria" pitchFamily="18" charset="0"/>
              </a:rPr>
              <a:t>dinyatakan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p(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= P(X = x, Y = y) </a:t>
            </a:r>
            <a:r>
              <a:rPr lang="en-US" sz="2000" i="1" dirty="0" err="1" smtClean="0">
                <a:latin typeface="Cambria" pitchFamily="18" charset="0"/>
              </a:rPr>
              <a:t>untuk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setiap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pasangan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dalam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daerah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hasil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Y, </a:t>
            </a:r>
            <a:r>
              <a:rPr lang="en-US" sz="2000" i="1" dirty="0" err="1" smtClean="0">
                <a:latin typeface="Cambria" pitchFamily="18" charset="0"/>
              </a:rPr>
              <a:t>dinamakan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.</a:t>
            </a:r>
            <a:endParaRPr lang="en-US" dirty="0" smtClean="0"/>
          </a:p>
          <a:p>
            <a:pPr lvl="0"/>
            <a:endParaRPr lang="en-US" dirty="0" smtClean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3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4" name="Rectangle 18"/>
          <p:cNvSpPr>
            <a:spLocks noChangeArrowheads="1"/>
          </p:cNvSpPr>
          <p:nvPr/>
        </p:nvSpPr>
        <p:spPr bwMode="auto">
          <a:xfrm>
            <a:off x="457200" y="857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6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9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22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25" name="Rectangle 2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26" name="Rectangle 30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27" name="Rectangle 31"/>
          <p:cNvSpPr>
            <a:spLocks noChangeArrowheads="1"/>
          </p:cNvSpPr>
          <p:nvPr/>
        </p:nvSpPr>
        <p:spPr bwMode="auto">
          <a:xfrm>
            <a:off x="0" y="11715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61D485E-9B35-4413-B46A-33720E097761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85720" y="142852"/>
            <a:ext cx="8640763" cy="6524863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>
              <a:buAutoNum type="alphaUcPeriod"/>
            </a:pPr>
            <a:r>
              <a:rPr lang="en-US" sz="2000" b="1" u="sng" dirty="0" err="1" smtClean="0">
                <a:latin typeface="Cambria" pitchFamily="18" charset="0"/>
              </a:rPr>
              <a:t>Distribusi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Gabungan</a:t>
            </a:r>
            <a:endParaRPr lang="en-US" sz="2000" b="1" u="sng" dirty="0" smtClean="0">
              <a:latin typeface="Cambria" pitchFamily="18" charset="0"/>
            </a:endParaRPr>
          </a:p>
          <a:p>
            <a:endParaRPr lang="en-US" sz="2000" u="sng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Sifat-sifat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Fungsi</a:t>
            </a:r>
            <a:r>
              <a:rPr lang="en-US" sz="2000" u="sng" dirty="0" smtClean="0">
                <a:latin typeface="Cambria" pitchFamily="18" charset="0"/>
              </a:rPr>
              <a:t>  </a:t>
            </a:r>
            <a:r>
              <a:rPr lang="en-US" sz="2000" u="sng" dirty="0" err="1" smtClean="0">
                <a:latin typeface="Cambria" pitchFamily="18" charset="0"/>
              </a:rPr>
              <a:t>Peluang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Gabungan</a:t>
            </a:r>
            <a:r>
              <a:rPr lang="en-US" sz="2000" u="sng" dirty="0" smtClean="0">
                <a:latin typeface="Cambria" pitchFamily="18" charset="0"/>
              </a:rPr>
              <a:t>: </a:t>
            </a:r>
          </a:p>
          <a:p>
            <a:pPr marL="444500" lvl="0" indent="-269875">
              <a:buFont typeface="+mj-lt"/>
              <a:buAutoNum type="arabicPeriod"/>
            </a:pPr>
            <a:r>
              <a:rPr lang="en-US" sz="2000" dirty="0" smtClean="0">
                <a:latin typeface="Cambria" pitchFamily="18" charset="0"/>
              </a:rPr>
              <a:t>P(</a:t>
            </a:r>
            <a:r>
              <a:rPr lang="en-US" sz="2000" dirty="0" err="1" smtClean="0">
                <a:latin typeface="Cambria" pitchFamily="18" charset="0"/>
              </a:rPr>
              <a:t>x,y</a:t>
            </a:r>
            <a:r>
              <a:rPr lang="en-US" sz="2000" dirty="0" smtClean="0">
                <a:latin typeface="Cambria" pitchFamily="18" charset="0"/>
              </a:rPr>
              <a:t>) ≥ 0, </a:t>
            </a:r>
            <a:r>
              <a:rPr lang="en-US" sz="2000" dirty="0" err="1" smtClean="0">
                <a:latin typeface="Cambria" pitchFamily="18" charset="0"/>
              </a:rPr>
              <a:t>untuk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setiap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pasangan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nilai</a:t>
            </a:r>
            <a:r>
              <a:rPr lang="en-US" sz="2000" dirty="0" smtClean="0">
                <a:latin typeface="Cambria" pitchFamily="18" charset="0"/>
              </a:rPr>
              <a:t> (</a:t>
            </a:r>
            <a:r>
              <a:rPr lang="en-US" sz="2000" dirty="0" err="1" smtClean="0">
                <a:latin typeface="Cambria" pitchFamily="18" charset="0"/>
              </a:rPr>
              <a:t>x,y</a:t>
            </a:r>
            <a:r>
              <a:rPr lang="en-US" sz="2000" dirty="0" smtClean="0">
                <a:latin typeface="Cambria" pitchFamily="18" charset="0"/>
              </a:rPr>
              <a:t>) </a:t>
            </a:r>
            <a:r>
              <a:rPr lang="en-US" sz="2000" dirty="0" err="1" smtClean="0">
                <a:latin typeface="Cambria" pitchFamily="18" charset="0"/>
              </a:rPr>
              <a:t>dalam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daerah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asalnya</a:t>
            </a:r>
            <a:r>
              <a:rPr lang="en-US" sz="2000" dirty="0" smtClean="0">
                <a:latin typeface="Cambria" pitchFamily="18" charset="0"/>
              </a:rPr>
              <a:t>.</a:t>
            </a:r>
          </a:p>
          <a:p>
            <a:pPr marL="444500" lvl="0" indent="-269875">
              <a:buFont typeface="+mj-lt"/>
              <a:buAutoNum type="arabicPeriod"/>
            </a:pPr>
            <a:r>
              <a:rPr lang="en-US" sz="2000" dirty="0" err="1" smtClean="0">
                <a:latin typeface="Cambria" pitchFamily="18" charset="0"/>
              </a:rPr>
              <a:t>Untuk</a:t>
            </a:r>
            <a:r>
              <a:rPr lang="en-US" sz="2000" dirty="0" smtClean="0">
                <a:latin typeface="Cambria" pitchFamily="18" charset="0"/>
              </a:rPr>
              <a:t> </a:t>
            </a:r>
          </a:p>
          <a:p>
            <a:endParaRPr lang="en-US" sz="2000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Contoh</a:t>
            </a:r>
            <a:r>
              <a:rPr lang="en-US" sz="2000" u="sng" dirty="0" smtClean="0">
                <a:latin typeface="Cambria" pitchFamily="18" charset="0"/>
              </a:rPr>
              <a:t> 3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363538"/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gabungan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Y </a:t>
            </a:r>
            <a:r>
              <a:rPr lang="en-US" sz="2000" dirty="0" err="1" smtClean="0">
                <a:latin typeface="Cambria" pitchFamily="18" charset="0"/>
              </a:rPr>
              <a:t>berbentuk</a:t>
            </a:r>
            <a:r>
              <a:rPr lang="en-US" sz="2000" dirty="0" smtClean="0">
                <a:latin typeface="Cambria" pitchFamily="18" charset="0"/>
              </a:rPr>
              <a:t> :</a:t>
            </a:r>
          </a:p>
          <a:p>
            <a:pPr marL="363538"/>
            <a:r>
              <a:rPr lang="en-US" sz="2000" dirty="0" smtClean="0">
                <a:latin typeface="Cambria" pitchFamily="18" charset="0"/>
              </a:rPr>
              <a:t>P(</a:t>
            </a:r>
            <a:r>
              <a:rPr lang="en-US" sz="2000" dirty="0" err="1" smtClean="0">
                <a:latin typeface="Cambria" pitchFamily="18" charset="0"/>
              </a:rPr>
              <a:t>x,y</a:t>
            </a:r>
            <a:r>
              <a:rPr lang="en-US" sz="2000" dirty="0" smtClean="0">
                <a:latin typeface="Cambria" pitchFamily="18" charset="0"/>
              </a:rPr>
              <a:t>) = c(x+2y); x=0,1,2,3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y= 0,1,2,3</a:t>
            </a:r>
          </a:p>
          <a:p>
            <a:pPr marL="363538" lvl="0"/>
            <a:r>
              <a:rPr lang="en-US" sz="2000" dirty="0" smtClean="0">
                <a:latin typeface="Cambria" pitchFamily="18" charset="0"/>
              </a:rPr>
              <a:t>a. </a:t>
            </a: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nilai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konstanta</a:t>
            </a:r>
            <a:r>
              <a:rPr lang="en-US" sz="2000" dirty="0" smtClean="0">
                <a:latin typeface="Cambria" pitchFamily="18" charset="0"/>
              </a:rPr>
              <a:t> c</a:t>
            </a:r>
          </a:p>
          <a:p>
            <a:pPr marL="363538" lvl="0"/>
            <a:r>
              <a:rPr lang="en-US" sz="2000" dirty="0" smtClean="0">
                <a:latin typeface="Cambria" pitchFamily="18" charset="0"/>
              </a:rPr>
              <a:t>b. </a:t>
            </a:r>
            <a:r>
              <a:rPr lang="en-US" sz="2000" dirty="0" err="1" smtClean="0">
                <a:latin typeface="Cambria" pitchFamily="18" charset="0"/>
              </a:rPr>
              <a:t>Hitung</a:t>
            </a:r>
            <a:r>
              <a:rPr lang="en-US" sz="2000" dirty="0" smtClean="0">
                <a:latin typeface="Cambria" pitchFamily="18" charset="0"/>
              </a:rPr>
              <a:t> P(X=2, Y=1)</a:t>
            </a:r>
          </a:p>
          <a:p>
            <a:pPr marL="363538" lvl="0"/>
            <a:r>
              <a:rPr lang="en-US" sz="2000" dirty="0" smtClean="0">
                <a:latin typeface="Cambria" pitchFamily="18" charset="0"/>
              </a:rPr>
              <a:t>c. </a:t>
            </a:r>
            <a:r>
              <a:rPr lang="en-US" sz="2000" dirty="0" err="1" smtClean="0">
                <a:latin typeface="Cambria" pitchFamily="18" charset="0"/>
              </a:rPr>
              <a:t>Hitung</a:t>
            </a:r>
            <a:r>
              <a:rPr lang="en-US" sz="2000" dirty="0" smtClean="0">
                <a:latin typeface="Cambria" pitchFamily="18" charset="0"/>
              </a:rPr>
              <a:t> P(X ≥ 1, Y≤ 2)</a:t>
            </a:r>
          </a:p>
          <a:p>
            <a:pPr marL="363538" lvl="0"/>
            <a:endParaRPr lang="en-US" sz="2000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dirty="0" smtClean="0">
                <a:latin typeface="Cambria" pitchFamily="18" charset="0"/>
              </a:rPr>
              <a:t>4: </a:t>
            </a:r>
            <a:r>
              <a:rPr lang="en-US" sz="2000" b="1" dirty="0" err="1" smtClean="0">
                <a:latin typeface="Cambria" pitchFamily="18" charset="0"/>
              </a:rPr>
              <a:t>Fungsi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Densitas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Gabungan</a:t>
            </a:r>
            <a:endParaRPr lang="en-US" sz="2000" dirty="0" smtClean="0">
              <a:latin typeface="Cambria" pitchFamily="18" charset="0"/>
            </a:endParaRPr>
          </a:p>
          <a:p>
            <a:pPr marL="268288"/>
            <a:r>
              <a:rPr lang="en-US" sz="2000" i="1" dirty="0" err="1" smtClean="0">
                <a:latin typeface="Cambria" pitchFamily="18" charset="0"/>
              </a:rPr>
              <a:t>Sebuah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yang </a:t>
            </a:r>
            <a:r>
              <a:rPr lang="en-US" sz="2000" i="1" dirty="0" err="1" smtClean="0">
                <a:latin typeface="Cambria" pitchFamily="18" charset="0"/>
              </a:rPr>
              <a:t>melibatkan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nilai-nilainya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dinyatakan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dalam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bidang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xy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dinamakan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gabungan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hanya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268288"/>
            <a:endParaRPr lang="en-US" sz="2000" i="1" dirty="0" smtClean="0">
              <a:latin typeface="Cambria" pitchFamily="18" charset="0"/>
            </a:endParaRPr>
          </a:p>
          <a:p>
            <a:pPr marL="268288"/>
            <a:endParaRPr lang="en-US" sz="2000" i="1" dirty="0" smtClean="0">
              <a:latin typeface="Cambria" pitchFamily="18" charset="0"/>
            </a:endParaRPr>
          </a:p>
          <a:p>
            <a:pPr marL="268288"/>
            <a:r>
              <a:rPr lang="en-US" sz="2000" i="1" dirty="0" smtClean="0">
                <a:latin typeface="Cambria" pitchFamily="18" charset="0"/>
              </a:rPr>
              <a:t>A </a:t>
            </a:r>
            <a:r>
              <a:rPr lang="en-US" sz="2000" i="1" dirty="0" err="1" smtClean="0">
                <a:latin typeface="Cambria" pitchFamily="18" charset="0"/>
              </a:rPr>
              <a:t>terletak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dalam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bidang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xy</a:t>
            </a:r>
            <a:endParaRPr lang="en-US" sz="2000" i="1" dirty="0" smtClean="0">
              <a:latin typeface="Cambria" pitchFamily="18" charset="0"/>
            </a:endParaRPr>
          </a:p>
          <a:p>
            <a:pPr marL="268288"/>
            <a:endParaRPr lang="en-US" dirty="0" smtClean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3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4" name="Rectangle 18"/>
          <p:cNvSpPr>
            <a:spLocks noChangeArrowheads="1"/>
          </p:cNvSpPr>
          <p:nvPr/>
        </p:nvSpPr>
        <p:spPr bwMode="auto">
          <a:xfrm>
            <a:off x="457200" y="857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6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9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22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25" name="Rectangle 2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26" name="Rectangle 30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27" name="Rectangle 31"/>
          <p:cNvSpPr>
            <a:spLocks noChangeArrowheads="1"/>
          </p:cNvSpPr>
          <p:nvPr/>
        </p:nvSpPr>
        <p:spPr bwMode="auto">
          <a:xfrm>
            <a:off x="0" y="11715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2300" y="1500174"/>
            <a:ext cx="164956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71802" y="5168215"/>
            <a:ext cx="3125726" cy="832553"/>
          </a:xfrm>
          <a:prstGeom prst="rect">
            <a:avLst/>
          </a:prstGeom>
          <a:noFill/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10001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61D485E-9B35-4413-B46A-33720E09776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85720" y="488179"/>
            <a:ext cx="8640763" cy="5632311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>
              <a:buAutoNum type="alphaUcPeriod"/>
            </a:pPr>
            <a:r>
              <a:rPr lang="en-US" b="1" u="sng" dirty="0" err="1" smtClean="0">
                <a:latin typeface="Cambria" pitchFamily="18" charset="0"/>
              </a:rPr>
              <a:t>Distribusi</a:t>
            </a:r>
            <a:r>
              <a:rPr lang="en-US" b="1" u="sng" dirty="0" smtClean="0">
                <a:latin typeface="Cambria" pitchFamily="18" charset="0"/>
              </a:rPr>
              <a:t> </a:t>
            </a:r>
            <a:r>
              <a:rPr lang="en-US" b="1" u="sng" dirty="0" err="1" smtClean="0">
                <a:latin typeface="Cambria" pitchFamily="18" charset="0"/>
              </a:rPr>
              <a:t>Gabungan</a:t>
            </a:r>
            <a:endParaRPr lang="en-US" b="1" u="sng" dirty="0" smtClean="0">
              <a:latin typeface="Cambria" pitchFamily="18" charset="0"/>
            </a:endParaRPr>
          </a:p>
          <a:p>
            <a:pPr marL="457200" indent="-457200">
              <a:buAutoNum type="alphaUcPeriod"/>
            </a:pPr>
            <a:endParaRPr lang="en-US" sz="2000" b="1" u="sng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Sifat-sifat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Fungsi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Densitas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Gabungan</a:t>
            </a:r>
            <a:r>
              <a:rPr lang="en-US" sz="2000" u="sng" dirty="0" smtClean="0">
                <a:latin typeface="Cambria" pitchFamily="18" charset="0"/>
              </a:rPr>
              <a:t>:</a:t>
            </a:r>
          </a:p>
          <a:p>
            <a:endParaRPr lang="en-US" sz="2000" u="sng" dirty="0" smtClean="0">
              <a:latin typeface="Cambria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000" u="sng" dirty="0" smtClean="0">
                <a:latin typeface="Cambria" pitchFamily="18" charset="0"/>
              </a:rPr>
              <a:t> </a:t>
            </a:r>
          </a:p>
          <a:p>
            <a:pPr marL="342900" indent="-342900">
              <a:buFont typeface="+mj-lt"/>
              <a:buAutoNum type="arabicPeriod"/>
            </a:pPr>
            <a:endParaRPr lang="en-US" sz="2000" u="sng" dirty="0" smtClean="0">
              <a:latin typeface="Cambria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000" u="sng" dirty="0" smtClean="0">
                <a:latin typeface="Cambria" pitchFamily="18" charset="0"/>
              </a:rPr>
              <a:t> </a:t>
            </a:r>
          </a:p>
          <a:p>
            <a:pPr marL="342900" indent="-342900">
              <a:buFont typeface="+mj-lt"/>
              <a:buAutoNum type="arabicPeriod"/>
            </a:pPr>
            <a:endParaRPr lang="en-US" sz="2000" u="sng" dirty="0" smtClean="0">
              <a:latin typeface="Cambria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sz="2000" u="sng" dirty="0" smtClean="0">
              <a:latin typeface="Cambria" pitchFamily="18" charset="0"/>
            </a:endParaRPr>
          </a:p>
          <a:p>
            <a:pPr marL="342900" indent="-342900"/>
            <a:endParaRPr lang="en-US" sz="2000" u="sng" dirty="0" smtClean="0">
              <a:latin typeface="Cambria" pitchFamily="18" charset="0"/>
            </a:endParaRPr>
          </a:p>
          <a:p>
            <a:pPr marL="342900" indent="-342900"/>
            <a:r>
              <a:rPr lang="en-US" sz="2000" u="sng" dirty="0" err="1" smtClean="0">
                <a:latin typeface="Cambria" pitchFamily="18" charset="0"/>
              </a:rPr>
              <a:t>Contoh</a:t>
            </a:r>
            <a:r>
              <a:rPr lang="en-US" sz="2000" u="sng" dirty="0" smtClean="0">
                <a:latin typeface="Cambria" pitchFamily="18" charset="0"/>
              </a:rPr>
              <a:t> 4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342900" indent="20638"/>
            <a:r>
              <a:rPr lang="en-US" sz="2000" dirty="0" err="1" smtClean="0">
                <a:latin typeface="Cambria" pitchFamily="18" charset="0"/>
              </a:rPr>
              <a:t>Misalkan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densitas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gabungan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Y </a:t>
            </a:r>
            <a:r>
              <a:rPr lang="en-US" sz="2000" dirty="0" err="1" smtClean="0">
                <a:latin typeface="Cambria" pitchFamily="18" charset="0"/>
              </a:rPr>
              <a:t>berbentuk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342900" indent="20638"/>
            <a:r>
              <a:rPr lang="en-US" sz="2000" i="1" dirty="0" smtClean="0">
                <a:latin typeface="Cambria" pitchFamily="18" charset="0"/>
              </a:rPr>
              <a:t>f(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dirty="0" smtClean="0">
                <a:latin typeface="Cambria" pitchFamily="18" charset="0"/>
              </a:rPr>
              <a:t>=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cxy</a:t>
            </a:r>
            <a:r>
              <a:rPr lang="en-US" sz="2000" i="1" dirty="0" smtClean="0">
                <a:latin typeface="Cambria" pitchFamily="18" charset="0"/>
              </a:rPr>
              <a:t> ; 0 &lt; x &lt; 3, 1&lt; y &lt; 4</a:t>
            </a:r>
          </a:p>
          <a:p>
            <a:pPr marL="342900" indent="20638"/>
            <a:r>
              <a:rPr lang="en-US" sz="2000" i="1" dirty="0" smtClean="0">
                <a:latin typeface="Cambria" pitchFamily="18" charset="0"/>
              </a:rPr>
              <a:t>	 </a:t>
            </a:r>
            <a:r>
              <a:rPr lang="en-US" sz="2000" dirty="0" smtClean="0">
                <a:latin typeface="Cambria" pitchFamily="18" charset="0"/>
              </a:rPr>
              <a:t>=</a:t>
            </a:r>
            <a:r>
              <a:rPr lang="en-US" sz="2000" i="1" dirty="0" smtClean="0">
                <a:latin typeface="Cambria" pitchFamily="18" charset="0"/>
              </a:rPr>
              <a:t> 0    ; x, y </a:t>
            </a:r>
            <a:r>
              <a:rPr lang="en-US" sz="2000" dirty="0" err="1" smtClean="0">
                <a:latin typeface="Cambria" pitchFamily="18" charset="0"/>
              </a:rPr>
              <a:t>lainnya</a:t>
            </a:r>
            <a:endParaRPr lang="en-US" sz="2000" dirty="0" smtClean="0">
              <a:latin typeface="Cambria" pitchFamily="18" charset="0"/>
            </a:endParaRPr>
          </a:p>
          <a:p>
            <a:pPr marL="342900" indent="20638">
              <a:buAutoNum type="alphaLcPeriod"/>
            </a:pP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nilai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konstanta</a:t>
            </a:r>
            <a:r>
              <a:rPr lang="en-US" sz="2000" dirty="0" smtClean="0">
                <a:latin typeface="Cambria" pitchFamily="18" charset="0"/>
              </a:rPr>
              <a:t> c</a:t>
            </a:r>
          </a:p>
          <a:p>
            <a:pPr marL="342900" indent="20638">
              <a:buAutoNum type="alphaLcPeriod"/>
            </a:pPr>
            <a:r>
              <a:rPr lang="en-US" sz="2000" dirty="0" err="1" smtClean="0">
                <a:latin typeface="Cambria" pitchFamily="18" charset="0"/>
              </a:rPr>
              <a:t>Hitung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P[(X,Y) </a:t>
            </a:r>
            <a:r>
              <a:rPr lang="az-Cyrl-AZ" sz="2000" i="1" dirty="0" smtClean="0">
                <a:latin typeface="Cambria" pitchFamily="18" charset="0"/>
              </a:rPr>
              <a:t>Є</a:t>
            </a:r>
            <a:r>
              <a:rPr lang="en-US" sz="2000" i="1" dirty="0" smtClean="0">
                <a:latin typeface="Cambria" pitchFamily="18" charset="0"/>
              </a:rPr>
              <a:t> A ] 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daerah</a:t>
            </a:r>
            <a:r>
              <a:rPr lang="en-US" sz="2000" dirty="0" smtClean="0">
                <a:latin typeface="Cambria" pitchFamily="18" charset="0"/>
              </a:rPr>
              <a:t> {(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dirty="0" smtClean="0">
                <a:latin typeface="Cambria" pitchFamily="18" charset="0"/>
              </a:rPr>
              <a:t>); 0 &lt; </a:t>
            </a:r>
            <a:r>
              <a:rPr lang="en-US" sz="2000" i="1" dirty="0" smtClean="0">
                <a:latin typeface="Cambria" pitchFamily="18" charset="0"/>
              </a:rPr>
              <a:t>x</a:t>
            </a:r>
            <a:r>
              <a:rPr lang="en-US" sz="2000" dirty="0" smtClean="0">
                <a:latin typeface="Cambria" pitchFamily="18" charset="0"/>
              </a:rPr>
              <a:t> &lt; 2, 2 &lt; </a:t>
            </a:r>
            <a:r>
              <a:rPr lang="en-US" sz="2000" i="1" dirty="0" smtClean="0">
                <a:latin typeface="Cambria" pitchFamily="18" charset="0"/>
              </a:rPr>
              <a:t>y</a:t>
            </a:r>
            <a:r>
              <a:rPr lang="en-US" sz="2000" dirty="0" smtClean="0">
                <a:latin typeface="Cambria" pitchFamily="18" charset="0"/>
              </a:rPr>
              <a:t> &lt; 3}</a:t>
            </a:r>
            <a:r>
              <a:rPr lang="en-US" sz="2000" i="1" dirty="0" smtClean="0">
                <a:latin typeface="Cambria" pitchFamily="18" charset="0"/>
              </a:rPr>
              <a:t> </a:t>
            </a:r>
            <a:endParaRPr lang="en-US" sz="2000" dirty="0" smtClean="0">
              <a:latin typeface="Cambria" pitchFamily="18" charset="0"/>
            </a:endParaRPr>
          </a:p>
          <a:p>
            <a:pPr marL="342900" indent="-342900"/>
            <a:endParaRPr lang="en-US" u="sng" dirty="0" smtClean="0"/>
          </a:p>
          <a:p>
            <a:pPr lvl="0"/>
            <a:endParaRPr lang="en-US" dirty="0" smtClean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3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4" name="Rectangle 18"/>
          <p:cNvSpPr>
            <a:spLocks noChangeArrowheads="1"/>
          </p:cNvSpPr>
          <p:nvPr/>
        </p:nvSpPr>
        <p:spPr bwMode="auto">
          <a:xfrm>
            <a:off x="457200" y="857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6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9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22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25" name="Rectangle 2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26" name="Rectangle 30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27" name="Rectangle 31"/>
          <p:cNvSpPr>
            <a:spLocks noChangeArrowheads="1"/>
          </p:cNvSpPr>
          <p:nvPr/>
        </p:nvSpPr>
        <p:spPr bwMode="auto">
          <a:xfrm>
            <a:off x="0" y="11715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1857364"/>
            <a:ext cx="3982669" cy="357190"/>
          </a:xfrm>
          <a:prstGeom prst="rect">
            <a:avLst/>
          </a:prstGeom>
          <a:noFill/>
        </p:spPr>
      </p:pic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23" y="2357430"/>
            <a:ext cx="2492393" cy="857256"/>
          </a:xfrm>
          <a:prstGeom prst="rect">
            <a:avLst/>
          </a:prstGeom>
          <a:noFill/>
        </p:spPr>
      </p:pic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0" y="971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511333"/>
            <a:ext cx="8640763" cy="5755422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/>
            <a:r>
              <a:rPr lang="en-US" sz="2400" b="1" dirty="0" smtClean="0">
                <a:latin typeface="Cambria" pitchFamily="18" charset="0"/>
              </a:rPr>
              <a:t>B. </a:t>
            </a:r>
            <a:r>
              <a:rPr lang="en-US" sz="2400" b="1" u="sng" dirty="0" err="1" smtClean="0">
                <a:latin typeface="Cambria" pitchFamily="18" charset="0"/>
              </a:rPr>
              <a:t>Distribusi</a:t>
            </a:r>
            <a:r>
              <a:rPr lang="en-US" sz="2400" b="1" u="sng" dirty="0" smtClean="0">
                <a:latin typeface="Cambria" pitchFamily="18" charset="0"/>
              </a:rPr>
              <a:t> Marginal</a:t>
            </a:r>
          </a:p>
          <a:p>
            <a:pPr marL="457200" indent="-457200">
              <a:buAutoNum type="alphaUcPeriod"/>
            </a:pPr>
            <a:endParaRPr lang="en-US" sz="2400" b="1" u="sng" dirty="0" smtClean="0">
              <a:latin typeface="Cambria" pitchFamily="18" charset="0"/>
            </a:endParaRPr>
          </a:p>
          <a:p>
            <a:pPr indent="268288" algn="just"/>
            <a:r>
              <a:rPr lang="en-US" sz="2000" dirty="0" err="1" smtClean="0">
                <a:latin typeface="Cambria" pitchFamily="18" charset="0"/>
              </a:rPr>
              <a:t>Apabila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kita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mempunyai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distribusi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gabungan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Y (</a:t>
            </a:r>
            <a:r>
              <a:rPr lang="en-US" sz="2000" dirty="0" err="1" smtClean="0">
                <a:latin typeface="Cambria" pitchFamily="18" charset="0"/>
              </a:rPr>
              <a:t>bisa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diskrit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semua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atau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kontinu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semua</a:t>
            </a:r>
            <a:r>
              <a:rPr lang="en-US" sz="2000" dirty="0" smtClean="0">
                <a:latin typeface="Cambria" pitchFamily="18" charset="0"/>
              </a:rPr>
              <a:t>),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kita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dapat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menentukan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distribusi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distribusi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Y. </a:t>
            </a:r>
            <a:r>
              <a:rPr lang="en-US" sz="2000" dirty="0" err="1" smtClean="0">
                <a:latin typeface="Cambria" pitchFamily="18" charset="0"/>
              </a:rPr>
              <a:t>Distribusi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diperoleh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cara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demikian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dinamakan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distribusi</a:t>
            </a:r>
            <a:r>
              <a:rPr lang="en-US" sz="2000" i="1" dirty="0" smtClean="0">
                <a:latin typeface="Cambria" pitchFamily="18" charset="0"/>
              </a:rPr>
              <a:t> marginal</a:t>
            </a:r>
            <a:r>
              <a:rPr lang="en-US" sz="2000" dirty="0" smtClean="0">
                <a:latin typeface="Cambria" pitchFamily="18" charset="0"/>
              </a:rPr>
              <a:t>.</a:t>
            </a:r>
          </a:p>
          <a:p>
            <a:r>
              <a:rPr lang="en-US" sz="2000" dirty="0" smtClean="0">
                <a:latin typeface="Cambria" pitchFamily="18" charset="0"/>
              </a:rPr>
              <a:t> </a:t>
            </a: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1</a:t>
            </a:r>
            <a:r>
              <a:rPr lang="en-US" sz="2000" dirty="0" smtClean="0">
                <a:latin typeface="Cambria" pitchFamily="18" charset="0"/>
              </a:rPr>
              <a:t>: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Fungsi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Peluang</a:t>
            </a:r>
            <a:r>
              <a:rPr lang="en-US" sz="2000" b="1" dirty="0" smtClean="0">
                <a:latin typeface="Cambria" pitchFamily="18" charset="0"/>
              </a:rPr>
              <a:t> Marginal</a:t>
            </a:r>
            <a:endParaRPr lang="en-US" sz="2000" dirty="0" smtClean="0">
              <a:latin typeface="Cambria" pitchFamily="18" charset="0"/>
            </a:endParaRPr>
          </a:p>
          <a:p>
            <a:pPr marL="26828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diskrit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p(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gabungannya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yang </a:t>
            </a:r>
            <a:r>
              <a:rPr lang="en-US" sz="2000" i="1" dirty="0" err="1" smtClean="0">
                <a:latin typeface="Cambria" pitchFamily="18" charset="0"/>
              </a:rPr>
              <a:t>dirumuskan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:</a:t>
            </a:r>
          </a:p>
          <a:p>
            <a:pPr marL="268288" algn="ctr"/>
            <a:r>
              <a:rPr lang="en-US" sz="2000" dirty="0" smtClean="0">
                <a:latin typeface="Cambria" pitchFamily="18" charset="0"/>
              </a:rPr>
              <a:t>p</a:t>
            </a:r>
            <a:r>
              <a:rPr lang="en-US" sz="2000" baseline="-25000" dirty="0" smtClean="0">
                <a:latin typeface="Cambria" pitchFamily="18" charset="0"/>
              </a:rPr>
              <a:t>1</a:t>
            </a:r>
            <a:r>
              <a:rPr lang="en-US" sz="2000" dirty="0" smtClean="0">
                <a:latin typeface="Cambria" pitchFamily="18" charset="0"/>
              </a:rPr>
              <a:t>(x) =</a:t>
            </a:r>
          </a:p>
          <a:p>
            <a:pPr marL="268288" algn="ctr"/>
            <a:endParaRPr lang="en-US" sz="2000" i="1" dirty="0" smtClean="0">
              <a:latin typeface="Cambria" pitchFamily="18" charset="0"/>
            </a:endParaRPr>
          </a:p>
          <a:p>
            <a:pPr marL="268288" algn="just"/>
            <a:r>
              <a:rPr lang="en-US" sz="2000" i="1" dirty="0" err="1" smtClean="0">
                <a:latin typeface="Cambria" pitchFamily="18" charset="0"/>
              </a:rPr>
              <a:t>Untuk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setiap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dalam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daerah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hasil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dinamakan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marginal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X. </a:t>
            </a:r>
            <a:r>
              <a:rPr lang="en-US" sz="2000" i="1" dirty="0" err="1" smtClean="0">
                <a:latin typeface="Cambria" pitchFamily="18" charset="0"/>
              </a:rPr>
              <a:t>Adapun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yang </a:t>
            </a:r>
            <a:r>
              <a:rPr lang="en-US" sz="2000" i="1" dirty="0" err="1" smtClean="0">
                <a:latin typeface="Cambria" pitchFamily="18" charset="0"/>
              </a:rPr>
              <a:t>dirumuskan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:</a:t>
            </a:r>
          </a:p>
          <a:p>
            <a:pPr marL="268288" algn="ctr"/>
            <a:r>
              <a:rPr lang="en-US" sz="2000" i="1" dirty="0" smtClean="0">
                <a:latin typeface="Cambria" pitchFamily="18" charset="0"/>
              </a:rPr>
              <a:t>p</a:t>
            </a:r>
            <a:r>
              <a:rPr lang="en-US" sz="2000" i="1" baseline="-25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(y) =  </a:t>
            </a:r>
            <a:br>
              <a:rPr lang="en-US" sz="2000" i="1" dirty="0" smtClean="0">
                <a:latin typeface="Cambria" pitchFamily="18" charset="0"/>
              </a:rPr>
            </a:br>
            <a:endParaRPr lang="en-US" sz="2000" i="1" dirty="0" smtClean="0">
              <a:latin typeface="Cambria" pitchFamily="18" charset="0"/>
            </a:endParaRPr>
          </a:p>
          <a:p>
            <a:pPr marL="268288" algn="just"/>
            <a:r>
              <a:rPr lang="en-US" sz="2000" i="1" dirty="0" err="1" smtClean="0">
                <a:latin typeface="Cambria" pitchFamily="18" charset="0"/>
              </a:rPr>
              <a:t>Untuk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setiap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dalam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daerah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hasil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dinamakan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marginal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Y.</a:t>
            </a:r>
            <a:endParaRPr lang="en-US" b="1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3504" y="3590311"/>
            <a:ext cx="928695" cy="838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14940" y="4857760"/>
            <a:ext cx="919259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357166"/>
            <a:ext cx="8640763" cy="6124754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/>
            <a:r>
              <a:rPr lang="en-US" sz="2000" b="1" dirty="0" smtClean="0">
                <a:latin typeface="Cambria" pitchFamily="18" charset="0"/>
              </a:rPr>
              <a:t>B. </a:t>
            </a:r>
            <a:r>
              <a:rPr lang="en-US" sz="2000" b="1" u="sng" dirty="0" err="1" smtClean="0">
                <a:latin typeface="Cambria" pitchFamily="18" charset="0"/>
              </a:rPr>
              <a:t>Distribusi</a:t>
            </a:r>
            <a:r>
              <a:rPr lang="en-US" sz="2000" b="1" u="sng" dirty="0" smtClean="0">
                <a:latin typeface="Cambria" pitchFamily="18" charset="0"/>
              </a:rPr>
              <a:t> Marginal</a:t>
            </a:r>
          </a:p>
          <a:p>
            <a:pPr marL="457200" indent="-457200">
              <a:buAutoNum type="alphaUcPeriod"/>
            </a:pPr>
            <a:endParaRPr lang="en-US" sz="2400" b="1" u="sng" dirty="0" smtClean="0">
              <a:latin typeface="Cambria" pitchFamily="18" charset="0"/>
            </a:endParaRPr>
          </a:p>
          <a:p>
            <a:pPr algn="just"/>
            <a:r>
              <a:rPr lang="en-US" sz="2000" u="sng" dirty="0" smtClean="0">
                <a:latin typeface="Cambria" pitchFamily="18" charset="0"/>
              </a:rPr>
              <a:t>Contoh1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268288" algn="just"/>
            <a:r>
              <a:rPr lang="en-US" dirty="0" err="1" smtClean="0">
                <a:latin typeface="Cambria" pitchFamily="18" charset="0"/>
              </a:rPr>
              <a:t>Misalkan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fungsi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peluang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gabungan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dari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i="1" dirty="0" smtClean="0">
                <a:latin typeface="Cambria" pitchFamily="18" charset="0"/>
              </a:rPr>
              <a:t>X </a:t>
            </a:r>
            <a:r>
              <a:rPr lang="en-US" dirty="0" err="1" smtClean="0">
                <a:latin typeface="Cambria" pitchFamily="18" charset="0"/>
              </a:rPr>
              <a:t>dan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i="1" dirty="0" smtClean="0">
                <a:latin typeface="Cambria" pitchFamily="18" charset="0"/>
              </a:rPr>
              <a:t>Y </a:t>
            </a:r>
            <a:r>
              <a:rPr lang="en-US" dirty="0" err="1" smtClean="0">
                <a:latin typeface="Cambria" pitchFamily="18" charset="0"/>
              </a:rPr>
              <a:t>berbentuk</a:t>
            </a:r>
            <a:r>
              <a:rPr lang="en-US" dirty="0" smtClean="0">
                <a:latin typeface="Cambria" pitchFamily="18" charset="0"/>
              </a:rPr>
              <a:t>:</a:t>
            </a:r>
          </a:p>
          <a:p>
            <a:pPr marL="268288" algn="just"/>
            <a:endParaRPr lang="en-US" b="1" dirty="0" smtClean="0">
              <a:latin typeface="Cambria" pitchFamily="18" charset="0"/>
            </a:endParaRPr>
          </a:p>
          <a:p>
            <a:pPr marL="268288" algn="just"/>
            <a:r>
              <a:rPr lang="en-US" b="1" dirty="0" smtClean="0">
                <a:latin typeface="Cambria" pitchFamily="18" charset="0"/>
              </a:rPr>
              <a:t>	</a:t>
            </a:r>
            <a:r>
              <a:rPr lang="en-US" dirty="0" smtClean="0">
                <a:latin typeface="Cambria" pitchFamily="18" charset="0"/>
              </a:rPr>
              <a:t>p(</a:t>
            </a:r>
            <a:r>
              <a:rPr lang="en-US" dirty="0" err="1" smtClean="0">
                <a:latin typeface="Cambria" pitchFamily="18" charset="0"/>
              </a:rPr>
              <a:t>x,y</a:t>
            </a:r>
            <a:r>
              <a:rPr lang="en-US" dirty="0" smtClean="0">
                <a:latin typeface="Cambria" pitchFamily="18" charset="0"/>
              </a:rPr>
              <a:t>) = (1/72) (x + 2y);   x = 0, 1, 2, 3</a:t>
            </a:r>
          </a:p>
          <a:p>
            <a:pPr marL="268288" algn="just"/>
            <a:r>
              <a:rPr lang="en-US" b="1" dirty="0" smtClean="0">
                <a:latin typeface="Cambria" pitchFamily="18" charset="0"/>
              </a:rPr>
              <a:t>				</a:t>
            </a:r>
            <a:r>
              <a:rPr lang="en-US" dirty="0" smtClean="0">
                <a:latin typeface="Cambria" pitchFamily="18" charset="0"/>
              </a:rPr>
              <a:t>y = 0, 1, 2, 3</a:t>
            </a:r>
          </a:p>
          <a:p>
            <a:pPr marL="631825" indent="-363538" algn="just">
              <a:buAutoNum type="alphaLcPeriod"/>
            </a:pPr>
            <a:r>
              <a:rPr lang="en-US" dirty="0" err="1" smtClean="0">
                <a:latin typeface="Cambria" pitchFamily="18" charset="0"/>
              </a:rPr>
              <a:t>Tentukan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fungsi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peluang</a:t>
            </a:r>
            <a:r>
              <a:rPr lang="en-US" dirty="0" smtClean="0">
                <a:latin typeface="Cambria" pitchFamily="18" charset="0"/>
              </a:rPr>
              <a:t> marginal </a:t>
            </a:r>
            <a:r>
              <a:rPr lang="en-US" dirty="0" err="1" smtClean="0">
                <a:latin typeface="Cambria" pitchFamily="18" charset="0"/>
              </a:rPr>
              <a:t>dari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i="1" dirty="0" smtClean="0">
                <a:latin typeface="Cambria" pitchFamily="18" charset="0"/>
              </a:rPr>
              <a:t>X</a:t>
            </a:r>
            <a:endParaRPr lang="en-US" dirty="0" smtClean="0">
              <a:latin typeface="Cambria" pitchFamily="18" charset="0"/>
            </a:endParaRPr>
          </a:p>
          <a:p>
            <a:pPr marL="611188" indent="-342900" algn="just">
              <a:buAutoNum type="alphaLcPeriod"/>
            </a:pPr>
            <a:r>
              <a:rPr lang="en-US" dirty="0" err="1" smtClean="0">
                <a:latin typeface="Cambria" pitchFamily="18" charset="0"/>
              </a:rPr>
              <a:t>Tentukan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fungsi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peluang</a:t>
            </a:r>
            <a:r>
              <a:rPr lang="en-US" dirty="0" smtClean="0">
                <a:latin typeface="Cambria" pitchFamily="18" charset="0"/>
              </a:rPr>
              <a:t> marginal </a:t>
            </a:r>
            <a:r>
              <a:rPr lang="en-US" dirty="0" err="1" smtClean="0">
                <a:latin typeface="Cambria" pitchFamily="18" charset="0"/>
              </a:rPr>
              <a:t>dari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i="1" dirty="0" smtClean="0">
                <a:latin typeface="Cambria" pitchFamily="18" charset="0"/>
              </a:rPr>
              <a:t>Y</a:t>
            </a:r>
          </a:p>
          <a:p>
            <a:pPr marL="611188" indent="-342900" algn="just">
              <a:buAutoNum type="alphaLcPeriod"/>
            </a:pPr>
            <a:endParaRPr lang="en-US" sz="2000" i="1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2</a:t>
            </a:r>
            <a:r>
              <a:rPr lang="en-US" sz="2000" dirty="0" smtClean="0">
                <a:latin typeface="Cambria" pitchFamily="18" charset="0"/>
              </a:rPr>
              <a:t>: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Fungsi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Densitas</a:t>
            </a:r>
            <a:r>
              <a:rPr lang="en-US" sz="2000" b="1" dirty="0" smtClean="0">
                <a:latin typeface="Cambria" pitchFamily="18" charset="0"/>
              </a:rPr>
              <a:t> Marginal</a:t>
            </a:r>
            <a:endParaRPr lang="en-US" sz="2000" dirty="0" smtClean="0">
              <a:latin typeface="Cambria" pitchFamily="18" charset="0"/>
            </a:endParaRPr>
          </a:p>
          <a:p>
            <a:pPr marL="26828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kontinu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f(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gabungan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yang </a:t>
            </a:r>
            <a:r>
              <a:rPr lang="en-US" sz="2000" i="1" dirty="0" err="1" smtClean="0">
                <a:latin typeface="Cambria" pitchFamily="18" charset="0"/>
              </a:rPr>
              <a:t>dirumuskan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:</a:t>
            </a:r>
          </a:p>
          <a:p>
            <a:pPr marL="611188" indent="-342900" algn="just"/>
            <a:endParaRPr lang="en-US" sz="2000" i="1" dirty="0" smtClean="0">
              <a:latin typeface="Cambria" pitchFamily="18" charset="0"/>
            </a:endParaRPr>
          </a:p>
          <a:p>
            <a:pPr marL="611188" indent="-342900" algn="just"/>
            <a:r>
              <a:rPr lang="en-US" sz="2000" i="1" dirty="0" smtClean="0">
                <a:latin typeface="Cambria" pitchFamily="18" charset="0"/>
              </a:rPr>
              <a:t>					</a:t>
            </a:r>
            <a:r>
              <a:rPr lang="en-US" sz="2000" i="1" dirty="0" err="1" smtClean="0">
                <a:latin typeface="Cambria" pitchFamily="18" charset="0"/>
              </a:rPr>
              <a:t>dinamakan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</a:t>
            </a:r>
            <a:r>
              <a:rPr lang="en-US" sz="2000" i="1" dirty="0" smtClean="0">
                <a:latin typeface="Cambria" pitchFamily="18" charset="0"/>
              </a:rPr>
              <a:t> marginal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</a:t>
            </a:r>
          </a:p>
          <a:p>
            <a:pPr marL="611188" indent="-342900" algn="just"/>
            <a:endParaRPr lang="en-US" sz="2000" i="1" dirty="0" smtClean="0">
              <a:latin typeface="Cambria" pitchFamily="18" charset="0"/>
            </a:endParaRPr>
          </a:p>
          <a:p>
            <a:pPr marL="611188" indent="-342900" algn="just"/>
            <a:r>
              <a:rPr lang="en-US" sz="2000" i="1" dirty="0" err="1" smtClean="0">
                <a:latin typeface="Cambria" pitchFamily="18" charset="0"/>
              </a:rPr>
              <a:t>Adapun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yang </a:t>
            </a:r>
            <a:r>
              <a:rPr lang="en-US" sz="2000" i="1" dirty="0" err="1" smtClean="0">
                <a:latin typeface="Cambria" pitchFamily="18" charset="0"/>
              </a:rPr>
              <a:t>dirumuskan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endParaRPr lang="en-US" sz="2000" i="1" dirty="0" smtClean="0">
              <a:latin typeface="Cambria" pitchFamily="18" charset="0"/>
            </a:endParaRPr>
          </a:p>
          <a:p>
            <a:pPr marL="611188" indent="-342900" algn="just"/>
            <a:endParaRPr lang="en-US" sz="2000" i="1" dirty="0" smtClean="0">
              <a:latin typeface="Cambria" pitchFamily="18" charset="0"/>
            </a:endParaRPr>
          </a:p>
          <a:p>
            <a:pPr marL="611188" indent="-342900" algn="just"/>
            <a:r>
              <a:rPr lang="en-US" sz="2000" i="1" dirty="0" smtClean="0">
                <a:latin typeface="Cambria" pitchFamily="18" charset="0"/>
              </a:rPr>
              <a:t>					</a:t>
            </a:r>
            <a:r>
              <a:rPr lang="en-US" sz="2000" i="1" dirty="0" err="1" smtClean="0">
                <a:latin typeface="Cambria" pitchFamily="18" charset="0"/>
              </a:rPr>
              <a:t>dinamakan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</a:t>
            </a:r>
            <a:r>
              <a:rPr lang="en-US" sz="2000" i="1" dirty="0" smtClean="0">
                <a:latin typeface="Cambria" pitchFamily="18" charset="0"/>
              </a:rPr>
              <a:t> marginal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Y</a:t>
            </a:r>
          </a:p>
          <a:p>
            <a:pPr marL="611188" indent="-342900" algn="just"/>
            <a:endParaRPr lang="en-US" sz="2000" i="1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10" y="4357694"/>
            <a:ext cx="3274240" cy="785818"/>
          </a:xfrm>
          <a:prstGeom prst="rect">
            <a:avLst/>
          </a:prstGeom>
          <a:noFill/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971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5572140"/>
            <a:ext cx="3286148" cy="792196"/>
          </a:xfrm>
          <a:prstGeom prst="rect">
            <a:avLst/>
          </a:prstGeom>
          <a:noFill/>
        </p:spPr>
      </p:pic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971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357166"/>
            <a:ext cx="8640763" cy="6001643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/>
            <a:r>
              <a:rPr lang="en-US" sz="2000" b="1" dirty="0" smtClean="0">
                <a:latin typeface="Cambria" pitchFamily="18" charset="0"/>
              </a:rPr>
              <a:t>B. </a:t>
            </a:r>
            <a:r>
              <a:rPr lang="en-US" sz="2000" b="1" u="sng" dirty="0" err="1" smtClean="0">
                <a:latin typeface="Cambria" pitchFamily="18" charset="0"/>
              </a:rPr>
              <a:t>Distribusi</a:t>
            </a:r>
            <a:r>
              <a:rPr lang="en-US" sz="2000" b="1" u="sng" dirty="0" smtClean="0">
                <a:latin typeface="Cambria" pitchFamily="18" charset="0"/>
              </a:rPr>
              <a:t> Marginal</a:t>
            </a:r>
          </a:p>
          <a:p>
            <a:pPr marL="457200" indent="-457200"/>
            <a:endParaRPr lang="en-US" sz="2400" b="1" u="sng" dirty="0" smtClean="0">
              <a:latin typeface="Cambria" pitchFamily="18" charset="0"/>
            </a:endParaRPr>
          </a:p>
          <a:p>
            <a:pPr marL="457200" indent="-457200"/>
            <a:r>
              <a:rPr lang="en-US" sz="2000" i="1" dirty="0" smtClean="0">
                <a:latin typeface="Cambria" pitchFamily="18" charset="0"/>
              </a:rPr>
              <a:t>g</a:t>
            </a:r>
            <a:r>
              <a:rPr lang="en-US" sz="2000" dirty="0" smtClean="0">
                <a:latin typeface="Cambria" pitchFamily="18" charset="0"/>
              </a:rPr>
              <a:t>(</a:t>
            </a:r>
            <a:r>
              <a:rPr lang="en-US" sz="2000" i="1" dirty="0" smtClean="0">
                <a:latin typeface="Cambria" pitchFamily="18" charset="0"/>
              </a:rPr>
              <a:t>x</a:t>
            </a:r>
            <a:r>
              <a:rPr lang="en-US" sz="2000" dirty="0" smtClean="0">
                <a:latin typeface="Cambria" pitchFamily="18" charset="0"/>
              </a:rPr>
              <a:t>)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h</a:t>
            </a:r>
            <a:r>
              <a:rPr lang="en-US" sz="2000" dirty="0" smtClean="0">
                <a:latin typeface="Cambria" pitchFamily="18" charset="0"/>
              </a:rPr>
              <a:t>(</a:t>
            </a:r>
            <a:r>
              <a:rPr lang="en-US" sz="2000" i="1" dirty="0" smtClean="0">
                <a:latin typeface="Cambria" pitchFamily="18" charset="0"/>
              </a:rPr>
              <a:t>y</a:t>
            </a:r>
            <a:r>
              <a:rPr lang="en-US" sz="2000" dirty="0" smtClean="0">
                <a:latin typeface="Cambria" pitchFamily="18" charset="0"/>
              </a:rPr>
              <a:t>) </a:t>
            </a:r>
            <a:r>
              <a:rPr lang="en-US" sz="2000" dirty="0" err="1" smtClean="0">
                <a:latin typeface="Cambria" pitchFamily="18" charset="0"/>
              </a:rPr>
              <a:t>masing-masing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merupakan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densitas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457200" indent="-457200"/>
            <a:endParaRPr lang="en-US" sz="2000" dirty="0" smtClean="0">
              <a:latin typeface="Cambria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latin typeface="Cambria" pitchFamily="18" charset="0"/>
              </a:rPr>
              <a:t> </a:t>
            </a:r>
          </a:p>
          <a:p>
            <a:pPr marL="457200" indent="-457200">
              <a:buFont typeface="+mj-lt"/>
              <a:buAutoNum type="arabicPeriod"/>
            </a:pPr>
            <a:endParaRPr lang="en-US" sz="2000" dirty="0" smtClean="0">
              <a:latin typeface="Cambria" pitchFamily="18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 smtClean="0">
              <a:latin typeface="Cambria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latin typeface="Cambria" pitchFamily="18" charset="0"/>
              </a:rPr>
              <a:t> </a:t>
            </a:r>
          </a:p>
          <a:p>
            <a:pPr marL="457200" indent="-457200">
              <a:buFont typeface="+mj-lt"/>
              <a:buAutoNum type="arabicPeriod"/>
            </a:pPr>
            <a:endParaRPr lang="en-US" sz="2000" dirty="0" smtClean="0">
              <a:latin typeface="Cambria" pitchFamily="18" charset="0"/>
            </a:endParaRPr>
          </a:p>
          <a:p>
            <a:pPr marL="457200" indent="-457200"/>
            <a:endParaRPr lang="en-US" sz="2000" dirty="0" smtClean="0">
              <a:latin typeface="Cambria" pitchFamily="18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 smtClean="0">
              <a:latin typeface="Cambria" pitchFamily="18" charset="0"/>
            </a:endParaRPr>
          </a:p>
          <a:p>
            <a:pPr algn="just"/>
            <a:r>
              <a:rPr lang="en-US" sz="2000" u="sng" dirty="0" smtClean="0">
                <a:latin typeface="Cambria" pitchFamily="18" charset="0"/>
              </a:rPr>
              <a:t>Contoh2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268288" algn="just"/>
            <a:r>
              <a:rPr lang="en-US" sz="2000" dirty="0" err="1" smtClean="0">
                <a:latin typeface="Cambria" pitchFamily="18" charset="0"/>
              </a:rPr>
              <a:t>Misalkan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densitas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gabungan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X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Y </a:t>
            </a:r>
            <a:r>
              <a:rPr lang="en-US" sz="2000" dirty="0" err="1" smtClean="0">
                <a:latin typeface="Cambria" pitchFamily="18" charset="0"/>
              </a:rPr>
              <a:t>berbentuk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268288" algn="just"/>
            <a:endParaRPr lang="en-US" sz="2000" b="1" dirty="0" smtClean="0">
              <a:latin typeface="Cambria" pitchFamily="18" charset="0"/>
            </a:endParaRPr>
          </a:p>
          <a:p>
            <a:pPr marL="268288" algn="just"/>
            <a:r>
              <a:rPr lang="en-US" sz="2000" b="1" dirty="0" smtClean="0">
                <a:latin typeface="Cambria" pitchFamily="18" charset="0"/>
              </a:rPr>
              <a:t>	f</a:t>
            </a:r>
            <a:r>
              <a:rPr lang="en-US" sz="2000" dirty="0" smtClean="0">
                <a:latin typeface="Cambria" pitchFamily="18" charset="0"/>
              </a:rPr>
              <a:t>(</a:t>
            </a:r>
            <a:r>
              <a:rPr lang="en-US" sz="2000" dirty="0" err="1" smtClean="0">
                <a:latin typeface="Cambria" pitchFamily="18" charset="0"/>
              </a:rPr>
              <a:t>x,y</a:t>
            </a:r>
            <a:r>
              <a:rPr lang="en-US" sz="2000" dirty="0" smtClean="0">
                <a:latin typeface="Cambria" pitchFamily="18" charset="0"/>
              </a:rPr>
              <a:t>) = (4/35)</a:t>
            </a:r>
            <a:r>
              <a:rPr lang="en-US" sz="2000" dirty="0" err="1" smtClean="0">
                <a:latin typeface="Cambria" pitchFamily="18" charset="0"/>
              </a:rPr>
              <a:t>xy</a:t>
            </a:r>
            <a:r>
              <a:rPr lang="en-US" sz="2000" dirty="0" smtClean="0">
                <a:latin typeface="Cambria" pitchFamily="18" charset="0"/>
              </a:rPr>
              <a:t>;   0 &lt; x &lt; 3, 1 &lt; y &lt; 4</a:t>
            </a:r>
          </a:p>
          <a:p>
            <a:pPr marL="268288" algn="just"/>
            <a:r>
              <a:rPr lang="en-US" sz="2000" b="1" dirty="0" smtClean="0">
                <a:latin typeface="Cambria" pitchFamily="18" charset="0"/>
              </a:rPr>
              <a:t>	           </a:t>
            </a:r>
            <a:r>
              <a:rPr lang="en-US" sz="2000" dirty="0" smtClean="0">
                <a:latin typeface="Cambria" pitchFamily="18" charset="0"/>
              </a:rPr>
              <a:t> = 0              ;   x </a:t>
            </a:r>
            <a:r>
              <a:rPr lang="en-US" sz="2000" dirty="0" err="1" smtClean="0">
                <a:latin typeface="Cambria" pitchFamily="18" charset="0"/>
              </a:rPr>
              <a:t>lainnya</a:t>
            </a:r>
            <a:endParaRPr lang="en-US" sz="2000" dirty="0" smtClean="0">
              <a:latin typeface="Cambria" pitchFamily="18" charset="0"/>
            </a:endParaRPr>
          </a:p>
          <a:p>
            <a:pPr marL="631825" indent="-363538" algn="just">
              <a:buAutoNum type="alphaLcPeriod"/>
            </a:pP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densitas</a:t>
            </a:r>
            <a:r>
              <a:rPr lang="en-US" sz="2000" dirty="0" smtClean="0">
                <a:latin typeface="Cambria" pitchFamily="18" charset="0"/>
              </a:rPr>
              <a:t> marginal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X</a:t>
            </a:r>
            <a:endParaRPr lang="en-US" sz="2000" dirty="0" smtClean="0">
              <a:latin typeface="Cambria" pitchFamily="18" charset="0"/>
            </a:endParaRPr>
          </a:p>
          <a:p>
            <a:pPr marL="611188" indent="-342900" algn="just">
              <a:buAutoNum type="alphaLcPeriod"/>
            </a:pP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densitas</a:t>
            </a:r>
            <a:r>
              <a:rPr lang="en-US" sz="2000" dirty="0" smtClean="0">
                <a:latin typeface="Cambria" pitchFamily="18" charset="0"/>
              </a:rPr>
              <a:t> marginal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Y</a:t>
            </a:r>
          </a:p>
          <a:p>
            <a:pPr marL="611188" indent="-342900" algn="just"/>
            <a:endParaRPr lang="en-US" sz="2000" i="1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5601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86" y="1500174"/>
            <a:ext cx="1426114" cy="785818"/>
          </a:xfrm>
          <a:prstGeom prst="rect">
            <a:avLst/>
          </a:prstGeom>
          <a:noFill/>
        </p:spPr>
      </p:pic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0" y="971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85" y="2500306"/>
            <a:ext cx="1296468" cy="714380"/>
          </a:xfrm>
          <a:prstGeom prst="rect">
            <a:avLst/>
          </a:prstGeom>
          <a:noFill/>
        </p:spPr>
      </p:pic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971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6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511333"/>
            <a:ext cx="8640763" cy="5447645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/>
            <a:r>
              <a:rPr lang="en-US" sz="2400" b="1" dirty="0" smtClean="0">
                <a:latin typeface="Cambria" pitchFamily="18" charset="0"/>
              </a:rPr>
              <a:t>C. </a:t>
            </a:r>
            <a:r>
              <a:rPr lang="en-US" sz="2400" b="1" u="sng" dirty="0" err="1" smtClean="0">
                <a:latin typeface="Cambria" pitchFamily="18" charset="0"/>
              </a:rPr>
              <a:t>Distribusi</a:t>
            </a:r>
            <a:r>
              <a:rPr lang="en-US" sz="2400" b="1" u="sng" dirty="0" smtClean="0">
                <a:latin typeface="Cambria" pitchFamily="18" charset="0"/>
              </a:rPr>
              <a:t> </a:t>
            </a:r>
            <a:r>
              <a:rPr lang="en-US" sz="2400" b="1" u="sng" dirty="0" err="1" smtClean="0">
                <a:latin typeface="Cambria" pitchFamily="18" charset="0"/>
              </a:rPr>
              <a:t>Bersyarat</a:t>
            </a:r>
            <a:endParaRPr lang="en-US" sz="2400" b="1" u="sng" dirty="0" smtClean="0">
              <a:latin typeface="Cambria" pitchFamily="18" charset="0"/>
            </a:endParaRPr>
          </a:p>
          <a:p>
            <a:pPr marL="457200" indent="-457200">
              <a:buAutoNum type="alphaUcPeriod"/>
            </a:pPr>
            <a:endParaRPr lang="en-US" sz="2400" b="1" u="sng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1</a:t>
            </a:r>
            <a:r>
              <a:rPr lang="en-US" sz="2000" dirty="0" smtClean="0">
                <a:latin typeface="Cambria" pitchFamily="18" charset="0"/>
              </a:rPr>
              <a:t>: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Fungsi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Peluang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Bersyarat</a:t>
            </a:r>
            <a:endParaRPr lang="en-US" sz="2000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p(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gabungan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diskrit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p</a:t>
            </a:r>
            <a:r>
              <a:rPr lang="en-US" sz="2000" i="1" baseline="-25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(y)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marginal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y,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yang </a:t>
            </a:r>
            <a:r>
              <a:rPr lang="en-US" sz="2000" i="1" dirty="0" err="1" smtClean="0">
                <a:latin typeface="Cambria" pitchFamily="18" charset="0"/>
              </a:rPr>
              <a:t>dinyatakan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endParaRPr lang="en-US" sz="2000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		p(x | y) =                      ;  p</a:t>
            </a:r>
            <a:r>
              <a:rPr lang="en-US" sz="2000" i="1" baseline="-25000" dirty="0" smtClean="0">
                <a:latin typeface="Cambria" pitchFamily="18" charset="0"/>
              </a:rPr>
              <a:t>2 </a:t>
            </a:r>
            <a:r>
              <a:rPr lang="en-US" sz="2000" i="1" dirty="0" smtClean="0">
                <a:latin typeface="Cambria" pitchFamily="18" charset="0"/>
              </a:rPr>
              <a:t>(y) &gt; 0</a:t>
            </a:r>
          </a:p>
          <a:p>
            <a:pPr marL="363538" algn="just"/>
            <a:endParaRPr lang="en-US" sz="2000" i="1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untuk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setiap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dalam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daerah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hasil</a:t>
            </a:r>
            <a:r>
              <a:rPr lang="en-US" sz="2000" i="1" dirty="0" smtClean="0">
                <a:latin typeface="Cambria" pitchFamily="18" charset="0"/>
              </a:rPr>
              <a:t> X, </a:t>
            </a:r>
            <a:r>
              <a:rPr lang="en-US" sz="2000" i="1" dirty="0" err="1" smtClean="0">
                <a:latin typeface="Cambria" pitchFamily="18" charset="0"/>
              </a:rPr>
              <a:t>dinamakan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bersyarat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diberikan</a:t>
            </a:r>
            <a:r>
              <a:rPr lang="en-US" sz="2000" i="1" dirty="0" smtClean="0">
                <a:latin typeface="Cambria" pitchFamily="18" charset="0"/>
              </a:rPr>
              <a:t> Y = y.</a:t>
            </a:r>
            <a:endParaRPr lang="en-US" sz="2000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p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(x)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marginal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x,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yang </a:t>
            </a:r>
            <a:r>
              <a:rPr lang="en-US" sz="2000" i="1" dirty="0" err="1" smtClean="0">
                <a:latin typeface="Cambria" pitchFamily="18" charset="0"/>
              </a:rPr>
              <a:t>dirumuskan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endParaRPr lang="en-US" sz="2000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		p(x | y) =                       ;  p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(x) &gt; 0</a:t>
            </a:r>
          </a:p>
          <a:p>
            <a:pPr marL="363538" algn="just"/>
            <a:endParaRPr lang="en-US" sz="2000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untuk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setiap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dalam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daerah</a:t>
            </a:r>
            <a:r>
              <a:rPr lang="en-US" sz="2000" i="1" dirty="0" smtClean="0">
                <a:latin typeface="Cambria" pitchFamily="18" charset="0"/>
              </a:rPr>
              <a:t> Y, </a:t>
            </a:r>
            <a:r>
              <a:rPr lang="en-US" sz="2000" i="1" dirty="0" err="1" smtClean="0">
                <a:latin typeface="Cambria" pitchFamily="18" charset="0"/>
              </a:rPr>
              <a:t>dinamakan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bersyarat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dai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diberikan</a:t>
            </a:r>
            <a:r>
              <a:rPr lang="en-US" sz="2000" i="1" dirty="0" smtClean="0">
                <a:latin typeface="Cambria" pitchFamily="18" charset="0"/>
              </a:rPr>
              <a:t> X = x.</a:t>
            </a:r>
          </a:p>
          <a:p>
            <a:pPr marL="363538" algn="just"/>
            <a:endParaRPr lang="en-US" sz="2000" dirty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0" y="828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6630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86116" y="2500306"/>
            <a:ext cx="714380" cy="636245"/>
          </a:xfrm>
          <a:prstGeom prst="rect">
            <a:avLst/>
          </a:prstGeom>
          <a:noFill/>
        </p:spPr>
      </p:pic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6632" name="Picture 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86116" y="4214818"/>
            <a:ext cx="714380" cy="636245"/>
          </a:xfrm>
          <a:prstGeom prst="rect">
            <a:avLst/>
          </a:prstGeom>
          <a:noFill/>
        </p:spPr>
      </p:pic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0" y="10001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7659</TotalTime>
  <Words>688</Words>
  <Application>Microsoft Office PowerPoint</Application>
  <PresentationFormat>On-screen Show (4:3)</PresentationFormat>
  <Paragraphs>177</Paragraphs>
  <Slides>13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Oriel</vt:lpstr>
      <vt:lpstr>STATISTIKA MATEMATIKA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Ari RS</dc:creator>
  <cp:lastModifiedBy>Tina Rosyana</cp:lastModifiedBy>
  <cp:revision>1175</cp:revision>
  <dcterms:created xsi:type="dcterms:W3CDTF">2009-05-24T01:21:15Z</dcterms:created>
  <dcterms:modified xsi:type="dcterms:W3CDTF">2013-02-28T05:47:28Z</dcterms:modified>
</cp:coreProperties>
</file>