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1"/>
  </p:notesMasterIdLst>
  <p:sldIdLst>
    <p:sldId id="422" r:id="rId2"/>
    <p:sldId id="427" r:id="rId3"/>
    <p:sldId id="343" r:id="rId4"/>
    <p:sldId id="428" r:id="rId5"/>
    <p:sldId id="429" r:id="rId6"/>
    <p:sldId id="430" r:id="rId7"/>
    <p:sldId id="431" r:id="rId8"/>
    <p:sldId id="432" r:id="rId9"/>
    <p:sldId id="43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619516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502282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6</a:t>
            </a:r>
          </a:p>
          <a:p>
            <a:pPr algn="ctr"/>
            <a:r>
              <a:rPr lang="en-US" sz="2400" b="1" dirty="0">
                <a:latin typeface="Cambria" pitchFamily="18" charset="0"/>
              </a:rPr>
              <a:t> </a:t>
            </a: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Satu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Diskrit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72464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E[u(x)],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  <a:r>
              <a:rPr lang="en-US" sz="2000" i="1" dirty="0" smtClean="0">
                <a:latin typeface="Cambria" pitchFamily="18" charset="0"/>
              </a:rPr>
              <a:t>p(x) = x/15 ;  x = 1, 2, 3, 4, 5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</a:t>
            </a:r>
          </a:p>
          <a:p>
            <a:pPr marL="268288"/>
            <a:endParaRPr lang="en-US" i="1" baseline="30000" dirty="0" smtClean="0"/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5" y="2708539"/>
            <a:ext cx="2938360" cy="791899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791721"/>
            <a:ext cx="8640763" cy="510909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Nilai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Ekspektasi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Nilai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Ekspektasi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E(c) = c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   E[</a:t>
            </a:r>
            <a:r>
              <a:rPr lang="en-US" sz="2000" dirty="0" err="1" smtClean="0">
                <a:latin typeface="Cambria" pitchFamily="18" charset="0"/>
              </a:rPr>
              <a:t>c.u</a:t>
            </a:r>
            <a:r>
              <a:rPr lang="en-US" sz="2000" dirty="0" smtClean="0">
                <a:latin typeface="Cambria" pitchFamily="18" charset="0"/>
              </a:rPr>
              <a:t>(X)] = </a:t>
            </a:r>
            <a:r>
              <a:rPr lang="en-US" sz="2000" dirty="0" err="1" smtClean="0">
                <a:latin typeface="Cambria" pitchFamily="18" charset="0"/>
              </a:rPr>
              <a:t>c.E</a:t>
            </a:r>
            <a:r>
              <a:rPr lang="en-US" sz="2000" dirty="0" smtClean="0">
                <a:latin typeface="Cambria" pitchFamily="18" charset="0"/>
              </a:rPr>
              <a:t>[u(X)]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r>
              <a:rPr lang="en-US" sz="2000" dirty="0" smtClean="0">
                <a:latin typeface="Cambria" pitchFamily="18" charset="0"/>
              </a:rPr>
              <a:t>		E[c</a:t>
            </a:r>
            <a:r>
              <a:rPr lang="en-US" sz="2000" baseline="-25000" dirty="0" smtClean="0">
                <a:latin typeface="Cambria" pitchFamily="18" charset="0"/>
              </a:rPr>
              <a:t>1.</a:t>
            </a:r>
            <a:r>
              <a:rPr lang="en-US" sz="2000" dirty="0" smtClean="0">
                <a:latin typeface="Cambria" pitchFamily="18" charset="0"/>
              </a:rPr>
              <a:t>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 =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. E[u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(X)]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E[u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2: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Lihat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kembali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soal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</a:rPr>
              <a:t> 1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menggunakan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sifat-sifat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ekspektasi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2198"/>
            <a:ext cx="8640763" cy="587853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p(x),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Sandi </a:t>
            </a:r>
            <a:r>
              <a:rPr lang="en-US" sz="2000" dirty="0" err="1" smtClean="0">
                <a:latin typeface="Cambria" pitchFamily="18" charset="0"/>
              </a:rPr>
              <a:t>mengundi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seimbang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!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Varians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endParaRPr lang="en-US" sz="2000" b="1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Misalnya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.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(X) = E[X – E(X)]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      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(X) = E(X - µ)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285992"/>
            <a:ext cx="1428760" cy="52711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214290"/>
            <a:ext cx="8640763" cy="6206827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 :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: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(c) = 0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indent="-268288"/>
            <a:r>
              <a:rPr lang="en-US" sz="2000" i="1" dirty="0" smtClean="0">
                <a:latin typeface="Cambria" pitchFamily="18" charset="0"/>
              </a:rPr>
              <a:t>			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 + c) = 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(X)</a:t>
            </a:r>
          </a:p>
          <a:p>
            <a:pPr marL="268288" indent="-268288">
              <a:buFont typeface="+mj-lt"/>
              <a:buAutoNum type="arabicPeriod" startAt="3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indent="-268288"/>
            <a:r>
              <a:rPr lang="en-US" sz="2000" i="1" dirty="0" smtClean="0">
                <a:latin typeface="Cambria" pitchFamily="18" charset="0"/>
              </a:rPr>
              <a:t>			</a:t>
            </a:r>
            <a:r>
              <a:rPr lang="en-US" sz="2000" b="1" dirty="0" smtClean="0"/>
              <a:t> </a:t>
            </a:r>
            <a:r>
              <a:rPr lang="en-US" sz="2000" i="1" dirty="0" err="1" smtClean="0"/>
              <a:t>Var</a:t>
            </a:r>
            <a:r>
              <a:rPr lang="en-US" sz="2000" i="1" dirty="0" smtClean="0"/>
              <a:t>(</a:t>
            </a:r>
            <a:r>
              <a:rPr lang="en-US" sz="2000" i="1" dirty="0" err="1" smtClean="0"/>
              <a:t>aX</a:t>
            </a:r>
            <a:r>
              <a:rPr lang="en-US" sz="2000" i="1" baseline="30000" dirty="0" smtClean="0"/>
              <a:t> </a:t>
            </a:r>
            <a:r>
              <a:rPr lang="en-US" sz="2000" i="1" dirty="0" smtClean="0"/>
              <a:t>+ b) = a</a:t>
            </a:r>
            <a:r>
              <a:rPr lang="en-US" sz="2000" i="1" baseline="30000" dirty="0" smtClean="0"/>
              <a:t>2 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Var</a:t>
            </a:r>
            <a:r>
              <a:rPr lang="en-US" sz="2000" i="1" dirty="0" smtClean="0"/>
              <a:t>(X)</a:t>
            </a: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			     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(X)!</a:t>
            </a:r>
          </a:p>
          <a:p>
            <a:endParaRPr lang="en-US" sz="2000" i="1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857364"/>
            <a:ext cx="2786082" cy="661288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214544" y="5357826"/>
          <a:ext cx="278608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521"/>
                <a:gridCol w="696521"/>
                <a:gridCol w="696521"/>
                <a:gridCol w="696521"/>
              </a:tblGrid>
              <a:tr h="285752"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</a:rPr>
                        <a:t>p(x)</a:t>
                      </a:r>
                      <a:endParaRPr 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1/2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1/3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1/6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66198"/>
            <a:ext cx="8640763" cy="606319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i="1" dirty="0" smtClean="0">
                <a:latin typeface="Cambria" pitchFamily="18" charset="0"/>
              </a:rPr>
              <a:t>µ’</a:t>
            </a:r>
            <a:r>
              <a:rPr lang="en-US" sz="2000" b="1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= E(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30000" dirty="0" err="1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), k = 1, 2, 3, . . .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Sekitar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Rataan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633793"/>
            <a:ext cx="1934358" cy="723901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5429264"/>
            <a:ext cx="2743920" cy="785818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diberikan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/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pPr marL="457200" indent="-457200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dirty="0" err="1" smtClean="0">
                <a:latin typeface="Cambria" pitchFamily="18" charset="0"/>
              </a:rPr>
              <a:t>Hitunglah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i="1" baseline="30000" dirty="0" smtClean="0">
                <a:latin typeface="Cambria" pitchFamily="18" charset="0"/>
              </a:rPr>
              <a:t>µ’</a:t>
            </a:r>
            <a:r>
              <a:rPr lang="en-US" sz="2000" b="1" i="1" baseline="-25000" dirty="0" smtClean="0">
                <a:latin typeface="Cambria" pitchFamily="18" charset="0"/>
              </a:rPr>
              <a:t>3</a:t>
            </a: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ufngsi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 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p(x) = 1/3 ; x = 1, 2, 3</a:t>
            </a:r>
          </a:p>
          <a:p>
            <a:pPr marL="914400" lvl="1" indent="-457200"/>
            <a:endParaRPr lang="en-US" sz="2000" dirty="0" smtClean="0">
              <a:latin typeface="Cambria" pitchFamily="18" charset="0"/>
            </a:endParaRPr>
          </a:p>
          <a:p>
            <a:pPr marL="914400" lvl="1" indent="-457200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b="1" i="1" baseline="30000" dirty="0" smtClean="0"/>
              <a:t>µ</a:t>
            </a:r>
            <a:r>
              <a:rPr lang="en-US" sz="2000" b="1" i="1" baseline="-25000" dirty="0" smtClean="0"/>
              <a:t>3</a:t>
            </a:r>
            <a:endParaRPr lang="en-US" sz="2000" dirty="0" smtClean="0"/>
          </a:p>
          <a:p>
            <a:pPr marL="914400" lvl="1" indent="-457200"/>
            <a:endParaRPr lang="en-US" sz="2000" dirty="0" smtClean="0">
              <a:latin typeface="Cambria" pitchFamily="18" charset="0"/>
            </a:endParaRP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857225" y="2071678"/>
          <a:ext cx="2928957" cy="774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812"/>
                <a:gridCol w="570772"/>
                <a:gridCol w="585791"/>
                <a:gridCol w="585791"/>
                <a:gridCol w="585791"/>
              </a:tblGrid>
              <a:tr h="234644"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ysClr val="windowText" lastClr="000000"/>
                          </a:solidFill>
                        </a:rPr>
                        <a:t>x</a:t>
                      </a:r>
                      <a:endParaRPr lang="en-US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298"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ysClr val="windowText" lastClr="000000"/>
                          </a:solidFill>
                        </a:rPr>
                        <a:t>p(x)</a:t>
                      </a:r>
                      <a:endParaRPr lang="en-US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1/4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1/8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1/8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1/2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8222"/>
            <a:ext cx="8640763" cy="575542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E. </a:t>
            </a:r>
            <a:r>
              <a:rPr lang="en-US" sz="2400" b="1" u="sng" dirty="0" err="1" smtClean="0">
                <a:latin typeface="Cambria" pitchFamily="18" charset="0"/>
              </a:rPr>
              <a:t>Fungsi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Pembangkit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/>
              <a:t>M</a:t>
            </a:r>
            <a:r>
              <a:rPr lang="en-US" sz="2000" i="1" baseline="-25000" dirty="0" err="1" smtClean="0"/>
              <a:t>x</a:t>
            </a:r>
            <a:r>
              <a:rPr lang="en-US" sz="2000" i="1" dirty="0" smtClean="0"/>
              <a:t>(t))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r>
              <a:rPr lang="en-US" sz="2000" i="1" dirty="0" smtClean="0">
                <a:latin typeface="Cambria" pitchFamily="18" charset="0"/>
              </a:rPr>
              <a:t>	 	</a:t>
            </a:r>
            <a:r>
              <a:rPr lang="en-US" sz="2000" i="1" dirty="0" err="1" smtClean="0">
                <a:latin typeface="Cambria" pitchFamily="18" charset="0"/>
              </a:rPr>
              <a:t>M</a:t>
            </a:r>
            <a:r>
              <a:rPr lang="en-US" sz="2000" i="1" baseline="-25000" dirty="0" err="1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(t) = E(</a:t>
            </a:r>
            <a:r>
              <a:rPr lang="en-US" sz="2000" i="1" dirty="0" err="1" smtClean="0">
                <a:latin typeface="Cambria" pitchFamily="18" charset="0"/>
              </a:rPr>
              <a:t>e</a:t>
            </a:r>
            <a:r>
              <a:rPr lang="en-US" sz="2000" i="1" baseline="30000" dirty="0" err="1" smtClean="0">
                <a:latin typeface="Cambria" pitchFamily="18" charset="0"/>
              </a:rPr>
              <a:t>tX</a:t>
            </a:r>
            <a:r>
              <a:rPr lang="en-US" sz="2000" i="1" dirty="0" smtClean="0">
                <a:latin typeface="Cambria" pitchFamily="18" charset="0"/>
              </a:rPr>
              <a:t>) , </a:t>
            </a: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–h &lt; t &lt; h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 &gt; 0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5022251"/>
            <a:ext cx="2214578" cy="69276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695246"/>
            <a:ext cx="8640763" cy="559127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b="1" dirty="0" err="1" smtClean="0">
                <a:latin typeface="Cambria" pitchFamily="18" charset="0"/>
              </a:rPr>
              <a:t>Penurunan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dari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/>
              <a:t>M</a:t>
            </a:r>
            <a:r>
              <a:rPr lang="en-US" sz="2000" i="1" baseline="-25000" dirty="0" err="1" smtClean="0"/>
              <a:t>x</a:t>
            </a:r>
            <a:r>
              <a:rPr lang="en-US" sz="2000" i="1" dirty="0" smtClean="0"/>
              <a:t>(t))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momennya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 	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endParaRPr lang="en-US" sz="2000" i="1" dirty="0" smtClean="0">
              <a:latin typeface="Cambria" pitchFamily="18" charset="0"/>
            </a:endParaRPr>
          </a:p>
          <a:p>
            <a:pPr marL="820738" indent="-457200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</a:t>
            </a:r>
          </a:p>
          <a:p>
            <a:pPr marL="820738" indent="-457200">
              <a:buFontTx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/>
              <a:t>µ</a:t>
            </a:r>
            <a:r>
              <a:rPr lang="en-US" sz="2000" i="1" baseline="30000" dirty="0" smtClean="0"/>
              <a:t>’</a:t>
            </a:r>
            <a:r>
              <a:rPr lang="en-US" sz="2000" i="1" baseline="-25000" dirty="0" smtClean="0"/>
              <a:t>1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i="1" dirty="0" smtClean="0"/>
              <a:t> µ’</a:t>
            </a:r>
            <a:r>
              <a:rPr lang="en-US" sz="2000" i="1" baseline="-25000" dirty="0" smtClean="0"/>
              <a:t>2 </a:t>
            </a:r>
            <a:r>
              <a:rPr lang="en-US" sz="2000" dirty="0" err="1" smtClean="0">
                <a:latin typeface="Cambria" pitchFamily="18" charset="0"/>
              </a:rPr>
              <a:t>berdasarkan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 marL="820738" indent="-457200"/>
            <a:r>
              <a:rPr lang="en-US" sz="2000" i="1" baseline="-25000" dirty="0" smtClean="0"/>
              <a:t>	</a:t>
            </a:r>
          </a:p>
          <a:p>
            <a:pPr marL="820738" indent="-457200">
              <a:buAutoNum type="alphaLcPeriod"/>
            </a:pPr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5" y="2571744"/>
            <a:ext cx="2305723" cy="428628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167193"/>
            <a:ext cx="2714644" cy="619129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7549</TotalTime>
  <Words>330</Words>
  <Application>Microsoft Office PowerPoint</Application>
  <PresentationFormat>On-screen Show (4:3)</PresentationFormat>
  <Paragraphs>147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1169</cp:revision>
  <dcterms:created xsi:type="dcterms:W3CDTF">2009-05-24T01:21:15Z</dcterms:created>
  <dcterms:modified xsi:type="dcterms:W3CDTF">2013-02-28T06:16:15Z</dcterms:modified>
</cp:coreProperties>
</file>