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6" r:id="rId8"/>
    <p:sldId id="262" r:id="rId9"/>
    <p:sldId id="263" r:id="rId10"/>
    <p:sldId id="264" r:id="rId11"/>
    <p:sldId id="265" r:id="rId12"/>
    <p:sldId id="274" r:id="rId13"/>
    <p:sldId id="272" r:id="rId14"/>
    <p:sldId id="275" r:id="rId15"/>
    <p:sldId id="276" r:id="rId16"/>
    <p:sldId id="277" r:id="rId17"/>
    <p:sldId id="278" r:id="rId18"/>
    <p:sldId id="267" r:id="rId19"/>
    <p:sldId id="268" r:id="rId20"/>
    <p:sldId id="269" r:id="rId21"/>
    <p:sldId id="270" r:id="rId22"/>
    <p:sldId id="271" r:id="rId23"/>
    <p:sldId id="27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9.xml"/><Relationship Id="rId1" Type="http://schemas.openxmlformats.org/officeDocument/2006/relationships/slide" Target="../slides/slide18.xml"/><Relationship Id="rId6" Type="http://schemas.openxmlformats.org/officeDocument/2006/relationships/slide" Target="../slides/slide23.xml"/><Relationship Id="rId5" Type="http://schemas.openxmlformats.org/officeDocument/2006/relationships/slide" Target="../slides/slide22.xml"/><Relationship Id="rId4" Type="http://schemas.openxmlformats.org/officeDocument/2006/relationships/slide" Target="../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F502B1-9D51-4F3A-8F04-9185DECD3197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E406DF2-2D24-40B0-98F3-4281D37AE7C0}">
      <dgm:prSet phldrT="[Text]" custT="1"/>
      <dgm:spPr/>
      <dgm:t>
        <a:bodyPr/>
        <a:lstStyle/>
        <a:p>
          <a:r>
            <a:rPr lang="en-US" sz="2000" dirty="0">
              <a:hlinkClick xmlns:r="http://schemas.openxmlformats.org/officeDocument/2006/relationships" r:id="rId1" action="ppaction://hlinksldjump"/>
            </a:rPr>
            <a:t>Identify Instructional Goal </a:t>
          </a:r>
          <a:endParaRPr lang="id-ID" sz="2000" dirty="0"/>
        </a:p>
      </dgm:t>
    </dgm:pt>
    <dgm:pt modelId="{9E166147-732D-4A5D-A252-EB244F8A5645}" type="parTrans" cxnId="{1ABEA676-6239-4AD1-B598-4360AFDA372B}">
      <dgm:prSet/>
      <dgm:spPr/>
      <dgm:t>
        <a:bodyPr/>
        <a:lstStyle/>
        <a:p>
          <a:endParaRPr lang="id-ID"/>
        </a:p>
      </dgm:t>
    </dgm:pt>
    <dgm:pt modelId="{2C84F0D4-6700-4238-9D4E-62C9D650EF53}" type="sibTrans" cxnId="{1ABEA676-6239-4AD1-B598-4360AFDA372B}">
      <dgm:prSet/>
      <dgm:spPr/>
      <dgm:t>
        <a:bodyPr/>
        <a:lstStyle/>
        <a:p>
          <a:endParaRPr lang="id-ID" sz="3200"/>
        </a:p>
      </dgm:t>
    </dgm:pt>
    <dgm:pt modelId="{68D3865D-0424-43B3-81C7-119FE20C0ADE}">
      <dgm:prSet phldrT="[Text]" custT="1"/>
      <dgm:spPr/>
      <dgm:t>
        <a:bodyPr/>
        <a:lstStyle/>
        <a:p>
          <a:r>
            <a:rPr lang="en-US" sz="2000" dirty="0"/>
            <a:t>Identify Instructional objective</a:t>
          </a:r>
          <a:endParaRPr lang="id-ID" sz="2000" dirty="0"/>
        </a:p>
      </dgm:t>
    </dgm:pt>
    <dgm:pt modelId="{4D66209A-F172-4045-81C3-7F033531B497}" type="parTrans" cxnId="{D5147C17-58D4-4796-9ADB-0F82139BFD86}">
      <dgm:prSet/>
      <dgm:spPr/>
      <dgm:t>
        <a:bodyPr/>
        <a:lstStyle/>
        <a:p>
          <a:endParaRPr lang="id-ID"/>
        </a:p>
      </dgm:t>
    </dgm:pt>
    <dgm:pt modelId="{75474B6E-22C9-4017-91AB-C6D0B9EE3201}" type="sibTrans" cxnId="{D5147C17-58D4-4796-9ADB-0F82139BFD86}">
      <dgm:prSet/>
      <dgm:spPr/>
      <dgm:t>
        <a:bodyPr/>
        <a:lstStyle/>
        <a:p>
          <a:endParaRPr lang="id-ID" sz="3200"/>
        </a:p>
      </dgm:t>
    </dgm:pt>
    <dgm:pt modelId="{E38EF80F-120A-4D33-8307-9CABD759495A}">
      <dgm:prSet phldrT="[Text]" custT="1"/>
      <dgm:spPr/>
      <dgm:t>
        <a:bodyPr/>
        <a:lstStyle/>
        <a:p>
          <a:r>
            <a:rPr lang="en-US" sz="2000" dirty="0">
              <a:hlinkClick xmlns:r="http://schemas.openxmlformats.org/officeDocument/2006/relationships" r:id="rId2" action="ppaction://hlinksldjump"/>
            </a:rPr>
            <a:t>Plan Instructional Activities</a:t>
          </a:r>
          <a:endParaRPr lang="id-ID" sz="2000" dirty="0"/>
        </a:p>
      </dgm:t>
    </dgm:pt>
    <dgm:pt modelId="{4157CFBF-FB60-4537-9A92-840781EA258D}" type="parTrans" cxnId="{7F9989D0-0CE1-453A-AE3C-5AF291C7BE24}">
      <dgm:prSet/>
      <dgm:spPr/>
      <dgm:t>
        <a:bodyPr/>
        <a:lstStyle/>
        <a:p>
          <a:endParaRPr lang="id-ID"/>
        </a:p>
      </dgm:t>
    </dgm:pt>
    <dgm:pt modelId="{E0261A39-A97D-47D5-A53D-C7549BCB5D7C}" type="sibTrans" cxnId="{7F9989D0-0CE1-453A-AE3C-5AF291C7BE24}">
      <dgm:prSet/>
      <dgm:spPr/>
      <dgm:t>
        <a:bodyPr/>
        <a:lstStyle/>
        <a:p>
          <a:endParaRPr lang="id-ID" sz="3200"/>
        </a:p>
      </dgm:t>
    </dgm:pt>
    <dgm:pt modelId="{7A12DD4D-53E6-4945-9E94-4E1F5202B1BE}">
      <dgm:prSet phldrT="[Text]" custT="1"/>
      <dgm:spPr/>
      <dgm:t>
        <a:bodyPr/>
        <a:lstStyle/>
        <a:p>
          <a:r>
            <a:rPr lang="en-US" sz="2000" dirty="0">
              <a:hlinkClick xmlns:r="http://schemas.openxmlformats.org/officeDocument/2006/relationships" r:id="rId3" action="ppaction://hlinksldjump"/>
            </a:rPr>
            <a:t>Choose Instructional Media</a:t>
          </a:r>
          <a:endParaRPr lang="id-ID" sz="2000" dirty="0"/>
        </a:p>
      </dgm:t>
    </dgm:pt>
    <dgm:pt modelId="{06D67F29-0CE7-4B62-A45C-3AA419EFEC84}" type="parTrans" cxnId="{179FC518-0B2A-43EB-ADA3-FA25690D96BA}">
      <dgm:prSet/>
      <dgm:spPr/>
      <dgm:t>
        <a:bodyPr/>
        <a:lstStyle/>
        <a:p>
          <a:endParaRPr lang="id-ID"/>
        </a:p>
      </dgm:t>
    </dgm:pt>
    <dgm:pt modelId="{4BDFB6A3-B444-418D-9C74-4500F5A45B45}" type="sibTrans" cxnId="{179FC518-0B2A-43EB-ADA3-FA25690D96BA}">
      <dgm:prSet/>
      <dgm:spPr/>
      <dgm:t>
        <a:bodyPr/>
        <a:lstStyle/>
        <a:p>
          <a:endParaRPr lang="id-ID" sz="3200"/>
        </a:p>
      </dgm:t>
    </dgm:pt>
    <dgm:pt modelId="{46AC87C7-7BA1-47A1-B954-A874FC5B9A0D}">
      <dgm:prSet phldrT="[Text]" custT="1"/>
      <dgm:spPr/>
      <dgm:t>
        <a:bodyPr/>
        <a:lstStyle/>
        <a:p>
          <a:r>
            <a:rPr lang="en-US" sz="2000" dirty="0">
              <a:hlinkClick xmlns:r="http://schemas.openxmlformats.org/officeDocument/2006/relationships" r:id="rId4" action="ppaction://hlinksldjump"/>
            </a:rPr>
            <a:t>Develop Assessment Tools</a:t>
          </a:r>
          <a:endParaRPr lang="id-ID" sz="2000" dirty="0"/>
        </a:p>
      </dgm:t>
    </dgm:pt>
    <dgm:pt modelId="{17EB8518-929B-4EF3-B289-F233B0AF3820}" type="parTrans" cxnId="{D1125312-6EE7-40F7-9FA1-AA65FBFE5997}">
      <dgm:prSet/>
      <dgm:spPr/>
      <dgm:t>
        <a:bodyPr/>
        <a:lstStyle/>
        <a:p>
          <a:endParaRPr lang="id-ID"/>
        </a:p>
      </dgm:t>
    </dgm:pt>
    <dgm:pt modelId="{64D8648E-85CF-4FD0-8DB8-86989B8109E9}" type="sibTrans" cxnId="{D1125312-6EE7-40F7-9FA1-AA65FBFE5997}">
      <dgm:prSet/>
      <dgm:spPr/>
      <dgm:t>
        <a:bodyPr/>
        <a:lstStyle/>
        <a:p>
          <a:endParaRPr lang="id-ID" sz="3200"/>
        </a:p>
      </dgm:t>
    </dgm:pt>
    <dgm:pt modelId="{2974403B-1476-45DC-A170-9EC67C30D4D7}">
      <dgm:prSet custT="1"/>
      <dgm:spPr/>
      <dgm:t>
        <a:bodyPr/>
        <a:lstStyle/>
        <a:p>
          <a:r>
            <a:rPr lang="en-US" sz="2000" dirty="0">
              <a:hlinkClick xmlns:r="http://schemas.openxmlformats.org/officeDocument/2006/relationships" r:id="rId5" action="ppaction://hlinksldjump"/>
            </a:rPr>
            <a:t>Implement Instruction</a:t>
          </a:r>
          <a:endParaRPr lang="id-ID" sz="2000" dirty="0"/>
        </a:p>
      </dgm:t>
    </dgm:pt>
    <dgm:pt modelId="{A420F4BC-C987-4584-9DF1-4C4F38EB74BC}" type="parTrans" cxnId="{317E2DF0-66A5-47BD-8CAD-56C0A6AA718A}">
      <dgm:prSet/>
      <dgm:spPr/>
      <dgm:t>
        <a:bodyPr/>
        <a:lstStyle/>
        <a:p>
          <a:endParaRPr lang="id-ID"/>
        </a:p>
      </dgm:t>
    </dgm:pt>
    <dgm:pt modelId="{036A75BC-292D-457F-935B-CE2BBF1EE099}" type="sibTrans" cxnId="{317E2DF0-66A5-47BD-8CAD-56C0A6AA718A}">
      <dgm:prSet/>
      <dgm:spPr/>
      <dgm:t>
        <a:bodyPr/>
        <a:lstStyle/>
        <a:p>
          <a:endParaRPr lang="id-ID" sz="3200"/>
        </a:p>
      </dgm:t>
    </dgm:pt>
    <dgm:pt modelId="{BEF6F497-770C-42FC-AF2B-3003FAE3493B}">
      <dgm:prSet custT="1"/>
      <dgm:spPr/>
      <dgm:t>
        <a:bodyPr/>
        <a:lstStyle/>
        <a:p>
          <a:r>
            <a:rPr lang="en-US" sz="2000" dirty="0">
              <a:hlinkClick xmlns:r="http://schemas.openxmlformats.org/officeDocument/2006/relationships" r:id="rId6" action="ppaction://hlinksldjump"/>
            </a:rPr>
            <a:t>Revise Instruction</a:t>
          </a:r>
          <a:endParaRPr lang="id-ID" sz="2000" dirty="0"/>
        </a:p>
      </dgm:t>
    </dgm:pt>
    <dgm:pt modelId="{A11CD3DF-4C34-4808-8DE3-4F1696E9BDD0}" type="parTrans" cxnId="{EB43F7E8-5CA3-4A7B-A9AD-ADCFE532B695}">
      <dgm:prSet/>
      <dgm:spPr/>
      <dgm:t>
        <a:bodyPr/>
        <a:lstStyle/>
        <a:p>
          <a:endParaRPr lang="id-ID"/>
        </a:p>
      </dgm:t>
    </dgm:pt>
    <dgm:pt modelId="{9EB645EA-A479-4DA5-ACF9-124C2B374EDE}" type="sibTrans" cxnId="{EB43F7E8-5CA3-4A7B-A9AD-ADCFE532B695}">
      <dgm:prSet/>
      <dgm:spPr/>
      <dgm:t>
        <a:bodyPr/>
        <a:lstStyle/>
        <a:p>
          <a:endParaRPr lang="id-ID" sz="3200"/>
        </a:p>
      </dgm:t>
    </dgm:pt>
    <dgm:pt modelId="{DC600BBF-1E9C-4284-BABE-D5750023CE75}" type="pres">
      <dgm:prSet presAssocID="{94F502B1-9D51-4F3A-8F04-9185DECD3197}" presName="cycle" presStyleCnt="0">
        <dgm:presLayoutVars>
          <dgm:dir/>
          <dgm:resizeHandles val="exact"/>
        </dgm:presLayoutVars>
      </dgm:prSet>
      <dgm:spPr/>
    </dgm:pt>
    <dgm:pt modelId="{A82E3770-5FFC-45E7-8711-B1BE0191DD98}" type="pres">
      <dgm:prSet presAssocID="{0E406DF2-2D24-40B0-98F3-4281D37AE7C0}" presName="node" presStyleLbl="node1" presStyleIdx="0" presStyleCnt="7" custScaleX="192173" custRadScaleRad="100018" custRadScaleInc="6385">
        <dgm:presLayoutVars>
          <dgm:bulletEnabled val="1"/>
        </dgm:presLayoutVars>
      </dgm:prSet>
      <dgm:spPr/>
    </dgm:pt>
    <dgm:pt modelId="{D4259A4A-001C-449B-985A-19BBE25A8994}" type="pres">
      <dgm:prSet presAssocID="{0E406DF2-2D24-40B0-98F3-4281D37AE7C0}" presName="spNode" presStyleCnt="0"/>
      <dgm:spPr/>
    </dgm:pt>
    <dgm:pt modelId="{A51B63ED-1B9A-4D7D-9B4C-34EA80FFBDA4}" type="pres">
      <dgm:prSet presAssocID="{2C84F0D4-6700-4238-9D4E-62C9D650EF53}" presName="sibTrans" presStyleLbl="sibTrans1D1" presStyleIdx="0" presStyleCnt="7"/>
      <dgm:spPr/>
    </dgm:pt>
    <dgm:pt modelId="{B400F4D5-6429-4C28-9D3D-010FB203DAC4}" type="pres">
      <dgm:prSet presAssocID="{68D3865D-0424-43B3-81C7-119FE20C0ADE}" presName="node" presStyleLbl="node1" presStyleIdx="1" presStyleCnt="7" custScaleX="255860" custRadScaleRad="92027" custRadScaleInc="-5374">
        <dgm:presLayoutVars>
          <dgm:bulletEnabled val="1"/>
        </dgm:presLayoutVars>
      </dgm:prSet>
      <dgm:spPr/>
    </dgm:pt>
    <dgm:pt modelId="{07441A2B-293C-48EC-9C08-C6906E2EF876}" type="pres">
      <dgm:prSet presAssocID="{68D3865D-0424-43B3-81C7-119FE20C0ADE}" presName="spNode" presStyleCnt="0"/>
      <dgm:spPr/>
    </dgm:pt>
    <dgm:pt modelId="{2615D0ED-4039-4AFC-8931-35C86586FC76}" type="pres">
      <dgm:prSet presAssocID="{75474B6E-22C9-4017-91AB-C6D0B9EE3201}" presName="sibTrans" presStyleLbl="sibTrans1D1" presStyleIdx="1" presStyleCnt="7"/>
      <dgm:spPr/>
    </dgm:pt>
    <dgm:pt modelId="{1ACE4E33-0286-49B7-9FB2-F4B0ADE74510}" type="pres">
      <dgm:prSet presAssocID="{E38EF80F-120A-4D33-8307-9CABD759495A}" presName="node" presStyleLbl="node1" presStyleIdx="2" presStyleCnt="7" custScaleX="225490">
        <dgm:presLayoutVars>
          <dgm:bulletEnabled val="1"/>
        </dgm:presLayoutVars>
      </dgm:prSet>
      <dgm:spPr/>
    </dgm:pt>
    <dgm:pt modelId="{9FCDE722-E26D-4932-99DB-E5EDEEFCC6F9}" type="pres">
      <dgm:prSet presAssocID="{E38EF80F-120A-4D33-8307-9CABD759495A}" presName="spNode" presStyleCnt="0"/>
      <dgm:spPr/>
    </dgm:pt>
    <dgm:pt modelId="{B435257C-8213-46CF-B8B5-6DAD1F37FCBA}" type="pres">
      <dgm:prSet presAssocID="{E0261A39-A97D-47D5-A53D-C7549BCB5D7C}" presName="sibTrans" presStyleLbl="sibTrans1D1" presStyleIdx="2" presStyleCnt="7"/>
      <dgm:spPr/>
    </dgm:pt>
    <dgm:pt modelId="{08F93433-4A56-4EEE-B431-0091AF0AC1CB}" type="pres">
      <dgm:prSet presAssocID="{7A12DD4D-53E6-4945-9E94-4E1F5202B1BE}" presName="node" presStyleLbl="node1" presStyleIdx="3" presStyleCnt="7" custScaleX="220023" custRadScaleRad="119712" custRadScaleInc="-66834">
        <dgm:presLayoutVars>
          <dgm:bulletEnabled val="1"/>
        </dgm:presLayoutVars>
      </dgm:prSet>
      <dgm:spPr/>
    </dgm:pt>
    <dgm:pt modelId="{C1C32E40-D0F1-41F2-A291-6AB259C93943}" type="pres">
      <dgm:prSet presAssocID="{7A12DD4D-53E6-4945-9E94-4E1F5202B1BE}" presName="spNode" presStyleCnt="0"/>
      <dgm:spPr/>
    </dgm:pt>
    <dgm:pt modelId="{69CE22C0-A3EF-4E94-B5F7-EEFF44C581F4}" type="pres">
      <dgm:prSet presAssocID="{4BDFB6A3-B444-418D-9C74-4500F5A45B45}" presName="sibTrans" presStyleLbl="sibTrans1D1" presStyleIdx="3" presStyleCnt="7"/>
      <dgm:spPr/>
    </dgm:pt>
    <dgm:pt modelId="{22AE28CF-5CD1-4A8A-95CA-4DA0CC92F2F1}" type="pres">
      <dgm:prSet presAssocID="{46AC87C7-7BA1-47A1-B954-A874FC5B9A0D}" presName="node" presStyleLbl="node1" presStyleIdx="4" presStyleCnt="7" custScaleX="230620" custRadScaleRad="138901" custRadScaleInc="143825">
        <dgm:presLayoutVars>
          <dgm:bulletEnabled val="1"/>
        </dgm:presLayoutVars>
      </dgm:prSet>
      <dgm:spPr/>
    </dgm:pt>
    <dgm:pt modelId="{436E506C-2E96-4A52-850A-C829F988F2B9}" type="pres">
      <dgm:prSet presAssocID="{46AC87C7-7BA1-47A1-B954-A874FC5B9A0D}" presName="spNode" presStyleCnt="0"/>
      <dgm:spPr/>
    </dgm:pt>
    <dgm:pt modelId="{DFA67A9A-EBB8-4A78-8C35-D34231326695}" type="pres">
      <dgm:prSet presAssocID="{64D8648E-85CF-4FD0-8DB8-86989B8109E9}" presName="sibTrans" presStyleLbl="sibTrans1D1" presStyleIdx="4" presStyleCnt="7"/>
      <dgm:spPr/>
    </dgm:pt>
    <dgm:pt modelId="{323BD835-1883-4E26-9628-6FB6F58F10AA}" type="pres">
      <dgm:prSet presAssocID="{2974403B-1476-45DC-A170-9EC67C30D4D7}" presName="node" presStyleLbl="node1" presStyleIdx="5" presStyleCnt="7" custScaleX="220886" custRadScaleRad="101711" custRadScaleInc="1283">
        <dgm:presLayoutVars>
          <dgm:bulletEnabled val="1"/>
        </dgm:presLayoutVars>
      </dgm:prSet>
      <dgm:spPr/>
    </dgm:pt>
    <dgm:pt modelId="{B7D6DE24-BA33-4622-A618-4CDBE9A6DACF}" type="pres">
      <dgm:prSet presAssocID="{2974403B-1476-45DC-A170-9EC67C30D4D7}" presName="spNode" presStyleCnt="0"/>
      <dgm:spPr/>
    </dgm:pt>
    <dgm:pt modelId="{D0B28A3E-F9C9-45E1-A2AA-4C22716F2C6B}" type="pres">
      <dgm:prSet presAssocID="{036A75BC-292D-457F-935B-CE2BBF1EE099}" presName="sibTrans" presStyleLbl="sibTrans1D1" presStyleIdx="5" presStyleCnt="7"/>
      <dgm:spPr/>
    </dgm:pt>
    <dgm:pt modelId="{A8C8326F-7FAD-4F65-B63A-23BF8A4A01D8}" type="pres">
      <dgm:prSet presAssocID="{BEF6F497-770C-42FC-AF2B-3003FAE3493B}" presName="node" presStyleLbl="node1" presStyleIdx="6" presStyleCnt="7" custScaleX="193404" custScaleY="80994">
        <dgm:presLayoutVars>
          <dgm:bulletEnabled val="1"/>
        </dgm:presLayoutVars>
      </dgm:prSet>
      <dgm:spPr/>
    </dgm:pt>
    <dgm:pt modelId="{BC7E6BBC-0A24-4085-932F-95B90326D257}" type="pres">
      <dgm:prSet presAssocID="{BEF6F497-770C-42FC-AF2B-3003FAE3493B}" presName="spNode" presStyleCnt="0"/>
      <dgm:spPr/>
    </dgm:pt>
    <dgm:pt modelId="{921BD0EF-76C1-4A88-93FD-54F0B900D9BA}" type="pres">
      <dgm:prSet presAssocID="{9EB645EA-A479-4DA5-ACF9-124C2B374EDE}" presName="sibTrans" presStyleLbl="sibTrans1D1" presStyleIdx="6" presStyleCnt="7"/>
      <dgm:spPr/>
    </dgm:pt>
  </dgm:ptLst>
  <dgm:cxnLst>
    <dgm:cxn modelId="{61199604-026D-4A1B-A352-039287396ED0}" type="presOf" srcId="{E0261A39-A97D-47D5-A53D-C7549BCB5D7C}" destId="{B435257C-8213-46CF-B8B5-6DAD1F37FCBA}" srcOrd="0" destOrd="0" presId="urn:microsoft.com/office/officeart/2005/8/layout/cycle5"/>
    <dgm:cxn modelId="{D1125312-6EE7-40F7-9FA1-AA65FBFE5997}" srcId="{94F502B1-9D51-4F3A-8F04-9185DECD3197}" destId="{46AC87C7-7BA1-47A1-B954-A874FC5B9A0D}" srcOrd="4" destOrd="0" parTransId="{17EB8518-929B-4EF3-B289-F233B0AF3820}" sibTransId="{64D8648E-85CF-4FD0-8DB8-86989B8109E9}"/>
    <dgm:cxn modelId="{D5147C17-58D4-4796-9ADB-0F82139BFD86}" srcId="{94F502B1-9D51-4F3A-8F04-9185DECD3197}" destId="{68D3865D-0424-43B3-81C7-119FE20C0ADE}" srcOrd="1" destOrd="0" parTransId="{4D66209A-F172-4045-81C3-7F033531B497}" sibTransId="{75474B6E-22C9-4017-91AB-C6D0B9EE3201}"/>
    <dgm:cxn modelId="{179FC518-0B2A-43EB-ADA3-FA25690D96BA}" srcId="{94F502B1-9D51-4F3A-8F04-9185DECD3197}" destId="{7A12DD4D-53E6-4945-9E94-4E1F5202B1BE}" srcOrd="3" destOrd="0" parTransId="{06D67F29-0CE7-4B62-A45C-3AA419EFEC84}" sibTransId="{4BDFB6A3-B444-418D-9C74-4500F5A45B45}"/>
    <dgm:cxn modelId="{14B3BE2F-C112-4B4E-871C-1930E7C79370}" type="presOf" srcId="{036A75BC-292D-457F-935B-CE2BBF1EE099}" destId="{D0B28A3E-F9C9-45E1-A2AA-4C22716F2C6B}" srcOrd="0" destOrd="0" presId="urn:microsoft.com/office/officeart/2005/8/layout/cycle5"/>
    <dgm:cxn modelId="{2EE4F365-69D5-405E-8572-656808ACFB23}" type="presOf" srcId="{94F502B1-9D51-4F3A-8F04-9185DECD3197}" destId="{DC600BBF-1E9C-4284-BABE-D5750023CE75}" srcOrd="0" destOrd="0" presId="urn:microsoft.com/office/officeart/2005/8/layout/cycle5"/>
    <dgm:cxn modelId="{1ABEA676-6239-4AD1-B598-4360AFDA372B}" srcId="{94F502B1-9D51-4F3A-8F04-9185DECD3197}" destId="{0E406DF2-2D24-40B0-98F3-4281D37AE7C0}" srcOrd="0" destOrd="0" parTransId="{9E166147-732D-4A5D-A252-EB244F8A5645}" sibTransId="{2C84F0D4-6700-4238-9D4E-62C9D650EF53}"/>
    <dgm:cxn modelId="{B9231C79-9857-4516-A584-3212D9639BAD}" type="presOf" srcId="{2974403B-1476-45DC-A170-9EC67C30D4D7}" destId="{323BD835-1883-4E26-9628-6FB6F58F10AA}" srcOrd="0" destOrd="0" presId="urn:microsoft.com/office/officeart/2005/8/layout/cycle5"/>
    <dgm:cxn modelId="{2181F280-E67C-4BD8-85E4-044D49170CFE}" type="presOf" srcId="{75474B6E-22C9-4017-91AB-C6D0B9EE3201}" destId="{2615D0ED-4039-4AFC-8931-35C86586FC76}" srcOrd="0" destOrd="0" presId="urn:microsoft.com/office/officeart/2005/8/layout/cycle5"/>
    <dgm:cxn modelId="{778CA086-CB15-4045-BDEC-EE7BAFA6AEBE}" type="presOf" srcId="{9EB645EA-A479-4DA5-ACF9-124C2B374EDE}" destId="{921BD0EF-76C1-4A88-93FD-54F0B900D9BA}" srcOrd="0" destOrd="0" presId="urn:microsoft.com/office/officeart/2005/8/layout/cycle5"/>
    <dgm:cxn modelId="{49424187-71C9-4FAF-BDAF-10ACADAE7D85}" type="presOf" srcId="{4BDFB6A3-B444-418D-9C74-4500F5A45B45}" destId="{69CE22C0-A3EF-4E94-B5F7-EEFF44C581F4}" srcOrd="0" destOrd="0" presId="urn:microsoft.com/office/officeart/2005/8/layout/cycle5"/>
    <dgm:cxn modelId="{FED55891-05F3-4732-8DAD-8B08B14404E8}" type="presOf" srcId="{0E406DF2-2D24-40B0-98F3-4281D37AE7C0}" destId="{A82E3770-5FFC-45E7-8711-B1BE0191DD98}" srcOrd="0" destOrd="0" presId="urn:microsoft.com/office/officeart/2005/8/layout/cycle5"/>
    <dgm:cxn modelId="{98E96097-CF2F-4D46-878B-D09F87F2EB6E}" type="presOf" srcId="{64D8648E-85CF-4FD0-8DB8-86989B8109E9}" destId="{DFA67A9A-EBB8-4A78-8C35-D34231326695}" srcOrd="0" destOrd="0" presId="urn:microsoft.com/office/officeart/2005/8/layout/cycle5"/>
    <dgm:cxn modelId="{362BDFBD-7478-4AA7-AB86-1B57EFA65389}" type="presOf" srcId="{7A12DD4D-53E6-4945-9E94-4E1F5202B1BE}" destId="{08F93433-4A56-4EEE-B431-0091AF0AC1CB}" srcOrd="0" destOrd="0" presId="urn:microsoft.com/office/officeart/2005/8/layout/cycle5"/>
    <dgm:cxn modelId="{6734C6C7-5A8E-4910-9202-873BCA3DFF7E}" type="presOf" srcId="{68D3865D-0424-43B3-81C7-119FE20C0ADE}" destId="{B400F4D5-6429-4C28-9D3D-010FB203DAC4}" srcOrd="0" destOrd="0" presId="urn:microsoft.com/office/officeart/2005/8/layout/cycle5"/>
    <dgm:cxn modelId="{7F9989D0-0CE1-453A-AE3C-5AF291C7BE24}" srcId="{94F502B1-9D51-4F3A-8F04-9185DECD3197}" destId="{E38EF80F-120A-4D33-8307-9CABD759495A}" srcOrd="2" destOrd="0" parTransId="{4157CFBF-FB60-4537-9A92-840781EA258D}" sibTransId="{E0261A39-A97D-47D5-A53D-C7549BCB5D7C}"/>
    <dgm:cxn modelId="{89A67CDD-A0DB-40FD-9BBC-32CDF6132645}" type="presOf" srcId="{46AC87C7-7BA1-47A1-B954-A874FC5B9A0D}" destId="{22AE28CF-5CD1-4A8A-95CA-4DA0CC92F2F1}" srcOrd="0" destOrd="0" presId="urn:microsoft.com/office/officeart/2005/8/layout/cycle5"/>
    <dgm:cxn modelId="{023A29E7-9435-40DD-9552-039782768AFB}" type="presOf" srcId="{2C84F0D4-6700-4238-9D4E-62C9D650EF53}" destId="{A51B63ED-1B9A-4D7D-9B4C-34EA80FFBDA4}" srcOrd="0" destOrd="0" presId="urn:microsoft.com/office/officeart/2005/8/layout/cycle5"/>
    <dgm:cxn modelId="{EB43F7E8-5CA3-4A7B-A9AD-ADCFE532B695}" srcId="{94F502B1-9D51-4F3A-8F04-9185DECD3197}" destId="{BEF6F497-770C-42FC-AF2B-3003FAE3493B}" srcOrd="6" destOrd="0" parTransId="{A11CD3DF-4C34-4808-8DE3-4F1696E9BDD0}" sibTransId="{9EB645EA-A479-4DA5-ACF9-124C2B374EDE}"/>
    <dgm:cxn modelId="{955C28F0-43E2-407F-82E6-BF67094508D7}" type="presOf" srcId="{E38EF80F-120A-4D33-8307-9CABD759495A}" destId="{1ACE4E33-0286-49B7-9FB2-F4B0ADE74510}" srcOrd="0" destOrd="0" presId="urn:microsoft.com/office/officeart/2005/8/layout/cycle5"/>
    <dgm:cxn modelId="{317E2DF0-66A5-47BD-8CAD-56C0A6AA718A}" srcId="{94F502B1-9D51-4F3A-8F04-9185DECD3197}" destId="{2974403B-1476-45DC-A170-9EC67C30D4D7}" srcOrd="5" destOrd="0" parTransId="{A420F4BC-C987-4584-9DF1-4C4F38EB74BC}" sibTransId="{036A75BC-292D-457F-935B-CE2BBF1EE099}"/>
    <dgm:cxn modelId="{B5C072FD-1F78-4DDF-8AD4-757D0509F539}" type="presOf" srcId="{BEF6F497-770C-42FC-AF2B-3003FAE3493B}" destId="{A8C8326F-7FAD-4F65-B63A-23BF8A4A01D8}" srcOrd="0" destOrd="0" presId="urn:microsoft.com/office/officeart/2005/8/layout/cycle5"/>
    <dgm:cxn modelId="{755F88C6-9992-4C6C-80F1-780778015B0F}" type="presParOf" srcId="{DC600BBF-1E9C-4284-BABE-D5750023CE75}" destId="{A82E3770-5FFC-45E7-8711-B1BE0191DD98}" srcOrd="0" destOrd="0" presId="urn:microsoft.com/office/officeart/2005/8/layout/cycle5"/>
    <dgm:cxn modelId="{C782F498-337B-4B98-9451-F9565F11748D}" type="presParOf" srcId="{DC600BBF-1E9C-4284-BABE-D5750023CE75}" destId="{D4259A4A-001C-449B-985A-19BBE25A8994}" srcOrd="1" destOrd="0" presId="urn:microsoft.com/office/officeart/2005/8/layout/cycle5"/>
    <dgm:cxn modelId="{CB2CD11E-C0C0-4CA7-AE59-CE44E9BBACC9}" type="presParOf" srcId="{DC600BBF-1E9C-4284-BABE-D5750023CE75}" destId="{A51B63ED-1B9A-4D7D-9B4C-34EA80FFBDA4}" srcOrd="2" destOrd="0" presId="urn:microsoft.com/office/officeart/2005/8/layout/cycle5"/>
    <dgm:cxn modelId="{332FBD3C-CC47-40C1-9D94-FA994398D399}" type="presParOf" srcId="{DC600BBF-1E9C-4284-BABE-D5750023CE75}" destId="{B400F4D5-6429-4C28-9D3D-010FB203DAC4}" srcOrd="3" destOrd="0" presId="urn:microsoft.com/office/officeart/2005/8/layout/cycle5"/>
    <dgm:cxn modelId="{E23F2B28-6B01-4338-AEA5-98C7836714A6}" type="presParOf" srcId="{DC600BBF-1E9C-4284-BABE-D5750023CE75}" destId="{07441A2B-293C-48EC-9C08-C6906E2EF876}" srcOrd="4" destOrd="0" presId="urn:microsoft.com/office/officeart/2005/8/layout/cycle5"/>
    <dgm:cxn modelId="{90F6B9C0-AAC6-4278-85D5-CEBF4CF11B02}" type="presParOf" srcId="{DC600BBF-1E9C-4284-BABE-D5750023CE75}" destId="{2615D0ED-4039-4AFC-8931-35C86586FC76}" srcOrd="5" destOrd="0" presId="urn:microsoft.com/office/officeart/2005/8/layout/cycle5"/>
    <dgm:cxn modelId="{261C5D76-934A-4B83-B166-4DBD597D859C}" type="presParOf" srcId="{DC600BBF-1E9C-4284-BABE-D5750023CE75}" destId="{1ACE4E33-0286-49B7-9FB2-F4B0ADE74510}" srcOrd="6" destOrd="0" presId="urn:microsoft.com/office/officeart/2005/8/layout/cycle5"/>
    <dgm:cxn modelId="{67C3F1ED-8161-41A2-8650-A8FA92B2E25F}" type="presParOf" srcId="{DC600BBF-1E9C-4284-BABE-D5750023CE75}" destId="{9FCDE722-E26D-4932-99DB-E5EDEEFCC6F9}" srcOrd="7" destOrd="0" presId="urn:microsoft.com/office/officeart/2005/8/layout/cycle5"/>
    <dgm:cxn modelId="{20443D95-F68D-4B56-84B6-63C1B684461B}" type="presParOf" srcId="{DC600BBF-1E9C-4284-BABE-D5750023CE75}" destId="{B435257C-8213-46CF-B8B5-6DAD1F37FCBA}" srcOrd="8" destOrd="0" presId="urn:microsoft.com/office/officeart/2005/8/layout/cycle5"/>
    <dgm:cxn modelId="{1DB3F09B-470A-4E14-9C2E-18D49D2A7045}" type="presParOf" srcId="{DC600BBF-1E9C-4284-BABE-D5750023CE75}" destId="{08F93433-4A56-4EEE-B431-0091AF0AC1CB}" srcOrd="9" destOrd="0" presId="urn:microsoft.com/office/officeart/2005/8/layout/cycle5"/>
    <dgm:cxn modelId="{AA816146-C122-4734-9396-CCBE1B9825C9}" type="presParOf" srcId="{DC600BBF-1E9C-4284-BABE-D5750023CE75}" destId="{C1C32E40-D0F1-41F2-A291-6AB259C93943}" srcOrd="10" destOrd="0" presId="urn:microsoft.com/office/officeart/2005/8/layout/cycle5"/>
    <dgm:cxn modelId="{C0177D43-8684-44F2-AD56-B2AC8647FC9E}" type="presParOf" srcId="{DC600BBF-1E9C-4284-BABE-D5750023CE75}" destId="{69CE22C0-A3EF-4E94-B5F7-EEFF44C581F4}" srcOrd="11" destOrd="0" presId="urn:microsoft.com/office/officeart/2005/8/layout/cycle5"/>
    <dgm:cxn modelId="{2BE8F68D-FB54-40AD-BD63-2DE89DDC5FB9}" type="presParOf" srcId="{DC600BBF-1E9C-4284-BABE-D5750023CE75}" destId="{22AE28CF-5CD1-4A8A-95CA-4DA0CC92F2F1}" srcOrd="12" destOrd="0" presId="urn:microsoft.com/office/officeart/2005/8/layout/cycle5"/>
    <dgm:cxn modelId="{C8882B28-BDB8-4498-A67C-752687C1B081}" type="presParOf" srcId="{DC600BBF-1E9C-4284-BABE-D5750023CE75}" destId="{436E506C-2E96-4A52-850A-C829F988F2B9}" srcOrd="13" destOrd="0" presId="urn:microsoft.com/office/officeart/2005/8/layout/cycle5"/>
    <dgm:cxn modelId="{AE7018A0-FE62-4394-A2CD-1C1E482D30F7}" type="presParOf" srcId="{DC600BBF-1E9C-4284-BABE-D5750023CE75}" destId="{DFA67A9A-EBB8-4A78-8C35-D34231326695}" srcOrd="14" destOrd="0" presId="urn:microsoft.com/office/officeart/2005/8/layout/cycle5"/>
    <dgm:cxn modelId="{B153BF16-D5A7-4ECB-A5FC-F4EC2C1E74CC}" type="presParOf" srcId="{DC600BBF-1E9C-4284-BABE-D5750023CE75}" destId="{323BD835-1883-4E26-9628-6FB6F58F10AA}" srcOrd="15" destOrd="0" presId="urn:microsoft.com/office/officeart/2005/8/layout/cycle5"/>
    <dgm:cxn modelId="{FE3D9A6E-F783-455F-B74D-69B36E2EE840}" type="presParOf" srcId="{DC600BBF-1E9C-4284-BABE-D5750023CE75}" destId="{B7D6DE24-BA33-4622-A618-4CDBE9A6DACF}" srcOrd="16" destOrd="0" presId="urn:microsoft.com/office/officeart/2005/8/layout/cycle5"/>
    <dgm:cxn modelId="{2814E7A4-CE5B-45CF-8A2F-F830912CD353}" type="presParOf" srcId="{DC600BBF-1E9C-4284-BABE-D5750023CE75}" destId="{D0B28A3E-F9C9-45E1-A2AA-4C22716F2C6B}" srcOrd="17" destOrd="0" presId="urn:microsoft.com/office/officeart/2005/8/layout/cycle5"/>
    <dgm:cxn modelId="{E743E4DB-3CA9-48E5-8E66-E969D7AD6E36}" type="presParOf" srcId="{DC600BBF-1E9C-4284-BABE-D5750023CE75}" destId="{A8C8326F-7FAD-4F65-B63A-23BF8A4A01D8}" srcOrd="18" destOrd="0" presId="urn:microsoft.com/office/officeart/2005/8/layout/cycle5"/>
    <dgm:cxn modelId="{90D7879D-2216-4262-9634-697F748A668F}" type="presParOf" srcId="{DC600BBF-1E9C-4284-BABE-D5750023CE75}" destId="{BC7E6BBC-0A24-4085-932F-95B90326D257}" srcOrd="19" destOrd="0" presId="urn:microsoft.com/office/officeart/2005/8/layout/cycle5"/>
    <dgm:cxn modelId="{349F579B-08B6-4F1E-AB68-E992921E1880}" type="presParOf" srcId="{DC600BBF-1E9C-4284-BABE-D5750023CE75}" destId="{921BD0EF-76C1-4A88-93FD-54F0B900D9BA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E3770-5FFC-45E7-8711-B1BE0191DD98}">
      <dsp:nvSpPr>
        <dsp:cNvPr id="0" name=""/>
        <dsp:cNvSpPr/>
      </dsp:nvSpPr>
      <dsp:spPr>
        <a:xfrm>
          <a:off x="3917919" y="2853"/>
          <a:ext cx="2279336" cy="7709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hlinkClick xmlns:r="http://schemas.openxmlformats.org/officeDocument/2006/relationships" r:id="" action="ppaction://hlinksldjump"/>
            </a:rPr>
            <a:t>Identify Instructional Goal </a:t>
          </a:r>
          <a:endParaRPr lang="id-ID" sz="2000" kern="1200" dirty="0"/>
        </a:p>
      </dsp:txBody>
      <dsp:txXfrm>
        <a:off x="3955554" y="40488"/>
        <a:ext cx="2204066" cy="695685"/>
      </dsp:txXfrm>
    </dsp:sp>
    <dsp:sp modelId="{A51B63ED-1B9A-4D7D-9B4C-34EA80FFBDA4}">
      <dsp:nvSpPr>
        <dsp:cNvPr id="0" name=""/>
        <dsp:cNvSpPr/>
      </dsp:nvSpPr>
      <dsp:spPr>
        <a:xfrm>
          <a:off x="1831862" y="-1860605"/>
          <a:ext cx="4400663" cy="4400663"/>
        </a:xfrm>
        <a:custGeom>
          <a:avLst/>
          <a:gdLst/>
          <a:ahLst/>
          <a:cxnLst/>
          <a:rect l="0" t="0" r="0" b="0"/>
          <a:pathLst>
            <a:path>
              <a:moveTo>
                <a:pt x="4358377" y="2629630"/>
              </a:moveTo>
              <a:arcTo wR="2200331" hR="2200331" stAng="675057" swAng="17621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0F4D5-6429-4C28-9D3D-010FB203DAC4}">
      <dsp:nvSpPr>
        <dsp:cNvPr id="0" name=""/>
        <dsp:cNvSpPr/>
      </dsp:nvSpPr>
      <dsp:spPr>
        <a:xfrm>
          <a:off x="5060815" y="915384"/>
          <a:ext cx="3034718" cy="7709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Identify Instructional objective</a:t>
          </a:r>
          <a:endParaRPr lang="id-ID" sz="2000" kern="1200" dirty="0"/>
        </a:p>
      </dsp:txBody>
      <dsp:txXfrm>
        <a:off x="5098450" y="953019"/>
        <a:ext cx="2959448" cy="695685"/>
      </dsp:txXfrm>
    </dsp:sp>
    <dsp:sp modelId="{2615D0ED-4039-4AFC-8931-35C86586FC76}">
      <dsp:nvSpPr>
        <dsp:cNvPr id="0" name=""/>
        <dsp:cNvSpPr/>
      </dsp:nvSpPr>
      <dsp:spPr>
        <a:xfrm>
          <a:off x="2828068" y="751650"/>
          <a:ext cx="4400663" cy="4400663"/>
        </a:xfrm>
        <a:custGeom>
          <a:avLst/>
          <a:gdLst/>
          <a:ahLst/>
          <a:cxnLst/>
          <a:rect l="0" t="0" r="0" b="0"/>
          <a:pathLst>
            <a:path>
              <a:moveTo>
                <a:pt x="4115369" y="1116776"/>
              </a:moveTo>
              <a:arcTo wR="2200331" hR="2200331" stAng="19829892" swAng="102749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E4E33-0286-49B7-9FB2-F4B0ADE74510}">
      <dsp:nvSpPr>
        <dsp:cNvPr id="0" name=""/>
        <dsp:cNvSpPr/>
      </dsp:nvSpPr>
      <dsp:spPr>
        <a:xfrm>
          <a:off x="5823460" y="2692799"/>
          <a:ext cx="2674504" cy="7709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hlinkClick xmlns:r="http://schemas.openxmlformats.org/officeDocument/2006/relationships" r:id="" action="ppaction://hlinksldjump"/>
            </a:rPr>
            <a:t>Plan Instructional Activities</a:t>
          </a:r>
          <a:endParaRPr lang="id-ID" sz="2000" kern="1200" dirty="0"/>
        </a:p>
      </dsp:txBody>
      <dsp:txXfrm>
        <a:off x="5861095" y="2730434"/>
        <a:ext cx="2599234" cy="695685"/>
      </dsp:txXfrm>
    </dsp:sp>
    <dsp:sp modelId="{B435257C-8213-46CF-B8B5-6DAD1F37FCBA}">
      <dsp:nvSpPr>
        <dsp:cNvPr id="0" name=""/>
        <dsp:cNvSpPr/>
      </dsp:nvSpPr>
      <dsp:spPr>
        <a:xfrm>
          <a:off x="2647069" y="1505502"/>
          <a:ext cx="4400663" cy="4400663"/>
        </a:xfrm>
        <a:custGeom>
          <a:avLst/>
          <a:gdLst/>
          <a:ahLst/>
          <a:cxnLst/>
          <a:rect l="0" t="0" r="0" b="0"/>
          <a:pathLst>
            <a:path>
              <a:moveTo>
                <a:pt x="4398507" y="2102956"/>
              </a:moveTo>
              <a:arcTo wR="2200331" hR="2200331" stAng="21447814" swAng="68560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F93433-4A56-4EEE-B431-0091AF0AC1CB}">
      <dsp:nvSpPr>
        <dsp:cNvPr id="0" name=""/>
        <dsp:cNvSpPr/>
      </dsp:nvSpPr>
      <dsp:spPr>
        <a:xfrm>
          <a:off x="5302226" y="4188457"/>
          <a:ext cx="2609661" cy="7709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hlinkClick xmlns:r="http://schemas.openxmlformats.org/officeDocument/2006/relationships" r:id="" action="ppaction://hlinksldjump"/>
            </a:rPr>
            <a:t>Choose Instructional Media</a:t>
          </a:r>
          <a:endParaRPr lang="id-ID" sz="2000" kern="1200" dirty="0"/>
        </a:p>
      </dsp:txBody>
      <dsp:txXfrm>
        <a:off x="5339861" y="4226092"/>
        <a:ext cx="2534391" cy="695685"/>
      </dsp:txXfrm>
    </dsp:sp>
    <dsp:sp modelId="{69CE22C0-A3EF-4E94-B5F7-EEFF44C581F4}">
      <dsp:nvSpPr>
        <dsp:cNvPr id="0" name=""/>
        <dsp:cNvSpPr/>
      </dsp:nvSpPr>
      <dsp:spPr>
        <a:xfrm>
          <a:off x="2311674" y="1084676"/>
          <a:ext cx="4400663" cy="4400663"/>
        </a:xfrm>
        <a:custGeom>
          <a:avLst/>
          <a:gdLst/>
          <a:ahLst/>
          <a:cxnLst/>
          <a:rect l="0" t="0" r="0" b="0"/>
          <a:pathLst>
            <a:path>
              <a:moveTo>
                <a:pt x="3142937" y="4188535"/>
              </a:moveTo>
              <a:arcTo wR="2200331" hR="2200331" stAng="3878065" swAng="312908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E28CF-5CD1-4A8A-95CA-4DA0CC92F2F1}">
      <dsp:nvSpPr>
        <dsp:cNvPr id="0" name=""/>
        <dsp:cNvSpPr/>
      </dsp:nvSpPr>
      <dsp:spPr>
        <a:xfrm>
          <a:off x="1293986" y="4152560"/>
          <a:ext cx="2735350" cy="7709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hlinkClick xmlns:r="http://schemas.openxmlformats.org/officeDocument/2006/relationships" r:id="" action="ppaction://hlinksldjump"/>
            </a:rPr>
            <a:t>Develop Assessment Tools</a:t>
          </a:r>
          <a:endParaRPr lang="id-ID" sz="2000" kern="1200" dirty="0"/>
        </a:p>
      </dsp:txBody>
      <dsp:txXfrm>
        <a:off x="1331621" y="4190195"/>
        <a:ext cx="2660080" cy="695685"/>
      </dsp:txXfrm>
    </dsp:sp>
    <dsp:sp modelId="{DFA67A9A-EBB8-4A78-8C35-D34231326695}">
      <dsp:nvSpPr>
        <dsp:cNvPr id="0" name=""/>
        <dsp:cNvSpPr/>
      </dsp:nvSpPr>
      <dsp:spPr>
        <a:xfrm>
          <a:off x="2137099" y="2975853"/>
          <a:ext cx="4400663" cy="4400663"/>
        </a:xfrm>
        <a:custGeom>
          <a:avLst/>
          <a:gdLst/>
          <a:ahLst/>
          <a:cxnLst/>
          <a:rect l="0" t="0" r="0" b="0"/>
          <a:pathLst>
            <a:path>
              <a:moveTo>
                <a:pt x="341855" y="1022398"/>
              </a:moveTo>
              <a:arcTo wR="2200331" hR="2200331" stAng="12742033" swAng="84547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BD835-1883-4E26-9628-6FB6F58F10AA}">
      <dsp:nvSpPr>
        <dsp:cNvPr id="0" name=""/>
        <dsp:cNvSpPr/>
      </dsp:nvSpPr>
      <dsp:spPr>
        <a:xfrm>
          <a:off x="1521835" y="2692797"/>
          <a:ext cx="2619897" cy="7709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hlinkClick xmlns:r="http://schemas.openxmlformats.org/officeDocument/2006/relationships" r:id="" action="ppaction://hlinksldjump"/>
            </a:rPr>
            <a:t>Implement Instruction</a:t>
          </a:r>
          <a:endParaRPr lang="id-ID" sz="2000" kern="1200" dirty="0"/>
        </a:p>
      </dsp:txBody>
      <dsp:txXfrm>
        <a:off x="1559470" y="2730432"/>
        <a:ext cx="2544627" cy="695685"/>
      </dsp:txXfrm>
    </dsp:sp>
    <dsp:sp modelId="{D0B28A3E-F9C9-45E1-A2AA-4C22716F2C6B}">
      <dsp:nvSpPr>
        <dsp:cNvPr id="0" name=""/>
        <dsp:cNvSpPr/>
      </dsp:nvSpPr>
      <dsp:spPr>
        <a:xfrm>
          <a:off x="2779596" y="450709"/>
          <a:ext cx="4400663" cy="4400663"/>
        </a:xfrm>
        <a:custGeom>
          <a:avLst/>
          <a:gdLst/>
          <a:ahLst/>
          <a:cxnLst/>
          <a:rect l="0" t="0" r="0" b="0"/>
          <a:pathLst>
            <a:path>
              <a:moveTo>
                <a:pt x="8990" y="2001626"/>
              </a:moveTo>
              <a:arcTo wR="2200331" hR="2200331" stAng="11110876" swAng="115262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8326F-7FAD-4F65-B63A-23BF8A4A01D8}">
      <dsp:nvSpPr>
        <dsp:cNvPr id="0" name=""/>
        <dsp:cNvSpPr/>
      </dsp:nvSpPr>
      <dsp:spPr>
        <a:xfrm>
          <a:off x="2148290" y="904558"/>
          <a:ext cx="2293937" cy="6244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hlinkClick xmlns:r="http://schemas.openxmlformats.org/officeDocument/2006/relationships" r:id="" action="ppaction://hlinksldjump"/>
            </a:rPr>
            <a:t>Revise Instruction</a:t>
          </a:r>
          <a:endParaRPr lang="id-ID" sz="2000" kern="1200" dirty="0"/>
        </a:p>
      </dsp:txBody>
      <dsp:txXfrm>
        <a:off x="2178772" y="935040"/>
        <a:ext cx="2232973" cy="563463"/>
      </dsp:txXfrm>
    </dsp:sp>
    <dsp:sp modelId="{921BD0EF-76C1-4A88-93FD-54F0B900D9BA}">
      <dsp:nvSpPr>
        <dsp:cNvPr id="0" name=""/>
        <dsp:cNvSpPr/>
      </dsp:nvSpPr>
      <dsp:spPr>
        <a:xfrm>
          <a:off x="2816937" y="386876"/>
          <a:ext cx="4400663" cy="4400663"/>
        </a:xfrm>
        <a:custGeom>
          <a:avLst/>
          <a:gdLst/>
          <a:ahLst/>
          <a:cxnLst/>
          <a:rect l="0" t="0" r="0" b="0"/>
          <a:pathLst>
            <a:path>
              <a:moveTo>
                <a:pt x="842899" y="468616"/>
              </a:moveTo>
              <a:arcTo wR="2200331" hR="2200331" stAng="13914500" swAng="36542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2/25/2020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hyperlink" Target="Lesson%20plan.doc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Lesson%20plan.doc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EFA6A-604C-455B-98EB-4D4720DEF4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Planning the instruction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D37BBB-7F03-4CF3-B6A9-03AA5FBC1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1560" y="4593227"/>
            <a:ext cx="7891272" cy="1069848"/>
          </a:xfrm>
        </p:spPr>
        <p:txBody>
          <a:bodyPr/>
          <a:lstStyle/>
          <a:p>
            <a:r>
              <a:rPr lang="en-US" dirty="0"/>
              <a:t>Intan Satriani, </a:t>
            </a:r>
            <a:r>
              <a:rPr lang="en-US" dirty="0" err="1"/>
              <a:t>M.Pd</a:t>
            </a:r>
            <a:r>
              <a:rPr lang="en-US" dirty="0"/>
              <a:t>.</a:t>
            </a:r>
          </a:p>
          <a:p>
            <a:r>
              <a:rPr lang="en-US" dirty="0"/>
              <a:t>Taken from </a:t>
            </a:r>
            <a:r>
              <a:rPr lang="en-US" dirty="0" err="1"/>
              <a:t>Apsari</a:t>
            </a:r>
            <a:r>
              <a:rPr lang="en-US" dirty="0"/>
              <a:t> and </a:t>
            </a:r>
            <a:r>
              <a:rPr lang="en-US" dirty="0" err="1"/>
              <a:t>Sadikin</a:t>
            </a:r>
            <a:r>
              <a:rPr lang="en-US" dirty="0"/>
              <a:t> (2019)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7710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DF476-72B0-40A6-80A3-69F984D2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Steps on course design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FD9D-DCD6-4F30-9DEB-495091B3F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83" y="2653652"/>
            <a:ext cx="3094455" cy="77534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Planning </a:t>
            </a:r>
            <a:endParaRPr lang="id-ID" sz="32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D340F75-7526-4D9E-9F15-AACC657568B2}"/>
              </a:ext>
            </a:extLst>
          </p:cNvPr>
          <p:cNvCxnSpPr/>
          <p:nvPr/>
        </p:nvCxnSpPr>
        <p:spPr>
          <a:xfrm flipH="1">
            <a:off x="2543503" y="1765738"/>
            <a:ext cx="3626069" cy="714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CC203C-62EF-4D17-BE76-B1520B055614}"/>
              </a:ext>
            </a:extLst>
          </p:cNvPr>
          <p:cNvSpPr txBox="1">
            <a:spLocks/>
          </p:cNvSpPr>
          <p:nvPr/>
        </p:nvSpPr>
        <p:spPr>
          <a:xfrm>
            <a:off x="1882193" y="3989886"/>
            <a:ext cx="3094455" cy="7753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Teaching </a:t>
            </a:r>
            <a:endParaRPr lang="id-ID" sz="32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B59DF4-4DD6-4616-B719-0DC4F4EDFDDF}"/>
              </a:ext>
            </a:extLst>
          </p:cNvPr>
          <p:cNvSpPr txBox="1">
            <a:spLocks/>
          </p:cNvSpPr>
          <p:nvPr/>
        </p:nvSpPr>
        <p:spPr>
          <a:xfrm>
            <a:off x="8597462" y="3385540"/>
            <a:ext cx="3094455" cy="7753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Re-teaching</a:t>
            </a:r>
            <a:endParaRPr lang="id-ID" sz="32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47A8B4E-8B4E-4F4C-B515-51C941794149}"/>
              </a:ext>
            </a:extLst>
          </p:cNvPr>
          <p:cNvSpPr txBox="1">
            <a:spLocks/>
          </p:cNvSpPr>
          <p:nvPr/>
        </p:nvSpPr>
        <p:spPr>
          <a:xfrm>
            <a:off x="5098356" y="2690440"/>
            <a:ext cx="3094455" cy="7753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Modifying </a:t>
            </a:r>
            <a:endParaRPr lang="id-ID" sz="32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1E13C68-84F1-4353-82BC-94EFDBA5AB28}"/>
              </a:ext>
            </a:extLst>
          </p:cNvPr>
          <p:cNvCxnSpPr>
            <a:cxnSpLocks/>
          </p:cNvCxnSpPr>
          <p:nvPr/>
        </p:nvCxnSpPr>
        <p:spPr>
          <a:xfrm>
            <a:off x="6169573" y="1765738"/>
            <a:ext cx="283779" cy="714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3873F13-9441-4608-BDEC-07BDA904DC4E}"/>
              </a:ext>
            </a:extLst>
          </p:cNvPr>
          <p:cNvCxnSpPr/>
          <p:nvPr/>
        </p:nvCxnSpPr>
        <p:spPr>
          <a:xfrm flipH="1">
            <a:off x="3510455" y="1765738"/>
            <a:ext cx="2659117" cy="2007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927DF05-95ED-497F-86CF-7723647A67CF}"/>
              </a:ext>
            </a:extLst>
          </p:cNvPr>
          <p:cNvCxnSpPr/>
          <p:nvPr/>
        </p:nvCxnSpPr>
        <p:spPr>
          <a:xfrm>
            <a:off x="6169572" y="1765738"/>
            <a:ext cx="3626069" cy="1450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6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1E59-C66E-4F4F-AADB-B0EF2469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07" y="879505"/>
            <a:ext cx="10058400" cy="201168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Systematic planning process</a:t>
            </a:r>
            <a:br>
              <a:rPr lang="en-US" dirty="0"/>
            </a:br>
            <a:r>
              <a:rPr lang="en-US" dirty="0"/>
              <a:t>(Reiser and Dick, 1996)</a:t>
            </a:r>
            <a:endParaRPr lang="id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25C7401-983B-4DD9-9D9F-2F49CAFD8F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780615"/>
              </p:ext>
            </p:extLst>
          </p:nvPr>
        </p:nvGraphicFramePr>
        <p:xfrm>
          <a:off x="2709590" y="1169275"/>
          <a:ext cx="10058400" cy="4959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935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60A4E-F3D7-4613-A4DB-DCA62743C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28" y="450684"/>
            <a:ext cx="10058400" cy="986816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set clearer and specific program’s purposes (goal)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9C972-843C-4D12-BE1B-4B6A9C812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904" y="1923393"/>
            <a:ext cx="10058400" cy="448392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Why does the students need to learn?</a:t>
            </a:r>
          </a:p>
          <a:p>
            <a:r>
              <a:rPr lang="en-US" sz="2400" dirty="0"/>
              <a:t>Who is going to be involved in the process?</a:t>
            </a:r>
          </a:p>
          <a:p>
            <a:r>
              <a:rPr lang="en-US" sz="2400" dirty="0"/>
              <a:t>Where does the learning take place?</a:t>
            </a:r>
          </a:p>
          <a:p>
            <a:r>
              <a:rPr lang="en-US" sz="2400" dirty="0"/>
              <a:t>When does the learning take place?</a:t>
            </a:r>
          </a:p>
          <a:p>
            <a:r>
              <a:rPr lang="en-US" sz="2400" dirty="0"/>
              <a:t>What does the students need to learn?</a:t>
            </a:r>
          </a:p>
          <a:p>
            <a:r>
              <a:rPr lang="en-US" sz="2400" dirty="0"/>
              <a:t>How will the learning be achieved?</a:t>
            </a:r>
          </a:p>
          <a:p>
            <a:r>
              <a:rPr lang="en-US" sz="3200" b="1" dirty="0"/>
              <a:t>What is the kind of English?</a:t>
            </a:r>
          </a:p>
          <a:p>
            <a:r>
              <a:rPr lang="en-US" sz="3200" b="1" dirty="0"/>
              <a:t>What is the level of proficiency?</a:t>
            </a:r>
          </a:p>
          <a:p>
            <a:r>
              <a:rPr lang="en-US" sz="3200" b="1" dirty="0"/>
              <a:t>For what purpose?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11486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D10ED-35BC-408D-AC61-D0D3D8A81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analysis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31A5A-0759-4D1D-BE63-C7AA70B93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22719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Curriculum development process in language teaching comprise </a:t>
            </a:r>
            <a:r>
              <a:rPr lang="en-US" sz="4400" dirty="0"/>
              <a:t>needs analysis</a:t>
            </a:r>
            <a:r>
              <a:rPr lang="en-US" sz="3200" dirty="0"/>
              <a:t>, goal setting, syllabus design, methodology, and testing and evaluation (Richards, 1995).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31900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D4F17-67BC-4C47-9996-B85563445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69E8A-F802-47B1-834B-DB63187F1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431464"/>
            <a:ext cx="10058400" cy="23454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Activities involved in gathering information that will serve as the basis for developing a curriculum that will meet the learning needs of a particular group of students (Brown, 1995).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344794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AE83-B002-4472-B417-A697644D8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Guidance to decide goal and content of a language curriculum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51993-D0E9-43AA-BA47-21D80EAD6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420" y="2836111"/>
            <a:ext cx="10058400" cy="2807944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Who students are</a:t>
            </a:r>
          </a:p>
          <a:p>
            <a:r>
              <a:rPr lang="en-US" sz="3600" dirty="0"/>
              <a:t>Students’ language abilities</a:t>
            </a:r>
          </a:p>
          <a:p>
            <a:r>
              <a:rPr lang="en-US" sz="3600" dirty="0"/>
              <a:t>Language skills, language strategies, content and experiences students need and for what purposes</a:t>
            </a:r>
          </a:p>
          <a:p>
            <a:r>
              <a:rPr lang="en-US" sz="3600" dirty="0"/>
              <a:t>Gap between what students are able to do 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4466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AE83-B002-4472-B417-A697644D8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needs analysis (Richard in </a:t>
            </a:r>
            <a:r>
              <a:rPr lang="en-US" dirty="0" err="1"/>
              <a:t>nunan</a:t>
            </a:r>
            <a:r>
              <a:rPr lang="en-US" dirty="0"/>
              <a:t>, 1992)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51993-D0E9-43AA-BA47-21D80EAD6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04580"/>
            <a:ext cx="10058400" cy="292355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Provides a means of obtaining wider input into the content, design, an implementation of a language </a:t>
            </a:r>
            <a:r>
              <a:rPr lang="en-US" sz="3200" dirty="0" err="1"/>
              <a:t>programme</a:t>
            </a:r>
            <a:r>
              <a:rPr lang="en-US" sz="3200" dirty="0"/>
              <a:t>;</a:t>
            </a:r>
          </a:p>
          <a:p>
            <a:r>
              <a:rPr lang="en-US" sz="3200" dirty="0"/>
              <a:t>Developing goals, objectives and content;</a:t>
            </a:r>
          </a:p>
          <a:p>
            <a:r>
              <a:rPr lang="en-US" sz="3200" dirty="0"/>
              <a:t>Provide data for reviewing and evaluating an existing </a:t>
            </a:r>
            <a:r>
              <a:rPr lang="en-US" sz="3200" dirty="0" err="1"/>
              <a:t>programme</a:t>
            </a:r>
            <a:r>
              <a:rPr lang="en-US" sz="3200" dirty="0"/>
              <a:t>. 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3622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D7442-2C5B-4F35-8915-F6CA8FE5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055" y="2061183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sz="9600" dirty="0"/>
              <a:t>Thank you </a:t>
            </a:r>
            <a:r>
              <a:rPr lang="en-US" sz="9600" dirty="0">
                <a:sym typeface="Wingdings" panose="05000000000000000000" pitchFamily="2" charset="2"/>
              </a:rPr>
              <a:t></a:t>
            </a:r>
            <a:endParaRPr lang="id-ID" sz="9600" dirty="0"/>
          </a:p>
        </p:txBody>
      </p:sp>
    </p:spTree>
    <p:extLst>
      <p:ext uri="{BB962C8B-B14F-4D97-AF65-F5344CB8AC3E}">
        <p14:creationId xmlns:p14="http://schemas.microsoft.com/office/powerpoint/2010/main" val="9803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EDBA-F51F-45F2-BF56-4DC325477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Identify instructional </a:t>
            </a:r>
            <a:r>
              <a:rPr lang="en-US" sz="6600" dirty="0"/>
              <a:t>goal </a:t>
            </a:r>
            <a:r>
              <a:rPr lang="en-US" sz="4400" dirty="0"/>
              <a:t>and </a:t>
            </a:r>
            <a:r>
              <a:rPr lang="en-US" sz="6700" dirty="0"/>
              <a:t>Objective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D931E-B9C7-43A9-9FFB-DD091E43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887717"/>
            <a:ext cx="5446566" cy="11167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Identify where they want the students to go // start thinking about how to get them there.</a:t>
            </a:r>
            <a:endParaRPr lang="id-ID" sz="24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7263D65-BA1E-40FE-A338-DF4D7E46DB2E}"/>
              </a:ext>
            </a:extLst>
          </p:cNvPr>
          <p:cNvSpPr/>
          <p:nvPr/>
        </p:nvSpPr>
        <p:spPr>
          <a:xfrm>
            <a:off x="4214647" y="1372807"/>
            <a:ext cx="767255" cy="12414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5159B1-288D-40A6-BFB1-5A5FA586C080}"/>
              </a:ext>
            </a:extLst>
          </p:cNvPr>
          <p:cNvSpPr txBox="1">
            <a:spLocks/>
          </p:cNvSpPr>
          <p:nvPr/>
        </p:nvSpPr>
        <p:spPr>
          <a:xfrm>
            <a:off x="4722194" y="4524704"/>
            <a:ext cx="5446565" cy="10368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General statement of the program’s purposes.</a:t>
            </a:r>
            <a:endParaRPr lang="id-ID" sz="32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922362C-0D54-418B-95BA-D062C41B657C}"/>
              </a:ext>
            </a:extLst>
          </p:cNvPr>
          <p:cNvCxnSpPr>
            <a:cxnSpLocks/>
          </p:cNvCxnSpPr>
          <p:nvPr/>
        </p:nvCxnSpPr>
        <p:spPr>
          <a:xfrm>
            <a:off x="7371903" y="1296399"/>
            <a:ext cx="0" cy="2960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n 7">
            <a:hlinkClick r:id="rId2" action="ppaction://hlinksldjump"/>
            <a:extLst>
              <a:ext uri="{FF2B5EF4-FFF2-40B4-BE49-F238E27FC236}">
                <a16:creationId xmlns:a16="http://schemas.microsoft.com/office/drawing/2014/main" id="{636C74B7-665E-48C9-A092-015797B244C9}"/>
              </a:ext>
            </a:extLst>
          </p:cNvPr>
          <p:cNvSpPr/>
          <p:nvPr/>
        </p:nvSpPr>
        <p:spPr>
          <a:xfrm>
            <a:off x="10731063" y="6190593"/>
            <a:ext cx="567558" cy="38888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298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F4C99-A63F-4885-814B-B3CFCC38A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Instructional activities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80C0A-5E3C-4FC7-AE3B-8762A4D83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158" y="2510291"/>
            <a:ext cx="5372994" cy="103169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How to get them there</a:t>
            </a:r>
            <a:endParaRPr lang="id-ID" sz="4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37EFB8A-6B3F-430D-B971-F9357AE351BC}"/>
              </a:ext>
            </a:extLst>
          </p:cNvPr>
          <p:cNvSpPr txBox="1">
            <a:spLocks/>
          </p:cNvSpPr>
          <p:nvPr/>
        </p:nvSpPr>
        <p:spPr>
          <a:xfrm>
            <a:off x="5363324" y="4369046"/>
            <a:ext cx="3286690" cy="7899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600" dirty="0">
                <a:hlinkClick r:id="rId2" action="ppaction://hlinkfile"/>
              </a:rPr>
              <a:t>Example</a:t>
            </a:r>
            <a:endParaRPr lang="id-ID" sz="36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68337B1E-4227-4BCB-905F-0281A4CDFBDD}"/>
              </a:ext>
            </a:extLst>
          </p:cNvPr>
          <p:cNvSpPr/>
          <p:nvPr/>
        </p:nvSpPr>
        <p:spPr>
          <a:xfrm>
            <a:off x="3552497" y="1650124"/>
            <a:ext cx="924910" cy="620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Sun 5">
            <a:hlinkClick r:id="rId3" action="ppaction://hlinksldjump"/>
            <a:extLst>
              <a:ext uri="{FF2B5EF4-FFF2-40B4-BE49-F238E27FC236}">
                <a16:creationId xmlns:a16="http://schemas.microsoft.com/office/drawing/2014/main" id="{9C31CB1B-E540-49ED-9B90-8685DE14B442}"/>
              </a:ext>
            </a:extLst>
          </p:cNvPr>
          <p:cNvSpPr/>
          <p:nvPr/>
        </p:nvSpPr>
        <p:spPr>
          <a:xfrm>
            <a:off x="10731063" y="6190593"/>
            <a:ext cx="567558" cy="38888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7891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73399-118F-4196-88EC-BCD4E3030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 and share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C8266-3396-475D-AC39-247337C52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9972" y="1932221"/>
            <a:ext cx="5147862" cy="405079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4400" dirty="0"/>
              <a:t>If you are preservice teacher, what will you do before conducting teaching and learning process?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75444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307BB-FE3E-4162-A27E-716FE4181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Choose instructional media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6F20AF-E7AF-44AD-B27C-53F7A9B4A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59" y="2815091"/>
            <a:ext cx="4511144" cy="88454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Authentic Material</a:t>
            </a:r>
            <a:endParaRPr lang="id-ID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632731-F188-44A9-850D-83183EAC98C4}"/>
              </a:ext>
            </a:extLst>
          </p:cNvPr>
          <p:cNvSpPr txBox="1">
            <a:spLocks/>
          </p:cNvSpPr>
          <p:nvPr/>
        </p:nvSpPr>
        <p:spPr>
          <a:xfrm>
            <a:off x="6096000" y="2815091"/>
            <a:ext cx="4432316" cy="9686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Non Authentic Material</a:t>
            </a:r>
            <a:endParaRPr lang="id-ID" sz="32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F31ED8-90E7-49E0-9A6F-8C275976B232}"/>
              </a:ext>
            </a:extLst>
          </p:cNvPr>
          <p:cNvCxnSpPr/>
          <p:nvPr/>
        </p:nvCxnSpPr>
        <p:spPr>
          <a:xfrm flipH="1">
            <a:off x="3510455" y="1713186"/>
            <a:ext cx="2438400" cy="840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666F00-5630-483F-8E2B-8D05847639FB}"/>
              </a:ext>
            </a:extLst>
          </p:cNvPr>
          <p:cNvCxnSpPr/>
          <p:nvPr/>
        </p:nvCxnSpPr>
        <p:spPr>
          <a:xfrm>
            <a:off x="5969876" y="1734207"/>
            <a:ext cx="2659117" cy="830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n 8">
            <a:hlinkClick r:id="rId2" action="ppaction://hlinksldjump"/>
            <a:extLst>
              <a:ext uri="{FF2B5EF4-FFF2-40B4-BE49-F238E27FC236}">
                <a16:creationId xmlns:a16="http://schemas.microsoft.com/office/drawing/2014/main" id="{5D432922-A504-4FFF-9D0A-E95CE616875E}"/>
              </a:ext>
            </a:extLst>
          </p:cNvPr>
          <p:cNvSpPr/>
          <p:nvPr/>
        </p:nvSpPr>
        <p:spPr>
          <a:xfrm>
            <a:off x="10731063" y="6190593"/>
            <a:ext cx="567558" cy="38888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131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4C18C-D3D0-46F0-8E8F-49D65570D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Assessment tools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E0679C-CCE2-40EC-9639-FC62B25E6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456" y="2815091"/>
            <a:ext cx="8967531" cy="184099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To know whether they learned what they are expected to learn (skill, knowledge, and attitude described in the objectives )</a:t>
            </a:r>
            <a:endParaRPr lang="id-ID" sz="3600" dirty="0"/>
          </a:p>
        </p:txBody>
      </p:sp>
      <p:sp>
        <p:nvSpPr>
          <p:cNvPr id="5" name="Sun 4">
            <a:hlinkClick r:id="rId2" action="ppaction://hlinksldjump"/>
            <a:extLst>
              <a:ext uri="{FF2B5EF4-FFF2-40B4-BE49-F238E27FC236}">
                <a16:creationId xmlns:a16="http://schemas.microsoft.com/office/drawing/2014/main" id="{604A6376-F18E-4C05-B1DE-6201E8C7AC42}"/>
              </a:ext>
            </a:extLst>
          </p:cNvPr>
          <p:cNvSpPr/>
          <p:nvPr/>
        </p:nvSpPr>
        <p:spPr>
          <a:xfrm>
            <a:off x="10731063" y="6190593"/>
            <a:ext cx="567558" cy="38888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7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6B885-EE2C-4B9A-BA02-7D208F887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 instruction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11B04-B9B0-4B36-9DF3-D5542081A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386" y="2476973"/>
            <a:ext cx="5147862" cy="19040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Provides you the information regarding the effectiveness of the instruction.</a:t>
            </a:r>
            <a:endParaRPr lang="id-ID" sz="3600" dirty="0"/>
          </a:p>
        </p:txBody>
      </p:sp>
      <p:sp>
        <p:nvSpPr>
          <p:cNvPr id="4" name="Sun 3">
            <a:hlinkClick r:id="rId2" action="ppaction://hlinksldjump"/>
            <a:extLst>
              <a:ext uri="{FF2B5EF4-FFF2-40B4-BE49-F238E27FC236}">
                <a16:creationId xmlns:a16="http://schemas.microsoft.com/office/drawing/2014/main" id="{43DB25F9-B137-4D5D-AB1E-3181A58A2E5B}"/>
              </a:ext>
            </a:extLst>
          </p:cNvPr>
          <p:cNvSpPr/>
          <p:nvPr/>
        </p:nvSpPr>
        <p:spPr>
          <a:xfrm>
            <a:off x="10731063" y="6190593"/>
            <a:ext cx="567558" cy="38888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255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E424B-DC7F-40C2-A974-581E43189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Revise instruction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5B3700-E0BC-4765-BED0-2FB2861A1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069" y="3069285"/>
            <a:ext cx="4164303" cy="133302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dirty="0"/>
              <a:t>Whether the students are not learning what they are expected to learn.</a:t>
            </a:r>
            <a:endParaRPr lang="id-ID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9F5031-350B-4248-A38B-F08B64399DCE}"/>
              </a:ext>
            </a:extLst>
          </p:cNvPr>
          <p:cNvSpPr txBox="1">
            <a:spLocks/>
          </p:cNvSpPr>
          <p:nvPr/>
        </p:nvSpPr>
        <p:spPr>
          <a:xfrm>
            <a:off x="5680841" y="5060365"/>
            <a:ext cx="4164303" cy="8004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600" dirty="0"/>
              <a:t>They are not enjoying learning process.</a:t>
            </a:r>
            <a:endParaRPr lang="id-ID" sz="3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C5CBBBF-A5A7-4C23-A89B-D102A5106C27}"/>
              </a:ext>
            </a:extLst>
          </p:cNvPr>
          <p:cNvSpPr txBox="1">
            <a:spLocks/>
          </p:cNvSpPr>
          <p:nvPr/>
        </p:nvSpPr>
        <p:spPr>
          <a:xfrm>
            <a:off x="7115503" y="3098870"/>
            <a:ext cx="4164303" cy="8004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600" dirty="0"/>
              <a:t>Go back and try</a:t>
            </a:r>
            <a:endParaRPr lang="id-ID" sz="36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1476BD8-01E0-4F5C-9B49-DE73F7EF8A6D}"/>
              </a:ext>
            </a:extLst>
          </p:cNvPr>
          <p:cNvCxnSpPr/>
          <p:nvPr/>
        </p:nvCxnSpPr>
        <p:spPr>
          <a:xfrm flipH="1">
            <a:off x="2764221" y="1744717"/>
            <a:ext cx="683172" cy="987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D4E0235-B3FA-4EDD-82C7-0EFC79DE8CE9}"/>
              </a:ext>
            </a:extLst>
          </p:cNvPr>
          <p:cNvCxnSpPr/>
          <p:nvPr/>
        </p:nvCxnSpPr>
        <p:spPr>
          <a:xfrm>
            <a:off x="3520966" y="1744717"/>
            <a:ext cx="6074979" cy="1198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11F844-4ED7-4DAD-BEDC-1A93AA75E80A}"/>
              </a:ext>
            </a:extLst>
          </p:cNvPr>
          <p:cNvCxnSpPr/>
          <p:nvPr/>
        </p:nvCxnSpPr>
        <p:spPr>
          <a:xfrm>
            <a:off x="3636579" y="1870841"/>
            <a:ext cx="4088524" cy="2984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n 13">
            <a:hlinkClick r:id="rId2" action="ppaction://hlinksldjump"/>
            <a:extLst>
              <a:ext uri="{FF2B5EF4-FFF2-40B4-BE49-F238E27FC236}">
                <a16:creationId xmlns:a16="http://schemas.microsoft.com/office/drawing/2014/main" id="{0478B3D6-8D01-4787-BF47-3CB28399DD12}"/>
              </a:ext>
            </a:extLst>
          </p:cNvPr>
          <p:cNvSpPr/>
          <p:nvPr/>
        </p:nvSpPr>
        <p:spPr>
          <a:xfrm>
            <a:off x="10731063" y="6190593"/>
            <a:ext cx="567558" cy="38888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26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1DD41-16F5-4CDB-AEEC-E97858DC4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the presentation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C108D-D3A8-42CD-A68E-9683364D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55474"/>
            <a:ext cx="10058400" cy="2408551"/>
          </a:xfrm>
        </p:spPr>
        <p:txBody>
          <a:bodyPr>
            <a:normAutofit/>
          </a:bodyPr>
          <a:lstStyle/>
          <a:p>
            <a:r>
              <a:rPr lang="en-US" sz="4400" dirty="0"/>
              <a:t>Instructional Planning</a:t>
            </a:r>
          </a:p>
          <a:p>
            <a:r>
              <a:rPr lang="en-US" sz="4400" dirty="0"/>
              <a:t>Systematic Planning Process</a:t>
            </a:r>
          </a:p>
          <a:p>
            <a:r>
              <a:rPr lang="en-US" sz="4400" dirty="0"/>
              <a:t>Needs Analysis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301240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99BDC-2226-4865-A864-FBFEA0282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682" y="1121978"/>
            <a:ext cx="10058400" cy="1515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In planning the English language courses, the early planner needs to pay attention is the </a:t>
            </a:r>
            <a:r>
              <a:rPr lang="en-US" sz="4400" b="1" dirty="0"/>
              <a:t>purpose</a:t>
            </a:r>
            <a:r>
              <a:rPr lang="en-US" sz="3200" dirty="0"/>
              <a:t> of a course. </a:t>
            </a:r>
            <a:endParaRPr lang="id-ID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563568-1D0C-40DA-8550-6981432057D8}"/>
              </a:ext>
            </a:extLst>
          </p:cNvPr>
          <p:cNvSpPr txBox="1">
            <a:spLocks/>
          </p:cNvSpPr>
          <p:nvPr/>
        </p:nvSpPr>
        <p:spPr>
          <a:xfrm>
            <a:off x="7998372" y="3093142"/>
            <a:ext cx="1849821" cy="1127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5400" b="1" dirty="0"/>
              <a:t>Goal</a:t>
            </a:r>
            <a:endParaRPr lang="id-ID" sz="3600" b="1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FB8CD705-559E-4563-B1EF-C78824DDEFD0}"/>
              </a:ext>
            </a:extLst>
          </p:cNvPr>
          <p:cNvSpPr/>
          <p:nvPr/>
        </p:nvSpPr>
        <p:spPr>
          <a:xfrm>
            <a:off x="8755116" y="2290307"/>
            <a:ext cx="588580" cy="6525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4694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F9C1D-BB84-4096-B76D-CEA26167D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283418"/>
            <a:ext cx="10058400" cy="1609344"/>
          </a:xfrm>
        </p:spPr>
        <p:txBody>
          <a:bodyPr>
            <a:normAutofit/>
          </a:bodyPr>
          <a:lstStyle/>
          <a:p>
            <a:r>
              <a:rPr lang="en-US" sz="7200" dirty="0">
                <a:hlinkClick r:id="rId2" action="ppaction://hlinkfile"/>
              </a:rPr>
              <a:t>Example of lesson plan</a:t>
            </a:r>
            <a:endParaRPr lang="id-ID" sz="7200" dirty="0"/>
          </a:p>
        </p:txBody>
      </p:sp>
    </p:spTree>
    <p:extLst>
      <p:ext uri="{BB962C8B-B14F-4D97-AF65-F5344CB8AC3E}">
        <p14:creationId xmlns:p14="http://schemas.microsoft.com/office/powerpoint/2010/main" val="211515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F6C7E-0820-44ED-8CBF-CAB78603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3546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Instructional planning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2AE64-DF68-4756-8F72-6673E158C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0591" y="2833485"/>
            <a:ext cx="4752883" cy="9371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600" dirty="0"/>
              <a:t>Planning the instruction </a:t>
            </a:r>
            <a:endParaRPr lang="id-ID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17258B-C932-4F7E-99B3-E89EA03E3BBA}"/>
              </a:ext>
            </a:extLst>
          </p:cNvPr>
          <p:cNvSpPr txBox="1">
            <a:spLocks/>
          </p:cNvSpPr>
          <p:nvPr/>
        </p:nvSpPr>
        <p:spPr>
          <a:xfrm>
            <a:off x="1632151" y="4568853"/>
            <a:ext cx="2771684" cy="10789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800" dirty="0">
                <a:hlinkClick r:id="rId2" action="ppaction://hlinksldjump"/>
              </a:rPr>
              <a:t>Systematic Planning Process</a:t>
            </a:r>
            <a:endParaRPr lang="id-ID" sz="2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527D84-DA35-4BDE-8063-5908DB13BCE6}"/>
              </a:ext>
            </a:extLst>
          </p:cNvPr>
          <p:cNvSpPr txBox="1">
            <a:spLocks/>
          </p:cNvSpPr>
          <p:nvPr/>
        </p:nvSpPr>
        <p:spPr>
          <a:xfrm>
            <a:off x="7218400" y="4582724"/>
            <a:ext cx="2524690" cy="10789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600" dirty="0">
                <a:hlinkClick r:id="rId3" action="ppaction://hlinksldjump"/>
              </a:rPr>
              <a:t>Need Analysis</a:t>
            </a:r>
            <a:endParaRPr lang="id-ID" sz="3600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CA2A72C-A145-400F-A52A-4602520E5EB7}"/>
              </a:ext>
            </a:extLst>
          </p:cNvPr>
          <p:cNvSpPr/>
          <p:nvPr/>
        </p:nvSpPr>
        <p:spPr>
          <a:xfrm>
            <a:off x="5255169" y="1975945"/>
            <a:ext cx="1082566" cy="5675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7BB247-3307-499C-9B80-9F5B0F3762B5}"/>
              </a:ext>
            </a:extLst>
          </p:cNvPr>
          <p:cNvCxnSpPr/>
          <p:nvPr/>
        </p:nvCxnSpPr>
        <p:spPr>
          <a:xfrm flipH="1">
            <a:off x="3563007" y="3857297"/>
            <a:ext cx="2238703" cy="536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74CC421-57E8-410C-B021-5E94569E32AD}"/>
              </a:ext>
            </a:extLst>
          </p:cNvPr>
          <p:cNvCxnSpPr>
            <a:cxnSpLocks/>
          </p:cNvCxnSpPr>
          <p:nvPr/>
        </p:nvCxnSpPr>
        <p:spPr>
          <a:xfrm>
            <a:off x="5801710" y="3872543"/>
            <a:ext cx="2448911" cy="499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99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2C229AA-5D38-499C-A27E-2DE58B494A25}"/>
              </a:ext>
            </a:extLst>
          </p:cNvPr>
          <p:cNvSpPr txBox="1">
            <a:spLocks/>
          </p:cNvSpPr>
          <p:nvPr/>
        </p:nvSpPr>
        <p:spPr>
          <a:xfrm>
            <a:off x="1679448" y="2061183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/>
              <a:t>Planning the instruction</a:t>
            </a:r>
            <a:endParaRPr lang="id-ID" sz="7200" dirty="0"/>
          </a:p>
        </p:txBody>
      </p:sp>
    </p:spTree>
    <p:extLst>
      <p:ext uri="{BB962C8B-B14F-4D97-AF65-F5344CB8AC3E}">
        <p14:creationId xmlns:p14="http://schemas.microsoft.com/office/powerpoint/2010/main" val="43998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2A61F3-A2C7-4B8C-A6BA-8BE5B18C2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131" y="1169487"/>
            <a:ext cx="10058400" cy="1258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Planned teaching involves implementing the course design or a day to day level.</a:t>
            </a:r>
            <a:endParaRPr lang="id-ID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D9110A-4DEE-44FA-82C8-043A9AC216CB}"/>
              </a:ext>
            </a:extLst>
          </p:cNvPr>
          <p:cNvSpPr txBox="1">
            <a:spLocks/>
          </p:cNvSpPr>
          <p:nvPr/>
        </p:nvSpPr>
        <p:spPr>
          <a:xfrm>
            <a:off x="1311585" y="2838744"/>
            <a:ext cx="10058400" cy="9851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400" dirty="0"/>
              <a:t>Aim: to make the teaching process more systematic and </a:t>
            </a:r>
            <a:r>
              <a:rPr lang="en-US" sz="3600" dirty="0"/>
              <a:t>well-organized</a:t>
            </a:r>
            <a:endParaRPr lang="id-ID" sz="24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811B70-5C61-4C93-B1C8-1283454A29D5}"/>
              </a:ext>
            </a:extLst>
          </p:cNvPr>
          <p:cNvCxnSpPr>
            <a:cxnSpLocks/>
          </p:cNvCxnSpPr>
          <p:nvPr/>
        </p:nvCxnSpPr>
        <p:spPr>
          <a:xfrm flipH="1">
            <a:off x="3611827" y="4012113"/>
            <a:ext cx="2659117" cy="578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B9AFF79-D818-4FB8-9C00-FF8F978782EF}"/>
              </a:ext>
            </a:extLst>
          </p:cNvPr>
          <p:cNvSpPr txBox="1">
            <a:spLocks/>
          </p:cNvSpPr>
          <p:nvPr/>
        </p:nvSpPr>
        <p:spPr>
          <a:xfrm>
            <a:off x="1453475" y="4884893"/>
            <a:ext cx="3328731" cy="98513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What you’re going to teach</a:t>
            </a:r>
            <a:endParaRPr lang="id-ID" sz="32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F2715D9-1B89-428F-B5D4-E37464D0A722}"/>
              </a:ext>
            </a:extLst>
          </p:cNvPr>
          <p:cNvSpPr txBox="1">
            <a:spLocks/>
          </p:cNvSpPr>
          <p:nvPr/>
        </p:nvSpPr>
        <p:spPr>
          <a:xfrm>
            <a:off x="6505904" y="4803648"/>
            <a:ext cx="3328731" cy="98513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800" dirty="0"/>
              <a:t>Method in classroom activities</a:t>
            </a:r>
            <a:endParaRPr lang="id-ID" sz="28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9EE565F-D081-40BD-8501-9CECA7F4D022}"/>
              </a:ext>
            </a:extLst>
          </p:cNvPr>
          <p:cNvCxnSpPr>
            <a:cxnSpLocks/>
          </p:cNvCxnSpPr>
          <p:nvPr/>
        </p:nvCxnSpPr>
        <p:spPr>
          <a:xfrm>
            <a:off x="6340785" y="4012113"/>
            <a:ext cx="1313793" cy="4755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row: Down 1">
            <a:extLst>
              <a:ext uri="{FF2B5EF4-FFF2-40B4-BE49-F238E27FC236}">
                <a16:creationId xmlns:a16="http://schemas.microsoft.com/office/drawing/2014/main" id="{ECC4C056-BCE2-4F7C-ABDF-070F98F44B2D}"/>
              </a:ext>
            </a:extLst>
          </p:cNvPr>
          <p:cNvSpPr/>
          <p:nvPr/>
        </p:nvSpPr>
        <p:spPr>
          <a:xfrm>
            <a:off x="5686097" y="2301764"/>
            <a:ext cx="693682" cy="3577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196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339A39-3C69-4438-871A-00C5EF9F9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72" y="455413"/>
            <a:ext cx="4815945" cy="104220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400" dirty="0"/>
              <a:t>Teachers’ Roles???</a:t>
            </a:r>
            <a:endParaRPr lang="id-ID" sz="4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92803E2-12C8-4EAC-9B2E-62ECD802B702}"/>
              </a:ext>
            </a:extLst>
          </p:cNvPr>
          <p:cNvSpPr txBox="1">
            <a:spLocks/>
          </p:cNvSpPr>
          <p:nvPr/>
        </p:nvSpPr>
        <p:spPr>
          <a:xfrm>
            <a:off x="586372" y="1681655"/>
            <a:ext cx="2661325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Designer</a:t>
            </a:r>
            <a:endParaRPr lang="id-ID" sz="32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9FBBED-1BC1-4E0C-88FF-FC06AAB87FE5}"/>
              </a:ext>
            </a:extLst>
          </p:cNvPr>
          <p:cNvSpPr txBox="1">
            <a:spLocks/>
          </p:cNvSpPr>
          <p:nvPr/>
        </p:nvSpPr>
        <p:spPr>
          <a:xfrm>
            <a:off x="696731" y="3429000"/>
            <a:ext cx="2661325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Syllabus</a:t>
            </a:r>
            <a:endParaRPr lang="id-ID" sz="32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11C050-1655-47D4-9230-DF3521580146}"/>
              </a:ext>
            </a:extLst>
          </p:cNvPr>
          <p:cNvSpPr txBox="1">
            <a:spLocks/>
          </p:cNvSpPr>
          <p:nvPr/>
        </p:nvSpPr>
        <p:spPr>
          <a:xfrm>
            <a:off x="6586941" y="3429000"/>
            <a:ext cx="3250742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Lesson plan</a:t>
            </a:r>
            <a:endParaRPr lang="id-ID" sz="32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790FDB5-5079-475B-9728-AEBA5A31FB35}"/>
              </a:ext>
            </a:extLst>
          </p:cNvPr>
          <p:cNvSpPr txBox="1">
            <a:spLocks/>
          </p:cNvSpPr>
          <p:nvPr/>
        </p:nvSpPr>
        <p:spPr>
          <a:xfrm>
            <a:off x="3641836" y="3429000"/>
            <a:ext cx="2661325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Course</a:t>
            </a:r>
            <a:endParaRPr lang="id-ID" sz="32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E1F5106-7D0C-459B-88D0-17FE5F4AF614}"/>
              </a:ext>
            </a:extLst>
          </p:cNvPr>
          <p:cNvSpPr txBox="1">
            <a:spLocks/>
          </p:cNvSpPr>
          <p:nvPr/>
        </p:nvSpPr>
        <p:spPr>
          <a:xfrm>
            <a:off x="441435" y="5176345"/>
            <a:ext cx="1831849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Students</a:t>
            </a:r>
            <a:endParaRPr lang="id-ID" sz="32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FEB0EA3-3C3B-4960-8E5E-0E2D97998DFF}"/>
              </a:ext>
            </a:extLst>
          </p:cNvPr>
          <p:cNvSpPr txBox="1">
            <a:spLocks/>
          </p:cNvSpPr>
          <p:nvPr/>
        </p:nvSpPr>
        <p:spPr>
          <a:xfrm>
            <a:off x="2543510" y="5176345"/>
            <a:ext cx="1831849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Context</a:t>
            </a:r>
            <a:endParaRPr lang="id-ID" sz="32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C3F7CF8-BF70-43B6-8117-3ABF39817F9F}"/>
              </a:ext>
            </a:extLst>
          </p:cNvPr>
          <p:cNvSpPr txBox="1">
            <a:spLocks/>
          </p:cNvSpPr>
          <p:nvPr/>
        </p:nvSpPr>
        <p:spPr>
          <a:xfrm>
            <a:off x="4517250" y="5176345"/>
            <a:ext cx="2294298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Objectives</a:t>
            </a:r>
            <a:endParaRPr lang="id-ID" sz="32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0AB6D99-6F60-4AF4-B3D5-8242A2ED07BD}"/>
              </a:ext>
            </a:extLst>
          </p:cNvPr>
          <p:cNvSpPr txBox="1">
            <a:spLocks/>
          </p:cNvSpPr>
          <p:nvPr/>
        </p:nvSpPr>
        <p:spPr>
          <a:xfrm>
            <a:off x="9350318" y="5176345"/>
            <a:ext cx="2715554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Evaluation</a:t>
            </a:r>
            <a:endParaRPr lang="id-ID" sz="32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A452900-7E07-40CA-8454-CC0B0F156DEE}"/>
              </a:ext>
            </a:extLst>
          </p:cNvPr>
          <p:cNvSpPr txBox="1">
            <a:spLocks/>
          </p:cNvSpPr>
          <p:nvPr/>
        </p:nvSpPr>
        <p:spPr>
          <a:xfrm>
            <a:off x="6933783" y="5176345"/>
            <a:ext cx="2294299" cy="10422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3200" dirty="0"/>
              <a:t>Materials</a:t>
            </a:r>
            <a:endParaRPr lang="id-ID" sz="32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BA91073-1964-4632-A1EE-90F7C2F0C37F}"/>
              </a:ext>
            </a:extLst>
          </p:cNvPr>
          <p:cNvCxnSpPr>
            <a:stCxn id="10" idx="2"/>
          </p:cNvCxnSpPr>
          <p:nvPr/>
        </p:nvCxnSpPr>
        <p:spPr>
          <a:xfrm flipH="1">
            <a:off x="1828800" y="4471206"/>
            <a:ext cx="3143699" cy="594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40133C9-F649-4EDA-8BC4-122156787137}"/>
              </a:ext>
            </a:extLst>
          </p:cNvPr>
          <p:cNvCxnSpPr>
            <a:stCxn id="10" idx="2"/>
          </p:cNvCxnSpPr>
          <p:nvPr/>
        </p:nvCxnSpPr>
        <p:spPr>
          <a:xfrm>
            <a:off x="4972499" y="4471206"/>
            <a:ext cx="4392218" cy="6158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486A1C9-EE47-4E45-A731-79A825C6C672}"/>
              </a:ext>
            </a:extLst>
          </p:cNvPr>
          <p:cNvCxnSpPr>
            <a:stCxn id="7" idx="2"/>
          </p:cNvCxnSpPr>
          <p:nvPr/>
        </p:nvCxnSpPr>
        <p:spPr>
          <a:xfrm flipH="1">
            <a:off x="1917034" y="2723861"/>
            <a:ext cx="1" cy="544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0CE72A3-E437-4477-B43B-70E689D27BA5}"/>
              </a:ext>
            </a:extLst>
          </p:cNvPr>
          <p:cNvCxnSpPr>
            <a:stCxn id="7" idx="2"/>
          </p:cNvCxnSpPr>
          <p:nvPr/>
        </p:nvCxnSpPr>
        <p:spPr>
          <a:xfrm>
            <a:off x="1917035" y="2723861"/>
            <a:ext cx="6295277" cy="594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A8577F2-DD94-4989-A262-48ACC96D5F6D}"/>
              </a:ext>
            </a:extLst>
          </p:cNvPr>
          <p:cNvCxnSpPr>
            <a:stCxn id="7" idx="2"/>
          </p:cNvCxnSpPr>
          <p:nvPr/>
        </p:nvCxnSpPr>
        <p:spPr>
          <a:xfrm>
            <a:off x="1917035" y="2723861"/>
            <a:ext cx="2458324" cy="544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6ED1B75-12DB-425A-8F5D-30B80ED706AE}"/>
              </a:ext>
            </a:extLst>
          </p:cNvPr>
          <p:cNvCxnSpPr>
            <a:stCxn id="10" idx="2"/>
          </p:cNvCxnSpPr>
          <p:nvPr/>
        </p:nvCxnSpPr>
        <p:spPr>
          <a:xfrm flipH="1">
            <a:off x="3909848" y="4471206"/>
            <a:ext cx="1062651" cy="594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18BD002-05A3-488D-AA0F-3DB389EB990E}"/>
              </a:ext>
            </a:extLst>
          </p:cNvPr>
          <p:cNvCxnSpPr>
            <a:stCxn id="10" idx="2"/>
          </p:cNvCxnSpPr>
          <p:nvPr/>
        </p:nvCxnSpPr>
        <p:spPr>
          <a:xfrm>
            <a:off x="4972499" y="4471206"/>
            <a:ext cx="2395253" cy="594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DDB4105-A795-4388-B20F-644B59A2B82B}"/>
              </a:ext>
            </a:extLst>
          </p:cNvPr>
          <p:cNvCxnSpPr>
            <a:stCxn id="10" idx="2"/>
          </p:cNvCxnSpPr>
          <p:nvPr/>
        </p:nvCxnSpPr>
        <p:spPr>
          <a:xfrm>
            <a:off x="4972499" y="4471206"/>
            <a:ext cx="0" cy="500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6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152</TotalTime>
  <Words>515</Words>
  <Application>Microsoft Office PowerPoint</Application>
  <PresentationFormat>Widescreen</PresentationFormat>
  <Paragraphs>85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Rockwell</vt:lpstr>
      <vt:lpstr>Rockwell Condensed</vt:lpstr>
      <vt:lpstr>Wingdings</vt:lpstr>
      <vt:lpstr>Wood Type</vt:lpstr>
      <vt:lpstr>Planning the instruction</vt:lpstr>
      <vt:lpstr>Discuss and share </vt:lpstr>
      <vt:lpstr>Outline of the presentation</vt:lpstr>
      <vt:lpstr>PowerPoint Presentation</vt:lpstr>
      <vt:lpstr>Example of lesson plan</vt:lpstr>
      <vt:lpstr>Instructional planning</vt:lpstr>
      <vt:lpstr>PowerPoint Presentation</vt:lpstr>
      <vt:lpstr>PowerPoint Presentation</vt:lpstr>
      <vt:lpstr>PowerPoint Presentation</vt:lpstr>
      <vt:lpstr>Steps on course design</vt:lpstr>
      <vt:lpstr>Systematic planning process (Reiser and Dick, 1996)</vt:lpstr>
      <vt:lpstr>How to set clearer and specific program’s purposes (goal)</vt:lpstr>
      <vt:lpstr>Need analysis</vt:lpstr>
      <vt:lpstr>Definition</vt:lpstr>
      <vt:lpstr>Guidance to decide goal and content of a language curriculum</vt:lpstr>
      <vt:lpstr>Purpose of needs analysis (Richard in nunan, 1992)</vt:lpstr>
      <vt:lpstr>Thank you </vt:lpstr>
      <vt:lpstr>Identify instructional goal and Objective</vt:lpstr>
      <vt:lpstr>Instructional activities</vt:lpstr>
      <vt:lpstr>Choose instructional media</vt:lpstr>
      <vt:lpstr>Develop Assessment tools</vt:lpstr>
      <vt:lpstr>Implement instruction</vt:lpstr>
      <vt:lpstr>Revise instruction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the instruction</dc:title>
  <dc:creator>intan satriani</dc:creator>
  <cp:lastModifiedBy>intan satriani</cp:lastModifiedBy>
  <cp:revision>22</cp:revision>
  <dcterms:created xsi:type="dcterms:W3CDTF">2020-02-24T06:53:51Z</dcterms:created>
  <dcterms:modified xsi:type="dcterms:W3CDTF">2020-02-25T04:48:56Z</dcterms:modified>
</cp:coreProperties>
</file>