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2/24/2020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7CB2B-E4FA-4C74-A4F9-6FB28BE6DD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origin of </a:t>
            </a:r>
            <a:r>
              <a:rPr lang="en-US" dirty="0" err="1"/>
              <a:t>esp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10A612-6B4C-4C9C-9E67-FB3186470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1560" y="4650377"/>
            <a:ext cx="7891272" cy="1069848"/>
          </a:xfrm>
        </p:spPr>
        <p:txBody>
          <a:bodyPr/>
          <a:lstStyle/>
          <a:p>
            <a:r>
              <a:rPr lang="en-US" dirty="0"/>
              <a:t>Intan Satriani, </a:t>
            </a:r>
            <a:r>
              <a:rPr lang="en-US" dirty="0" err="1"/>
              <a:t>M.Pd</a:t>
            </a:r>
            <a:r>
              <a:rPr lang="en-US" dirty="0"/>
              <a:t>.</a:t>
            </a:r>
          </a:p>
          <a:p>
            <a:r>
              <a:rPr lang="en-US" dirty="0"/>
              <a:t>(Hutchinson and Waters, 1987)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2623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C3E53-7781-4FB8-8760-5CB6DC7BB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56342"/>
            <a:ext cx="10058400" cy="1609344"/>
          </a:xfrm>
        </p:spPr>
        <p:txBody>
          <a:bodyPr/>
          <a:lstStyle/>
          <a:p>
            <a:r>
              <a:rPr lang="en-US" dirty="0"/>
              <a:t>Focus on the learner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F8F22-55AA-404A-A10C-61888561F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542996"/>
            <a:ext cx="10058400" cy="167787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dirty="0"/>
              <a:t>Learner were seen to have different </a:t>
            </a:r>
            <a:r>
              <a:rPr lang="en-US" sz="4300" dirty="0"/>
              <a:t>needs and interest</a:t>
            </a:r>
            <a:r>
              <a:rPr lang="en-US" sz="2800" dirty="0"/>
              <a:t>, which would have an important influence on their </a:t>
            </a:r>
            <a:r>
              <a:rPr lang="en-US" sz="3500" dirty="0"/>
              <a:t>motivation</a:t>
            </a:r>
            <a:r>
              <a:rPr lang="en-US" sz="2800" dirty="0"/>
              <a:t> to learn and therefore on the </a:t>
            </a:r>
            <a:r>
              <a:rPr lang="en-US" sz="3500" b="1" dirty="0"/>
              <a:t>effectiveness of their learning</a:t>
            </a:r>
            <a:r>
              <a:rPr lang="en-US" sz="2800" dirty="0"/>
              <a:t>. </a:t>
            </a:r>
            <a:endParaRPr lang="id-ID" sz="2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A2B983-45C9-4137-A408-97D30735C877}"/>
              </a:ext>
            </a:extLst>
          </p:cNvPr>
          <p:cNvSpPr txBox="1">
            <a:spLocks/>
          </p:cNvSpPr>
          <p:nvPr/>
        </p:nvSpPr>
        <p:spPr>
          <a:xfrm>
            <a:off x="1009650" y="3548906"/>
            <a:ext cx="10058400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Support to the development of courses in which </a:t>
            </a:r>
            <a:r>
              <a:rPr lang="en-US" sz="3600" dirty="0"/>
              <a:t>relevance</a:t>
            </a:r>
            <a:r>
              <a:rPr lang="en-US" dirty="0"/>
              <a:t> to the learners’ needs and interests. </a:t>
            </a:r>
            <a:endParaRPr lang="id-ID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F583BC-1D51-42B4-A1AC-F94B2C91F8A7}"/>
              </a:ext>
            </a:extLst>
          </p:cNvPr>
          <p:cNvSpPr txBox="1">
            <a:spLocks/>
          </p:cNvSpPr>
          <p:nvPr/>
        </p:nvSpPr>
        <p:spPr>
          <a:xfrm>
            <a:off x="1009650" y="4521763"/>
            <a:ext cx="3619500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Text for learners’ specialist area</a:t>
            </a:r>
            <a:endParaRPr lang="id-ID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423551-2C34-449D-A917-F22C5F83EE99}"/>
              </a:ext>
            </a:extLst>
          </p:cNvPr>
          <p:cNvSpPr txBox="1">
            <a:spLocks/>
          </p:cNvSpPr>
          <p:nvPr/>
        </p:nvSpPr>
        <p:spPr>
          <a:xfrm>
            <a:off x="1009650" y="5852487"/>
            <a:ext cx="3619500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Text about Biology for Biology students</a:t>
            </a:r>
            <a:endParaRPr lang="id-ID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F1F0BC3-B384-4CAC-9136-42F1B46583C5}"/>
              </a:ext>
            </a:extLst>
          </p:cNvPr>
          <p:cNvSpPr txBox="1">
            <a:spLocks/>
          </p:cNvSpPr>
          <p:nvPr/>
        </p:nvSpPr>
        <p:spPr>
          <a:xfrm>
            <a:off x="6707008" y="4445728"/>
            <a:ext cx="3619500" cy="14067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English course to their needs would improve the learners’ motivation and thereby make learning better and faster.</a:t>
            </a:r>
            <a:endParaRPr lang="id-ID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B7E7E0B6-AC54-4295-AE96-FA1BB173D0A4}"/>
              </a:ext>
            </a:extLst>
          </p:cNvPr>
          <p:cNvSpPr/>
          <p:nvPr/>
        </p:nvSpPr>
        <p:spPr>
          <a:xfrm>
            <a:off x="5603421" y="3270905"/>
            <a:ext cx="870857" cy="2279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335AA0A-D94D-478B-B5B0-A28488F274AC}"/>
              </a:ext>
            </a:extLst>
          </p:cNvPr>
          <p:cNvCxnSpPr/>
          <p:nvPr/>
        </p:nvCxnSpPr>
        <p:spPr>
          <a:xfrm flipH="1">
            <a:off x="3535136" y="4342148"/>
            <a:ext cx="2351314" cy="91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44ACBF-D629-488B-96B7-BAC752B0974D}"/>
              </a:ext>
            </a:extLst>
          </p:cNvPr>
          <p:cNvCxnSpPr>
            <a:cxnSpLocks/>
          </p:cNvCxnSpPr>
          <p:nvPr/>
        </p:nvCxnSpPr>
        <p:spPr>
          <a:xfrm>
            <a:off x="5886450" y="4340897"/>
            <a:ext cx="2114550" cy="898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5CA277A-DFA2-45FF-9641-A3FF6876050F}"/>
              </a:ext>
            </a:extLst>
          </p:cNvPr>
          <p:cNvCxnSpPr>
            <a:cxnSpLocks/>
          </p:cNvCxnSpPr>
          <p:nvPr/>
        </p:nvCxnSpPr>
        <p:spPr>
          <a:xfrm>
            <a:off x="2985407" y="5358031"/>
            <a:ext cx="0" cy="373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68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98FEC-8E6C-43C2-A63E-E474B30B3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7B97D-47A0-41FD-91BB-1FAB570A8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02E3A5-6D83-4CE1-864D-2C4937C4CB12}"/>
              </a:ext>
            </a:extLst>
          </p:cNvPr>
          <p:cNvSpPr txBox="1">
            <a:spLocks/>
          </p:cNvSpPr>
          <p:nvPr/>
        </p:nvSpPr>
        <p:spPr>
          <a:xfrm>
            <a:off x="5105074" y="2284694"/>
            <a:ext cx="5475841" cy="2450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4000" dirty="0"/>
              <a:t>Why was ESP introduced in your country or teaching institution? What kinds of ESP are taught? 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1756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F5443-2935-454A-B79A-A25FA2F64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42" y="2366663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en-US" sz="13600" dirty="0"/>
              <a:t>Thank you </a:t>
            </a:r>
            <a:r>
              <a:rPr lang="en-US" sz="13600" dirty="0">
                <a:sym typeface="Wingdings" panose="05000000000000000000" pitchFamily="2" charset="2"/>
              </a:rPr>
              <a:t></a:t>
            </a:r>
            <a:endParaRPr lang="id-ID" sz="13600" dirty="0"/>
          </a:p>
        </p:txBody>
      </p:sp>
    </p:spTree>
    <p:extLst>
      <p:ext uri="{BB962C8B-B14F-4D97-AF65-F5344CB8AC3E}">
        <p14:creationId xmlns:p14="http://schemas.microsoft.com/office/powerpoint/2010/main" val="9447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775C5-B7F9-408A-B038-93DA67493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886AF-4D22-453A-8576-93A358C0D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Particulars are not to be examined till the whole has been surveyed.</a:t>
            </a:r>
          </a:p>
          <a:p>
            <a:pPr marL="0" indent="0" algn="ctr">
              <a:buNone/>
            </a:pPr>
            <a:r>
              <a:rPr lang="en-US" sz="3200" dirty="0"/>
              <a:t>(Dr. Samuel Johnson: </a:t>
            </a:r>
            <a:r>
              <a:rPr lang="en-US" sz="3200" i="1" dirty="0"/>
              <a:t>Preface to Shakespeare</a:t>
            </a:r>
            <a:r>
              <a:rPr lang="en-US" sz="3200" dirty="0"/>
              <a:t>)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357266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D60C3-7CA7-4278-B17D-2B794DD8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the presentation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609F1-F145-4CEF-89EA-96A570472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dirty="0"/>
          </a:p>
          <a:p>
            <a:r>
              <a:rPr lang="en-US" sz="4400" dirty="0"/>
              <a:t>The demands of a Brave New World</a:t>
            </a:r>
          </a:p>
          <a:p>
            <a:r>
              <a:rPr lang="en-US" sz="4400" dirty="0"/>
              <a:t>A revolution in linguistics</a:t>
            </a:r>
          </a:p>
          <a:p>
            <a:r>
              <a:rPr lang="en-US" sz="4400" dirty="0"/>
              <a:t>Focus on the learner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379728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C3E53-7781-4FB8-8760-5CB6DC7B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demands of a brave new world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F8F22-55AA-404A-A10C-61888561F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49954"/>
            <a:ext cx="10058400" cy="12994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The end of the world war in 1945 heralded an age of enormous and unprecedented expansion in scientific, technical, economic, and technology.</a:t>
            </a:r>
            <a:endParaRPr lang="id-ID" sz="2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A2B983-45C9-4137-A408-97D30735C877}"/>
              </a:ext>
            </a:extLst>
          </p:cNvPr>
          <p:cNvSpPr txBox="1">
            <a:spLocks/>
          </p:cNvSpPr>
          <p:nvPr/>
        </p:nvSpPr>
        <p:spPr>
          <a:xfrm>
            <a:off x="1066800" y="4698656"/>
            <a:ext cx="10058400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600" dirty="0"/>
              <a:t>Demand of International Language (English)</a:t>
            </a:r>
            <a:endParaRPr lang="id-ID" sz="3600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E1B99E4-C08B-4690-8BF0-5DA416F2CA89}"/>
              </a:ext>
            </a:extLst>
          </p:cNvPr>
          <p:cNvSpPr/>
          <p:nvPr/>
        </p:nvSpPr>
        <p:spPr>
          <a:xfrm>
            <a:off x="5576207" y="3820886"/>
            <a:ext cx="1069522" cy="644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990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98FEC-8E6C-43C2-A63E-E474B30B3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7B97D-47A0-41FD-91BB-1FAB570A8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02E3A5-6D83-4CE1-864D-2C4937C4CB12}"/>
              </a:ext>
            </a:extLst>
          </p:cNvPr>
          <p:cNvSpPr txBox="1">
            <a:spLocks/>
          </p:cNvSpPr>
          <p:nvPr/>
        </p:nvSpPr>
        <p:spPr>
          <a:xfrm>
            <a:off x="4650922" y="568175"/>
            <a:ext cx="2443843" cy="10422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6000" dirty="0"/>
              <a:t>Effect</a:t>
            </a:r>
            <a:endParaRPr lang="id-ID" sz="6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2E5D03-4346-43C0-BEF7-700D0E5CE36A}"/>
              </a:ext>
            </a:extLst>
          </p:cNvPr>
          <p:cNvSpPr txBox="1">
            <a:spLocks/>
          </p:cNvSpPr>
          <p:nvPr/>
        </p:nvSpPr>
        <p:spPr>
          <a:xfrm>
            <a:off x="960664" y="2416894"/>
            <a:ext cx="10058400" cy="12743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Mass of people wanting to learn English, because it was the key to International currencies of technology and commerce.</a:t>
            </a:r>
            <a:endParaRPr lang="id-ID" sz="3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0A1018-EBEF-466F-9FEF-69726C9EE06A}"/>
              </a:ext>
            </a:extLst>
          </p:cNvPr>
          <p:cNvSpPr txBox="1">
            <a:spLocks/>
          </p:cNvSpPr>
          <p:nvPr/>
        </p:nvSpPr>
        <p:spPr>
          <a:xfrm>
            <a:off x="960664" y="4544896"/>
            <a:ext cx="10058400" cy="12743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English became the accepted International language of technology and commerce.</a:t>
            </a:r>
            <a:endParaRPr lang="id-ID" sz="3200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977C06F-4C66-4A29-9EDF-AAF742C8B53F}"/>
              </a:ext>
            </a:extLst>
          </p:cNvPr>
          <p:cNvSpPr/>
          <p:nvPr/>
        </p:nvSpPr>
        <p:spPr>
          <a:xfrm>
            <a:off x="5338082" y="3824315"/>
            <a:ext cx="1069522" cy="644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4C6A9080-0ABF-4019-8638-7096CF7DF035}"/>
              </a:ext>
            </a:extLst>
          </p:cNvPr>
          <p:cNvSpPr/>
          <p:nvPr/>
        </p:nvSpPr>
        <p:spPr>
          <a:xfrm>
            <a:off x="5338082" y="1692884"/>
            <a:ext cx="1069522" cy="644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3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25DE3-E7AB-495B-A0AC-3F5CEECEF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8048B-84FD-4AB7-B10D-C6A121592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234C7A-7C62-40C2-91BB-DC9AFA34DA31}"/>
              </a:ext>
            </a:extLst>
          </p:cNvPr>
          <p:cNvSpPr txBox="1">
            <a:spLocks/>
          </p:cNvSpPr>
          <p:nvPr/>
        </p:nvSpPr>
        <p:spPr>
          <a:xfrm>
            <a:off x="2772568" y="685800"/>
            <a:ext cx="6870023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4800" dirty="0"/>
              <a:t>Created</a:t>
            </a:r>
            <a:endParaRPr lang="id-ID" sz="4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0A28E70-1CEB-4F15-BE95-3CDDCDAC6E56}"/>
              </a:ext>
            </a:extLst>
          </p:cNvPr>
          <p:cNvSpPr txBox="1">
            <a:spLocks/>
          </p:cNvSpPr>
          <p:nvPr/>
        </p:nvSpPr>
        <p:spPr>
          <a:xfrm>
            <a:off x="2756240" y="1887005"/>
            <a:ext cx="6870023" cy="12121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800" dirty="0"/>
              <a:t>a new generation of learners who knew specifically why they were learn language. </a:t>
            </a:r>
            <a:endParaRPr lang="id-ID" sz="2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693ACB-EDBB-4FDB-9EA0-31CCDFACBB39}"/>
              </a:ext>
            </a:extLst>
          </p:cNvPr>
          <p:cNvSpPr txBox="1">
            <a:spLocks/>
          </p:cNvSpPr>
          <p:nvPr/>
        </p:nvSpPr>
        <p:spPr>
          <a:xfrm>
            <a:off x="459353" y="3551872"/>
            <a:ext cx="3541148" cy="5057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400" dirty="0"/>
              <a:t>Businessmen and women</a:t>
            </a:r>
            <a:endParaRPr lang="id-ID" sz="24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0C59C2-37A3-4DAC-97AD-0A8E1EB5E5DE}"/>
              </a:ext>
            </a:extLst>
          </p:cNvPr>
          <p:cNvSpPr txBox="1">
            <a:spLocks/>
          </p:cNvSpPr>
          <p:nvPr/>
        </p:nvSpPr>
        <p:spPr>
          <a:xfrm>
            <a:off x="459353" y="4547289"/>
            <a:ext cx="3541148" cy="5057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To sell their product </a:t>
            </a:r>
            <a:endParaRPr lang="id-ID" sz="32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1F7A786-625E-4CD2-8108-EC9BFDA3E466}"/>
              </a:ext>
            </a:extLst>
          </p:cNvPr>
          <p:cNvSpPr txBox="1">
            <a:spLocks/>
          </p:cNvSpPr>
          <p:nvPr/>
        </p:nvSpPr>
        <p:spPr>
          <a:xfrm>
            <a:off x="6694145" y="3505295"/>
            <a:ext cx="3541148" cy="5057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Mechanics</a:t>
            </a:r>
            <a:endParaRPr lang="id-ID" sz="32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73519C0-4BEB-4FA1-807B-8C0CC61A5779}"/>
              </a:ext>
            </a:extLst>
          </p:cNvPr>
          <p:cNvSpPr txBox="1">
            <a:spLocks/>
          </p:cNvSpPr>
          <p:nvPr/>
        </p:nvSpPr>
        <p:spPr>
          <a:xfrm>
            <a:off x="6694145" y="4566277"/>
            <a:ext cx="3731649" cy="7510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400" dirty="0"/>
              <a:t>To read instruction manuals</a:t>
            </a:r>
            <a:endParaRPr lang="id-ID" sz="24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F6F4BC8-159D-4225-BB6F-F958B344D9C9}"/>
              </a:ext>
            </a:extLst>
          </p:cNvPr>
          <p:cNvSpPr txBox="1">
            <a:spLocks/>
          </p:cNvSpPr>
          <p:nvPr/>
        </p:nvSpPr>
        <p:spPr>
          <a:xfrm>
            <a:off x="2473779" y="5706523"/>
            <a:ext cx="5894614" cy="10220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400" dirty="0"/>
              <a:t>They need to comprehend textbook or journals only available in </a:t>
            </a:r>
            <a:r>
              <a:rPr lang="en-US" sz="3200" b="1" dirty="0"/>
              <a:t>English</a:t>
            </a:r>
            <a:endParaRPr lang="id-ID" sz="2400" b="1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E5BD04B-9C38-4CED-A977-430BE3E16C50}"/>
              </a:ext>
            </a:extLst>
          </p:cNvPr>
          <p:cNvSpPr/>
          <p:nvPr/>
        </p:nvSpPr>
        <p:spPr>
          <a:xfrm>
            <a:off x="5656490" y="1522239"/>
            <a:ext cx="1069522" cy="3562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30581DF3-77AC-4381-976C-A9011DFCB248}"/>
              </a:ext>
            </a:extLst>
          </p:cNvPr>
          <p:cNvSpPr/>
          <p:nvPr/>
        </p:nvSpPr>
        <p:spPr>
          <a:xfrm>
            <a:off x="8025208" y="4086409"/>
            <a:ext cx="1069522" cy="4277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D2AD3D52-A9BF-4D1B-9160-0656FEE848DE}"/>
              </a:ext>
            </a:extLst>
          </p:cNvPr>
          <p:cNvSpPr/>
          <p:nvPr/>
        </p:nvSpPr>
        <p:spPr>
          <a:xfrm>
            <a:off x="1605643" y="4057650"/>
            <a:ext cx="1069522" cy="443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627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D08CC-DCDC-4E61-99F6-7D1846799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0B2F4-9FD5-46EE-B2BD-C59481A29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BBBE22-B39C-43AB-BB4C-910FFB980CAB}"/>
              </a:ext>
            </a:extLst>
          </p:cNvPr>
          <p:cNvSpPr txBox="1">
            <a:spLocks/>
          </p:cNvSpPr>
          <p:nvPr/>
        </p:nvSpPr>
        <p:spPr>
          <a:xfrm>
            <a:off x="2772568" y="685799"/>
            <a:ext cx="6870023" cy="101155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4400" dirty="0"/>
              <a:t>Oil Crises of the early 1970s</a:t>
            </a:r>
            <a:endParaRPr lang="id-ID" sz="44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0B2A00E-496A-4042-8B0E-3ECDBFD2A496}"/>
              </a:ext>
            </a:extLst>
          </p:cNvPr>
          <p:cNvSpPr txBox="1">
            <a:spLocks/>
          </p:cNvSpPr>
          <p:nvPr/>
        </p:nvSpPr>
        <p:spPr>
          <a:xfrm>
            <a:off x="2829714" y="2644410"/>
            <a:ext cx="6870023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200" dirty="0"/>
              <a:t>Development accelerated</a:t>
            </a:r>
            <a:endParaRPr lang="id-ID" sz="32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E3EDC1-3438-401D-A6AB-047B410F1A06}"/>
              </a:ext>
            </a:extLst>
          </p:cNvPr>
          <p:cNvSpPr txBox="1">
            <a:spLocks/>
          </p:cNvSpPr>
          <p:nvPr/>
        </p:nvSpPr>
        <p:spPr>
          <a:xfrm>
            <a:off x="2660988" y="4112268"/>
            <a:ext cx="6870023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3600" dirty="0"/>
              <a:t>General Effect</a:t>
            </a:r>
            <a:endParaRPr lang="id-ID" sz="36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6E16D0-94C6-4D58-B05F-106241DD4BA4}"/>
              </a:ext>
            </a:extLst>
          </p:cNvPr>
          <p:cNvSpPr txBox="1">
            <a:spLocks/>
          </p:cNvSpPr>
          <p:nvPr/>
        </p:nvSpPr>
        <p:spPr>
          <a:xfrm>
            <a:off x="2772565" y="5580126"/>
            <a:ext cx="6870023" cy="9921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800" dirty="0"/>
              <a:t>Exert pressure on the language teaching profession to deliver the required goods.</a:t>
            </a:r>
            <a:endParaRPr lang="id-ID" sz="2800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0CE38AC-05A0-4752-91CB-BF7D2AB3BC7C}"/>
              </a:ext>
            </a:extLst>
          </p:cNvPr>
          <p:cNvSpPr/>
          <p:nvPr/>
        </p:nvSpPr>
        <p:spPr>
          <a:xfrm>
            <a:off x="5672814" y="1831411"/>
            <a:ext cx="1069522" cy="644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E65A0264-92AC-41BA-B773-66731CD239F6}"/>
              </a:ext>
            </a:extLst>
          </p:cNvPr>
          <p:cNvSpPr/>
          <p:nvPr/>
        </p:nvSpPr>
        <p:spPr>
          <a:xfrm>
            <a:off x="5672814" y="3501826"/>
            <a:ext cx="1069522" cy="5808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0A03183-32AA-40A7-9911-A945BA84F5D3}"/>
              </a:ext>
            </a:extLst>
          </p:cNvPr>
          <p:cNvSpPr/>
          <p:nvPr/>
        </p:nvSpPr>
        <p:spPr>
          <a:xfrm>
            <a:off x="5672814" y="4996136"/>
            <a:ext cx="1069522" cy="4933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259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C3E53-7781-4FB8-8760-5CB6DC7B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revolution in linguistics</a:t>
            </a:r>
            <a:endParaRPr lang="id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F8F22-55AA-404A-A10C-61888561F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5027" y="1988712"/>
            <a:ext cx="5388102" cy="7932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Aim of linguistics</a:t>
            </a:r>
            <a:endParaRPr lang="id-ID" sz="4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A2B983-45C9-4137-A408-97D30735C877}"/>
              </a:ext>
            </a:extLst>
          </p:cNvPr>
          <p:cNvSpPr txBox="1">
            <a:spLocks/>
          </p:cNvSpPr>
          <p:nvPr/>
        </p:nvSpPr>
        <p:spPr>
          <a:xfrm>
            <a:off x="2859024" y="3429000"/>
            <a:ext cx="6473952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4400" dirty="0"/>
              <a:t>Rules of English usage </a:t>
            </a:r>
            <a:endParaRPr lang="id-ID" sz="44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F583BC-1D51-42B4-A1AC-F94B2C91F8A7}"/>
              </a:ext>
            </a:extLst>
          </p:cNvPr>
          <p:cNvSpPr txBox="1">
            <a:spLocks/>
          </p:cNvSpPr>
          <p:nvPr/>
        </p:nvSpPr>
        <p:spPr>
          <a:xfrm>
            <a:off x="3981450" y="5022451"/>
            <a:ext cx="3839936" cy="793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4400" dirty="0"/>
              <a:t>Grammar</a:t>
            </a:r>
            <a:endParaRPr lang="id-ID" sz="4400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99A2A58D-D032-4FD2-9756-3B95EF2BB737}"/>
              </a:ext>
            </a:extLst>
          </p:cNvPr>
          <p:cNvSpPr/>
          <p:nvPr/>
        </p:nvSpPr>
        <p:spPr>
          <a:xfrm>
            <a:off x="5474317" y="4387163"/>
            <a:ext cx="1069522" cy="4821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36B2AB9-A962-423E-A803-A5FC21BC2A17}"/>
              </a:ext>
            </a:extLst>
          </p:cNvPr>
          <p:cNvSpPr/>
          <p:nvPr/>
        </p:nvSpPr>
        <p:spPr>
          <a:xfrm>
            <a:off x="5474317" y="2872413"/>
            <a:ext cx="1069522" cy="4925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2284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98FEC-8E6C-43C2-A63E-E474B30B3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7B97D-47A0-41FD-91BB-1FAB570A8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02E3A5-6D83-4CE1-864D-2C4937C4CB12}"/>
              </a:ext>
            </a:extLst>
          </p:cNvPr>
          <p:cNvSpPr txBox="1">
            <a:spLocks/>
          </p:cNvSpPr>
          <p:nvPr/>
        </p:nvSpPr>
        <p:spPr>
          <a:xfrm>
            <a:off x="1063752" y="472113"/>
            <a:ext cx="10058400" cy="11507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2400" dirty="0"/>
              <a:t>The new studies shifted attention away from defining the formal features of language usage to discover the ways in which language is actually used in real communication (Widdowson, 1978)</a:t>
            </a:r>
            <a:endParaRPr lang="id-ID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71F4459-F6FF-4503-AC2C-1E477514E9C8}"/>
              </a:ext>
            </a:extLst>
          </p:cNvPr>
          <p:cNvSpPr txBox="1">
            <a:spLocks/>
          </p:cNvSpPr>
          <p:nvPr/>
        </p:nvSpPr>
        <p:spPr>
          <a:xfrm>
            <a:off x="1063752" y="2312010"/>
            <a:ext cx="5032247" cy="8603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1800" dirty="0"/>
              <a:t>Swales (1985) presents an article by C.L. Barber on the nature of </a:t>
            </a:r>
            <a:r>
              <a:rPr lang="en-US" b="1" dirty="0"/>
              <a:t>Scientific English</a:t>
            </a:r>
            <a:r>
              <a:rPr lang="en-US" sz="2800" dirty="0"/>
              <a:t> </a:t>
            </a:r>
            <a:r>
              <a:rPr lang="en-US" sz="1800" dirty="0"/>
              <a:t>which was published as early as 1962.</a:t>
            </a:r>
            <a:endParaRPr lang="id-ID" sz="18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78CE549-D1BE-420E-9827-1BFF0FDCE1D6}"/>
              </a:ext>
            </a:extLst>
          </p:cNvPr>
          <p:cNvSpPr txBox="1">
            <a:spLocks/>
          </p:cNvSpPr>
          <p:nvPr/>
        </p:nvSpPr>
        <p:spPr>
          <a:xfrm>
            <a:off x="7538358" y="2258404"/>
            <a:ext cx="4299855" cy="9139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Research of descriptions of written scientific and technical English (Ewer and </a:t>
            </a:r>
            <a:r>
              <a:rPr lang="en-US" dirty="0" err="1"/>
              <a:t>Latorre</a:t>
            </a:r>
            <a:r>
              <a:rPr lang="en-US" dirty="0"/>
              <a:t>, 1969)</a:t>
            </a:r>
            <a:endParaRPr lang="id-ID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57A9F7E-4F90-417D-B2BD-23BFE8A3F45C}"/>
              </a:ext>
            </a:extLst>
          </p:cNvPr>
          <p:cNvSpPr txBox="1">
            <a:spLocks/>
          </p:cNvSpPr>
          <p:nvPr/>
        </p:nvSpPr>
        <p:spPr>
          <a:xfrm>
            <a:off x="1439638" y="3615036"/>
            <a:ext cx="3284764" cy="7211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Ewer and </a:t>
            </a:r>
            <a:r>
              <a:rPr lang="en-US" dirty="0" err="1"/>
              <a:t>Latorre</a:t>
            </a:r>
            <a:r>
              <a:rPr lang="en-US" dirty="0"/>
              <a:t> (1969)</a:t>
            </a:r>
            <a:endParaRPr lang="id-ID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B2C317D-F519-48B4-A339-A69D60CEC5E2}"/>
              </a:ext>
            </a:extLst>
          </p:cNvPr>
          <p:cNvSpPr txBox="1">
            <a:spLocks/>
          </p:cNvSpPr>
          <p:nvPr/>
        </p:nvSpPr>
        <p:spPr>
          <a:xfrm>
            <a:off x="5094192" y="3615036"/>
            <a:ext cx="3284764" cy="7211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Swales (1971)</a:t>
            </a:r>
            <a:endParaRPr lang="id-ID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94E62D-14A1-4B46-8735-052D5A6E6414}"/>
              </a:ext>
            </a:extLst>
          </p:cNvPr>
          <p:cNvSpPr txBox="1">
            <a:spLocks/>
          </p:cNvSpPr>
          <p:nvPr/>
        </p:nvSpPr>
        <p:spPr>
          <a:xfrm>
            <a:off x="8907236" y="3615036"/>
            <a:ext cx="3284764" cy="7211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 err="1"/>
              <a:t>Selinker</a:t>
            </a:r>
            <a:r>
              <a:rPr lang="en-US" dirty="0"/>
              <a:t> and Trimble (1976)</a:t>
            </a:r>
            <a:endParaRPr lang="id-ID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704A3B0-3B28-47C7-AE7D-ADD95D71C2B1}"/>
              </a:ext>
            </a:extLst>
          </p:cNvPr>
          <p:cNvSpPr txBox="1">
            <a:spLocks/>
          </p:cNvSpPr>
          <p:nvPr/>
        </p:nvSpPr>
        <p:spPr>
          <a:xfrm>
            <a:off x="3212649" y="4647841"/>
            <a:ext cx="3284764" cy="7211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English for Science and Technology (EST)</a:t>
            </a:r>
            <a:endParaRPr lang="id-ID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B7F649-3844-42A6-90B8-D85414F87BB7}"/>
              </a:ext>
            </a:extLst>
          </p:cNvPr>
          <p:cNvSpPr txBox="1">
            <a:spLocks/>
          </p:cNvSpPr>
          <p:nvPr/>
        </p:nvSpPr>
        <p:spPr>
          <a:xfrm>
            <a:off x="6997832" y="4647841"/>
            <a:ext cx="3284764" cy="7211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English for Specific Purposes</a:t>
            </a:r>
            <a:endParaRPr lang="id-ID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9D86F90-501F-4E65-AB8D-BD130DAEB042}"/>
              </a:ext>
            </a:extLst>
          </p:cNvPr>
          <p:cNvSpPr txBox="1">
            <a:spLocks/>
          </p:cNvSpPr>
          <p:nvPr/>
        </p:nvSpPr>
        <p:spPr>
          <a:xfrm>
            <a:off x="4980742" y="5451071"/>
            <a:ext cx="3284764" cy="7211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/>
              <a:t>Analysis of doctor-patient communication by </a:t>
            </a:r>
            <a:r>
              <a:rPr lang="en-US" dirty="0" err="1"/>
              <a:t>Candlin</a:t>
            </a:r>
            <a:r>
              <a:rPr lang="en-US" dirty="0"/>
              <a:t>, Bruton and Leather (1976)</a:t>
            </a:r>
            <a:endParaRPr lang="id-ID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76627F0-B4F4-4541-A75A-F5A49F47938D}"/>
              </a:ext>
            </a:extLst>
          </p:cNvPr>
          <p:cNvCxnSpPr/>
          <p:nvPr/>
        </p:nvCxnSpPr>
        <p:spPr>
          <a:xfrm flipH="1">
            <a:off x="3992336" y="1706336"/>
            <a:ext cx="2103663" cy="41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CA35DFF-9A52-40C1-B8A0-DA0F8EE9ABD3}"/>
              </a:ext>
            </a:extLst>
          </p:cNvPr>
          <p:cNvCxnSpPr>
            <a:cxnSpLocks/>
          </p:cNvCxnSpPr>
          <p:nvPr/>
        </p:nvCxnSpPr>
        <p:spPr>
          <a:xfrm>
            <a:off x="6182765" y="1702034"/>
            <a:ext cx="2196191" cy="399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3A595A-5B8B-47A8-B688-2AB57EE3F0D4}"/>
              </a:ext>
            </a:extLst>
          </p:cNvPr>
          <p:cNvCxnSpPr>
            <a:cxnSpLocks/>
          </p:cNvCxnSpPr>
          <p:nvPr/>
        </p:nvCxnSpPr>
        <p:spPr>
          <a:xfrm flipH="1">
            <a:off x="4155621" y="3172371"/>
            <a:ext cx="5644243" cy="303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297DB54-4698-4B85-B790-7573634D528C}"/>
              </a:ext>
            </a:extLst>
          </p:cNvPr>
          <p:cNvCxnSpPr>
            <a:cxnSpLocks/>
          </p:cNvCxnSpPr>
          <p:nvPr/>
        </p:nvCxnSpPr>
        <p:spPr>
          <a:xfrm flipH="1">
            <a:off x="7538358" y="3155504"/>
            <a:ext cx="2149928" cy="379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4489DC8-160A-4C2B-81E0-64583293D76F}"/>
              </a:ext>
            </a:extLst>
          </p:cNvPr>
          <p:cNvCxnSpPr>
            <a:cxnSpLocks/>
          </p:cNvCxnSpPr>
          <p:nvPr/>
        </p:nvCxnSpPr>
        <p:spPr>
          <a:xfrm>
            <a:off x="9688285" y="3175201"/>
            <a:ext cx="736470" cy="290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05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234</TotalTime>
  <Words>426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Rockwell</vt:lpstr>
      <vt:lpstr>Rockwell Condensed</vt:lpstr>
      <vt:lpstr>Wingdings</vt:lpstr>
      <vt:lpstr>Wood Type</vt:lpstr>
      <vt:lpstr>The origin of esp</vt:lpstr>
      <vt:lpstr>PowerPoint Presentation</vt:lpstr>
      <vt:lpstr>Outline of the presentation</vt:lpstr>
      <vt:lpstr>The demands of a brave new world</vt:lpstr>
      <vt:lpstr>PowerPoint Presentation</vt:lpstr>
      <vt:lpstr>PowerPoint Presentation</vt:lpstr>
      <vt:lpstr>PowerPoint Presentation</vt:lpstr>
      <vt:lpstr>A revolution in linguistics</vt:lpstr>
      <vt:lpstr>PowerPoint Presentation</vt:lpstr>
      <vt:lpstr>Focus on the learner</vt:lpstr>
      <vt:lpstr>discussion</vt:lpstr>
      <vt:lpstr>Thank you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origin of esp</dc:title>
  <dc:creator>intan satriani</dc:creator>
  <cp:lastModifiedBy>intan satriani</cp:lastModifiedBy>
  <cp:revision>18</cp:revision>
  <dcterms:created xsi:type="dcterms:W3CDTF">2020-02-22T05:54:42Z</dcterms:created>
  <dcterms:modified xsi:type="dcterms:W3CDTF">2020-02-24T09:11:07Z</dcterms:modified>
</cp:coreProperties>
</file>