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80" r:id="rId5"/>
    <p:sldId id="281" r:id="rId6"/>
    <p:sldId id="283" r:id="rId7"/>
    <p:sldId id="285" r:id="rId8"/>
    <p:sldId id="284" r:id="rId9"/>
    <p:sldId id="287" r:id="rId10"/>
    <p:sldId id="282" r:id="rId11"/>
    <p:sldId id="272" r:id="rId12"/>
    <p:sldId id="261" r:id="rId13"/>
    <p:sldId id="271" r:id="rId14"/>
    <p:sldId id="266" r:id="rId15"/>
    <p:sldId id="279" r:id="rId16"/>
    <p:sldId id="289" r:id="rId17"/>
    <p:sldId id="291" r:id="rId18"/>
    <p:sldId id="293" r:id="rId19"/>
    <p:sldId id="29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1EE00-2085-4FD2-A2EB-344F71B9AB11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BA3C1-B479-40C2-B6AC-66993B9C2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40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1EE00-2085-4FD2-A2EB-344F71B9AB11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BA3C1-B479-40C2-B6AC-66993B9C2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538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1EE00-2085-4FD2-A2EB-344F71B9AB11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BA3C1-B479-40C2-B6AC-66993B9C2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030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1EE00-2085-4FD2-A2EB-344F71B9AB11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BA3C1-B479-40C2-B6AC-66993B9C2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295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1EE00-2085-4FD2-A2EB-344F71B9AB11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BA3C1-B479-40C2-B6AC-66993B9C2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369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1EE00-2085-4FD2-A2EB-344F71B9AB11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BA3C1-B479-40C2-B6AC-66993B9C2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684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1EE00-2085-4FD2-A2EB-344F71B9AB11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BA3C1-B479-40C2-B6AC-66993B9C2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566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1EE00-2085-4FD2-A2EB-344F71B9AB11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BA3C1-B479-40C2-B6AC-66993B9C2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70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1EE00-2085-4FD2-A2EB-344F71B9AB11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BA3C1-B479-40C2-B6AC-66993B9C2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855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1EE00-2085-4FD2-A2EB-344F71B9AB11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BA3C1-B479-40C2-B6AC-66993B9C2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940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1EE00-2085-4FD2-A2EB-344F71B9AB11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BA3C1-B479-40C2-B6AC-66993B9C2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636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1EE00-2085-4FD2-A2EB-344F71B9AB11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FBA3C1-B479-40C2-B6AC-66993B9C2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12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819400"/>
            <a:ext cx="7772400" cy="2362200"/>
          </a:xfrm>
        </p:spPr>
        <p:txBody>
          <a:bodyPr>
            <a:noAutofit/>
          </a:bodyPr>
          <a:lstStyle/>
          <a:p>
            <a:r>
              <a:rPr lang="en-US" sz="8800" dirty="0" smtClean="0">
                <a:solidFill>
                  <a:schemeClr val="accent1">
                    <a:lumMod val="75000"/>
                  </a:schemeClr>
                </a:solidFill>
              </a:rPr>
              <a:t>MODEL BANK STRETT</a:t>
            </a:r>
            <a:endParaRPr lang="en-US" sz="8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5410200"/>
            <a:ext cx="7086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CHANDRA ASRI WINDARSIH, S.H., </a:t>
            </a:r>
            <a:r>
              <a:rPr lang="en-US" dirty="0" err="1" smtClean="0"/>
              <a:t>M.Pd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3074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8458200" cy="210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835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27" y="76200"/>
            <a:ext cx="8960555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415636" y="1295400"/>
            <a:ext cx="2438400" cy="440120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000" dirty="0"/>
              <a:t>Bank street </a:t>
            </a:r>
            <a:r>
              <a:rPr lang="en-US" sz="4000" dirty="0" err="1" smtClean="0"/>
              <a:t>memadu</a:t>
            </a:r>
            <a:r>
              <a:rPr lang="en-US" sz="4000" dirty="0" smtClean="0"/>
              <a:t>-</a:t>
            </a:r>
          </a:p>
          <a:p>
            <a:r>
              <a:rPr lang="en-US" sz="4000" dirty="0" err="1" smtClean="0"/>
              <a:t>kan</a:t>
            </a:r>
            <a:r>
              <a:rPr lang="en-US" sz="4000" dirty="0" smtClean="0"/>
              <a:t> </a:t>
            </a:r>
            <a:r>
              <a:rPr lang="en-US" sz="4000" dirty="0" err="1" smtClean="0"/>
              <a:t>dengan</a:t>
            </a:r>
            <a:r>
              <a:rPr lang="en-US" sz="4000" dirty="0" smtClean="0"/>
              <a:t> </a:t>
            </a:r>
            <a:r>
              <a:rPr lang="en-US" sz="4000" dirty="0" err="1" smtClean="0"/>
              <a:t>beberapa</a:t>
            </a:r>
            <a:r>
              <a:rPr lang="en-US" sz="4000" dirty="0" smtClean="0"/>
              <a:t> </a:t>
            </a:r>
            <a:r>
              <a:rPr lang="en-US" sz="4000" dirty="0" err="1" smtClean="0"/>
              <a:t>teori</a:t>
            </a:r>
            <a:endParaRPr lang="en-US" sz="4000" dirty="0"/>
          </a:p>
        </p:txBody>
      </p:sp>
      <p:sp>
        <p:nvSpPr>
          <p:cNvPr id="6" name="Rectangle 5"/>
          <p:cNvSpPr/>
          <p:nvPr/>
        </p:nvSpPr>
        <p:spPr>
          <a:xfrm>
            <a:off x="3505200" y="762001"/>
            <a:ext cx="5334000" cy="526297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i="1" dirty="0" err="1">
                <a:solidFill>
                  <a:schemeClr val="tx1"/>
                </a:solidFill>
              </a:rPr>
              <a:t>Pendekatan</a:t>
            </a:r>
            <a:r>
              <a:rPr lang="en-US" sz="2800" i="1" dirty="0">
                <a:solidFill>
                  <a:schemeClr val="tx1"/>
                </a:solidFill>
              </a:rPr>
              <a:t> </a:t>
            </a:r>
            <a:r>
              <a:rPr lang="en-US" sz="2800" i="1" dirty="0" err="1">
                <a:solidFill>
                  <a:schemeClr val="tx1"/>
                </a:solidFill>
              </a:rPr>
              <a:t>perkembangan-interaksi</a:t>
            </a:r>
            <a:endParaRPr lang="en-US" sz="2800" dirty="0">
              <a:solidFill>
                <a:schemeClr val="tx1"/>
              </a:solidFill>
            </a:endParaRPr>
          </a:p>
          <a:p>
            <a:endParaRPr lang="en-US" sz="2800" dirty="0">
              <a:solidFill>
                <a:schemeClr val="tx1"/>
              </a:solidFill>
            </a:endParaRPr>
          </a:p>
          <a:p>
            <a:pPr marL="514350" indent="-514350">
              <a:buAutoNum type="arabicPeriod"/>
            </a:pPr>
            <a:r>
              <a:rPr lang="en-US" sz="2800" dirty="0" err="1">
                <a:solidFill>
                  <a:schemeClr val="tx1"/>
                </a:solidFill>
              </a:rPr>
              <a:t>Teori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kognitif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seperti</a:t>
            </a:r>
            <a:r>
              <a:rPr lang="en-US" sz="2800" dirty="0">
                <a:solidFill>
                  <a:schemeClr val="tx1"/>
                </a:solidFill>
              </a:rPr>
              <a:t> yang </a:t>
            </a:r>
            <a:r>
              <a:rPr lang="en-US" sz="2800" dirty="0" err="1">
                <a:solidFill>
                  <a:schemeClr val="tx1"/>
                </a:solidFill>
              </a:rPr>
              <a:t>dikemukakan</a:t>
            </a:r>
            <a:r>
              <a:rPr lang="en-US" sz="2800" dirty="0">
                <a:solidFill>
                  <a:schemeClr val="tx1"/>
                </a:solidFill>
              </a:rPr>
              <a:t>  </a:t>
            </a:r>
            <a:r>
              <a:rPr lang="en-US" sz="2800" dirty="0" err="1">
                <a:solidFill>
                  <a:schemeClr val="tx1"/>
                </a:solidFill>
              </a:rPr>
              <a:t>oleh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piaget</a:t>
            </a:r>
            <a:endParaRPr lang="en-US" sz="2800" dirty="0">
              <a:solidFill>
                <a:schemeClr val="tx1"/>
              </a:solidFill>
            </a:endParaRPr>
          </a:p>
          <a:p>
            <a:pPr marL="514350" indent="-514350">
              <a:buAutoNum type="arabicPeriod"/>
            </a:pPr>
            <a:r>
              <a:rPr lang="en-US" sz="2800" dirty="0" err="1">
                <a:solidFill>
                  <a:schemeClr val="tx1"/>
                </a:solidFill>
              </a:rPr>
              <a:t>Teori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sosial</a:t>
            </a:r>
            <a:r>
              <a:rPr lang="en-US" sz="2800" dirty="0">
                <a:solidFill>
                  <a:schemeClr val="tx1"/>
                </a:solidFill>
              </a:rPr>
              <a:t> yang </a:t>
            </a:r>
            <a:r>
              <a:rPr lang="en-US" sz="2800" dirty="0" err="1">
                <a:solidFill>
                  <a:schemeClr val="tx1"/>
                </a:solidFill>
              </a:rPr>
              <a:t>melihat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individu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memiliki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kekuatan</a:t>
            </a:r>
            <a:r>
              <a:rPr lang="en-US" sz="2800" dirty="0">
                <a:solidFill>
                  <a:schemeClr val="tx1"/>
                </a:solidFill>
              </a:rPr>
              <a:t> ego (ego strength) </a:t>
            </a:r>
            <a:r>
              <a:rPr lang="en-US" sz="2800" dirty="0" err="1">
                <a:solidFill>
                  <a:schemeClr val="tx1"/>
                </a:solidFill>
              </a:rPr>
              <a:t>yaitu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kemampuan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untuk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berurusan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dengan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lingkungan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secara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efektive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seperti</a:t>
            </a:r>
            <a:r>
              <a:rPr lang="en-US" sz="2800" dirty="0">
                <a:solidFill>
                  <a:schemeClr val="tx1"/>
                </a:solidFill>
              </a:rPr>
              <a:t> yang </a:t>
            </a:r>
            <a:r>
              <a:rPr lang="en-US" sz="2800" dirty="0" err="1">
                <a:solidFill>
                  <a:schemeClr val="tx1"/>
                </a:solidFill>
              </a:rPr>
              <a:t>dikemukakan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oleh</a:t>
            </a:r>
            <a:r>
              <a:rPr lang="en-US" sz="2800" dirty="0">
                <a:solidFill>
                  <a:schemeClr val="tx1"/>
                </a:solidFill>
              </a:rPr>
              <a:t> Ericson</a:t>
            </a:r>
          </a:p>
        </p:txBody>
      </p:sp>
    </p:spTree>
    <p:extLst>
      <p:ext uri="{BB962C8B-B14F-4D97-AF65-F5344CB8AC3E}">
        <p14:creationId xmlns:p14="http://schemas.microsoft.com/office/powerpoint/2010/main" val="3356015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90678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057400" y="381000"/>
            <a:ext cx="2133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/>
              <a:t>PERAN GURU</a:t>
            </a:r>
          </a:p>
        </p:txBody>
      </p:sp>
      <p:sp>
        <p:nvSpPr>
          <p:cNvPr id="5" name="Rectangle 4"/>
          <p:cNvSpPr/>
          <p:nvPr/>
        </p:nvSpPr>
        <p:spPr>
          <a:xfrm>
            <a:off x="1600201" y="2667000"/>
            <a:ext cx="25907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Menciptakan</a:t>
            </a:r>
            <a:r>
              <a:rPr lang="en-US" sz="2400" dirty="0"/>
              <a:t> </a:t>
            </a:r>
            <a:r>
              <a:rPr lang="en-US" sz="2400" dirty="0" err="1"/>
              <a:t>lingkungan</a:t>
            </a:r>
            <a:r>
              <a:rPr lang="en-US" sz="2400" dirty="0"/>
              <a:t> </a:t>
            </a:r>
            <a:r>
              <a:rPr lang="en-US" sz="2400" dirty="0" err="1" smtClean="0"/>
              <a:t>belajar</a:t>
            </a:r>
            <a:r>
              <a:rPr lang="en-US" sz="2400" dirty="0" smtClean="0"/>
              <a:t> </a:t>
            </a:r>
            <a:r>
              <a:rPr lang="en-US" sz="2400" dirty="0" err="1"/>
              <a:t>fisik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psykis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5638800" y="685800"/>
            <a:ext cx="2362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Membangun</a:t>
            </a:r>
            <a:r>
              <a:rPr lang="en-US" sz="2400" dirty="0"/>
              <a:t> </a:t>
            </a:r>
            <a:r>
              <a:rPr lang="en-US" sz="2400" dirty="0" err="1"/>
              <a:t>suasana</a:t>
            </a:r>
            <a:r>
              <a:rPr lang="en-US" sz="2400" dirty="0"/>
              <a:t> </a:t>
            </a:r>
            <a:r>
              <a:rPr lang="en-US" sz="2400" dirty="0" err="1"/>
              <a:t>saling</a:t>
            </a:r>
            <a:r>
              <a:rPr lang="en-US" sz="2400" dirty="0"/>
              <a:t> </a:t>
            </a:r>
            <a:r>
              <a:rPr lang="en-US" sz="2400" dirty="0" err="1"/>
              <a:t>percaya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5410200" y="2667000"/>
            <a:ext cx="304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Memilih</a:t>
            </a:r>
            <a:r>
              <a:rPr lang="en-US" sz="2400" dirty="0"/>
              <a:t> &amp; </a:t>
            </a:r>
            <a:r>
              <a:rPr lang="en-US" sz="2400" dirty="0" err="1"/>
              <a:t>menyusun</a:t>
            </a:r>
            <a:r>
              <a:rPr lang="en-US" sz="2400" dirty="0"/>
              <a:t> </a:t>
            </a:r>
            <a:r>
              <a:rPr lang="en-US" sz="2400" dirty="0" err="1"/>
              <a:t>benda</a:t>
            </a:r>
            <a:r>
              <a:rPr lang="en-US" sz="2400" dirty="0"/>
              <a:t> agar </a:t>
            </a:r>
            <a:r>
              <a:rPr lang="en-US" sz="2400" dirty="0" err="1"/>
              <a:t>anak</a:t>
            </a:r>
            <a:r>
              <a:rPr lang="en-US" sz="2400" dirty="0"/>
              <a:t> </a:t>
            </a:r>
            <a:r>
              <a:rPr lang="en-US" sz="2400" dirty="0" err="1"/>
              <a:t>berinisitif</a:t>
            </a:r>
            <a:r>
              <a:rPr lang="en-US" sz="2400" dirty="0"/>
              <a:t> 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mandiri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1447799" y="4721662"/>
            <a:ext cx="28956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Fasilitator</a:t>
            </a:r>
            <a:r>
              <a:rPr lang="en-US" sz="2400" dirty="0"/>
              <a:t> yang </a:t>
            </a:r>
            <a:r>
              <a:rPr lang="en-US" sz="2400" dirty="0" err="1"/>
              <a:t>bertanggung</a:t>
            </a:r>
            <a:r>
              <a:rPr lang="en-US" sz="2400" dirty="0"/>
              <a:t> </a:t>
            </a:r>
            <a:r>
              <a:rPr lang="en-US" sz="2400" dirty="0" err="1"/>
              <a:t>jawab</a:t>
            </a:r>
            <a:r>
              <a:rPr lang="en-US" sz="2400" dirty="0"/>
              <a:t> </a:t>
            </a:r>
            <a:r>
              <a:rPr lang="en-US" sz="2400" dirty="0" err="1"/>
              <a:t>bagi</a:t>
            </a:r>
            <a:r>
              <a:rPr lang="en-US" sz="2400" dirty="0"/>
              <a:t> </a:t>
            </a:r>
            <a:r>
              <a:rPr lang="en-US" sz="2400" dirty="0" err="1"/>
              <a:t>anak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5292436" y="4751052"/>
            <a:ext cx="3200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Membangun</a:t>
            </a:r>
            <a:r>
              <a:rPr lang="en-US" sz="2400" dirty="0"/>
              <a:t> </a:t>
            </a:r>
            <a:r>
              <a:rPr lang="en-US" sz="2400" dirty="0" err="1"/>
              <a:t>atmosfir</a:t>
            </a:r>
            <a:r>
              <a:rPr lang="en-US" sz="2400" dirty="0"/>
              <a:t> </a:t>
            </a:r>
            <a:r>
              <a:rPr lang="en-US" sz="2400" dirty="0" err="1"/>
              <a:t>kerjasama</a:t>
            </a:r>
            <a:r>
              <a:rPr lang="en-US" sz="2400" dirty="0"/>
              <a:t> guru, orang </a:t>
            </a:r>
            <a:r>
              <a:rPr lang="en-US" sz="2400" dirty="0" err="1"/>
              <a:t>tua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anak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75844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 descr="Image result for model bank stre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8112"/>
            <a:ext cx="8839200" cy="6567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mage result for model bank stre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334000"/>
            <a:ext cx="8001000" cy="122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522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458200" cy="10668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PRINSIP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990600"/>
            <a:ext cx="8877299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3048000" y="1143000"/>
            <a:ext cx="533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di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mencerman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di </a:t>
            </a:r>
            <a:r>
              <a:rPr lang="en-US" dirty="0" err="1"/>
              <a:t>rumah</a:t>
            </a:r>
            <a:r>
              <a:rPr lang="en-US" dirty="0"/>
              <a:t> ,</a:t>
            </a:r>
            <a:r>
              <a:rPr lang="en-US" dirty="0" err="1"/>
              <a:t>keahlian</a:t>
            </a:r>
            <a:r>
              <a:rPr lang="en-US" dirty="0"/>
              <a:t> </a:t>
            </a:r>
            <a:r>
              <a:rPr lang="en-US" dirty="0" err="1"/>
              <a:t>akademis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pertumbuhan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kegiatan-kegiatan</a:t>
            </a:r>
            <a:r>
              <a:rPr lang="en-US" dirty="0"/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838200" y="2438401"/>
            <a:ext cx="5410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anak-anak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di </a:t>
            </a:r>
            <a:r>
              <a:rPr lang="en-US" dirty="0" err="1"/>
              <a:t>sekolah</a:t>
            </a:r>
            <a:r>
              <a:rPr lang="en-US" dirty="0"/>
              <a:t> yang </a:t>
            </a:r>
            <a:r>
              <a:rPr lang="en-US" dirty="0" err="1"/>
              <a:t>berfokus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kerjasama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048000" y="3581400"/>
            <a:ext cx="533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difokuskan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masalah-masalah</a:t>
            </a:r>
            <a:r>
              <a:rPr lang="en-US" dirty="0"/>
              <a:t> yang </a:t>
            </a:r>
            <a:r>
              <a:rPr lang="en-US" dirty="0" err="1"/>
              <a:t>dipecahkan</a:t>
            </a:r>
            <a:r>
              <a:rPr lang="en-US" dirty="0"/>
              <a:t> </a:t>
            </a:r>
            <a:r>
              <a:rPr lang="en-US" dirty="0" err="1"/>
              <a:t>anak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38200" y="4906328"/>
            <a:ext cx="59435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motivasi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anak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048000" y="5715000"/>
            <a:ext cx="533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  <a:r>
              <a:rPr lang="en-US" dirty="0" err="1"/>
              <a:t>peran</a:t>
            </a:r>
            <a:r>
              <a:rPr lang="en-US" dirty="0"/>
              <a:t> guru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memahami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yang </a:t>
            </a:r>
            <a:r>
              <a:rPr lang="en-US" dirty="0" err="1"/>
              <a:t>menstimulasi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. (Morison,2010:68)</a:t>
            </a:r>
          </a:p>
        </p:txBody>
      </p:sp>
    </p:spTree>
    <p:extLst>
      <p:ext uri="{BB962C8B-B14F-4D97-AF65-F5344CB8AC3E}">
        <p14:creationId xmlns:p14="http://schemas.microsoft.com/office/powerpoint/2010/main" val="1869841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28"/>
            <a:ext cx="9144000" cy="6736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3352800" y="228600"/>
            <a:ext cx="5486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Prinsip-prinsip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pendekatan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ini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berperan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sebagai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konteks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bagi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pengambilan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keputusan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guru 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mengenai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pilihan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isi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metodologi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dan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lingkungan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fisik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dan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en-US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400" dirty="0" err="1" smtClean="0">
                <a:solidFill>
                  <a:schemeClr val="accent6">
                    <a:lumMod val="75000"/>
                  </a:schemeClr>
                </a:solidFill>
              </a:rPr>
              <a:t>sosial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kelas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00400" y="2286000"/>
            <a:ext cx="5638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Melalui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pengalaman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langsung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, 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anak-anak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dan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orang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dewasa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terlibat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secara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aktif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dengan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lingkungan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memperluas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dasar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pengetahuan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mereka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dan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memperkuat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rasa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kemampuan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dan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penguasaan</a:t>
            </a:r>
            <a:endParaRPr lang="en-US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 rot="10800000" flipV="1">
            <a:off x="2286000" y="4285565"/>
            <a:ext cx="6553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Guru yang </a:t>
            </a:r>
            <a:r>
              <a:rPr lang="en-US" sz="2400" dirty="0" err="1">
                <a:solidFill>
                  <a:srgbClr val="0070C0"/>
                </a:solidFill>
              </a:rPr>
              <a:t>dididik</a:t>
            </a:r>
            <a:r>
              <a:rPr lang="en-US" sz="2400" dirty="0">
                <a:solidFill>
                  <a:srgbClr val="0070C0"/>
                </a:solidFill>
              </a:rPr>
              <a:t> di Bank Street </a:t>
            </a:r>
            <a:r>
              <a:rPr lang="en-US" sz="2400" dirty="0" err="1">
                <a:solidFill>
                  <a:srgbClr val="0070C0"/>
                </a:solidFill>
              </a:rPr>
              <a:t>diharapkan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memiliki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pemahaman</a:t>
            </a:r>
            <a:r>
              <a:rPr lang="en-US" sz="2400" dirty="0">
                <a:solidFill>
                  <a:srgbClr val="0070C0"/>
                </a:solidFill>
              </a:rPr>
              <a:t> yang </a:t>
            </a:r>
            <a:r>
              <a:rPr lang="en-US" sz="2400" dirty="0" err="1">
                <a:solidFill>
                  <a:srgbClr val="0070C0"/>
                </a:solidFill>
              </a:rPr>
              <a:t>luas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mengenai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pembelajaran</a:t>
            </a:r>
            <a:r>
              <a:rPr lang="en-US" sz="2400" dirty="0">
                <a:solidFill>
                  <a:srgbClr val="0070C0"/>
                </a:solidFill>
              </a:rPr>
              <a:t>, </a:t>
            </a:r>
            <a:r>
              <a:rPr lang="en-US" sz="2400" dirty="0" err="1">
                <a:solidFill>
                  <a:srgbClr val="0070C0"/>
                </a:solidFill>
              </a:rPr>
              <a:t>kebutuhan</a:t>
            </a:r>
            <a:r>
              <a:rPr lang="en-US" sz="2400" dirty="0">
                <a:solidFill>
                  <a:srgbClr val="0070C0"/>
                </a:solidFill>
              </a:rPr>
              <a:t> </a:t>
            </a:r>
            <a:r>
              <a:rPr lang="en-US" sz="2400" dirty="0" err="1">
                <a:solidFill>
                  <a:srgbClr val="0070C0"/>
                </a:solidFill>
              </a:rPr>
              <a:t>perkembangan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anak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dan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kemampuan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untukmenciptakan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kelas</a:t>
            </a:r>
            <a:r>
              <a:rPr lang="en-US" sz="2400" dirty="0">
                <a:solidFill>
                  <a:srgbClr val="0070C0"/>
                </a:solidFill>
              </a:rPr>
              <a:t> yang </a:t>
            </a:r>
            <a:r>
              <a:rPr lang="en-US" sz="2400" dirty="0" err="1">
                <a:solidFill>
                  <a:srgbClr val="0070C0"/>
                </a:solidFill>
              </a:rPr>
              <a:t>peduli</a:t>
            </a:r>
            <a:r>
              <a:rPr lang="en-US" sz="2400" dirty="0">
                <a:solidFill>
                  <a:srgbClr val="0070C0"/>
                </a:solidFill>
              </a:rPr>
              <a:t>, </a:t>
            </a:r>
            <a:r>
              <a:rPr lang="en-US" sz="2400" dirty="0" err="1">
                <a:solidFill>
                  <a:srgbClr val="0070C0"/>
                </a:solidFill>
              </a:rPr>
              <a:t>menantang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se­cara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cerdas</a:t>
            </a:r>
            <a:r>
              <a:rPr lang="en-US" sz="2400" dirty="0">
                <a:solidFill>
                  <a:srgbClr val="0070C0"/>
                </a:solidFill>
              </a:rPr>
              <a:t>, </a:t>
            </a:r>
            <a:r>
              <a:rPr lang="en-US" sz="2400" dirty="0" err="1">
                <a:solidFill>
                  <a:srgbClr val="0070C0"/>
                </a:solidFill>
              </a:rPr>
              <a:t>dan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demokratis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7650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8"/>
            <a:ext cx="8991600" cy="6858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304800" y="228600"/>
            <a:ext cx="3581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chemeClr val="accent2">
                    <a:lumMod val="50000"/>
                  </a:schemeClr>
                </a:solidFill>
              </a:rPr>
              <a:t>Kelas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</a:rPr>
              <a:t>adalah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</a:rPr>
              <a:t>lingkungan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 yang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</a:rPr>
              <a:t>dinamis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 yang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</a:rPr>
              <a:t>menerima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</a:rPr>
              <a:t>peran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</a:rPr>
              <a:t>serta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</a:rPr>
              <a:t>aktif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</a:rPr>
              <a:t>kerjasama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</a:rPr>
              <a:t>dan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</a:rPr>
              <a:t>kemandirian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</a:rPr>
              <a:t>dan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</a:rPr>
              <a:t>keragaman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</a:rPr>
              <a:t>dalam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</a:rPr>
              <a:t>ekspresi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</a:rPr>
              <a:t>dan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</a:rPr>
              <a:t>komunikasi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76800" y="609601"/>
            <a:ext cx="3429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LINGKUNGAN PEMBELAJARAN DALAM PENDEKATAN BANK STREET</a:t>
            </a:r>
          </a:p>
        </p:txBody>
      </p:sp>
      <p:sp>
        <p:nvSpPr>
          <p:cNvPr id="7" name="Rectangle 6"/>
          <p:cNvSpPr/>
          <p:nvPr/>
        </p:nvSpPr>
        <p:spPr>
          <a:xfrm>
            <a:off x="304800" y="3276600"/>
            <a:ext cx="3733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</a:rPr>
              <a:t>Alokasi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</a:rPr>
              <a:t>ruang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</a:rPr>
              <a:t>memberikan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</a:rPr>
              <a:t>tempat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 yang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</a:rPr>
              <a:t>cukup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</a:rPr>
              <a:t>untuk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</a:rPr>
              <a:t>permainan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</a:rPr>
              <a:t>sandiwara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</a:rPr>
              <a:t>menyusun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</a:rPr>
              <a:t>balok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</a:rPr>
              <a:t>dan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3">
                    <a:lumMod val="50000"/>
                  </a:schemeClr>
                </a:solidFill>
              </a:rPr>
              <a:t>pertemuan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</a:rPr>
              <a:t>kelompok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</a:rPr>
              <a:t>serta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</a:rPr>
              <a:t>ruang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</a:rPr>
              <a:t>untuk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</a:rPr>
              <a:t>bekerja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</a:rPr>
              <a:t>sendiri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</a:rPr>
              <a:t>atau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</a:rPr>
              <a:t>dalam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</a:rPr>
              <a:t>kelompok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</a:rPr>
              <a:t>kecil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en-US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flipH="1">
            <a:off x="4572000" y="3429000"/>
            <a:ext cx="4114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</a:rPr>
              <a:t>Bagian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</a:rPr>
              <a:t>tetap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</a:rPr>
              <a:t>kehidupan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</a:rPr>
              <a:t>harian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</a:rPr>
              <a:t>kelas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</a:rPr>
              <a:t>adalah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</a:rPr>
              <a:t>menciptakan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</a:rPr>
              <a:t>lingkungan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yang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</a:rPr>
              <a:t>merangsang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</a:rPr>
              <a:t>keterampilan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</a:rPr>
              <a:t>membaca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</a:rPr>
              <a:t>dan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</a:rPr>
              <a:t>menulis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</a:rPr>
              <a:t>dengan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</a:rPr>
              <a:t>banyak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</a:rPr>
              <a:t>kesempatan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yang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</a:rPr>
              <a:t>beragam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</a:rPr>
              <a:t>untuk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</a:rPr>
              <a:t>bicara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den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</a:rPr>
              <a:t>menyimak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</a:rPr>
              <a:t>percakapan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</a:rPr>
              <a:t>dan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</a:rPr>
              <a:t>diskusi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</a:rPr>
              <a:t>menyimak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</a:rPr>
              <a:t>dan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</a:rPr>
              <a:t>menulis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</a:rPr>
              <a:t>cerita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</a:rPr>
              <a:t>menyanyi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</a:rPr>
              <a:t>dan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</a:rPr>
              <a:t>berpantun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829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76200"/>
            <a:ext cx="8920161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462736" y="835610"/>
            <a:ext cx="308371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pengujian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dan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</a:rPr>
              <a:t>penilaian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pada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portofolio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hasil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karya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anak-anak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sepanjang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waktu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menampilkan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kisah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penting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pertumbuhan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melalui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karaya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seni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tulisan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penghitungan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dan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</a:rPr>
              <a:t>perakitan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8373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52400"/>
            <a:ext cx="8991600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 rot="10800000" flipV="1">
            <a:off x="838199" y="3595858"/>
            <a:ext cx="754380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7030A0"/>
                </a:solidFill>
              </a:rPr>
              <a:t>KESAMAAN PENDEKATAN BANK STREET DAN DEVELOPMENTALLY APPROPRIATE PRACTICE</a:t>
            </a:r>
          </a:p>
        </p:txBody>
      </p:sp>
    </p:spTree>
    <p:extLst>
      <p:ext uri="{BB962C8B-B14F-4D97-AF65-F5344CB8AC3E}">
        <p14:creationId xmlns:p14="http://schemas.microsoft.com/office/powerpoint/2010/main" val="37541239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636"/>
            <a:ext cx="9144000" cy="6823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133600" y="685800"/>
            <a:ext cx="4876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1.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Penekanan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pada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bermain</a:t>
            </a:r>
            <a:endParaRPr lang="en-US" sz="24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2.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Konsep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peran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aktif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anak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dalam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membangun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pemahaman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mereka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tentang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dunia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melalui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interaksi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dengan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bahan-bahan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dan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lingkungan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lain</a:t>
            </a:r>
          </a:p>
          <a:p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3.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Mempertimbangkan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seluruh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anak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bahwa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setiap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anak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itu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unik</a:t>
            </a:r>
            <a:endParaRPr lang="en-US" sz="24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4.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Pentingnya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keterlibatan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keluarga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beserta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komunikasi</a:t>
            </a:r>
            <a:endParaRPr lang="en-US" sz="24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5. Guru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berperan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sebagai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pengamat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dan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fasilitator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pembelajaran</a:t>
            </a:r>
            <a:endParaRPr lang="en-US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0544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Semangat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524000"/>
            <a:ext cx="8229599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2353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58" y="91597"/>
            <a:ext cx="9164657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1524000" y="1676400"/>
            <a:ext cx="6400800" cy="48936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dirty="0"/>
              <a:t>Model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dikembangkan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Sprague </a:t>
            </a:r>
            <a:r>
              <a:rPr lang="en-US" sz="2400" dirty="0" err="1"/>
              <a:t>Mithchell</a:t>
            </a:r>
            <a:r>
              <a:rPr lang="en-US" sz="2400" dirty="0"/>
              <a:t> (1878-1967), </a:t>
            </a:r>
            <a:r>
              <a:rPr lang="en-US" sz="2400" dirty="0" err="1"/>
              <a:t>Carroline</a:t>
            </a:r>
            <a:r>
              <a:rPr lang="en-US" sz="2400" dirty="0"/>
              <a:t> Pratt </a:t>
            </a:r>
            <a:r>
              <a:rPr lang="en-US" sz="2400" dirty="0" err="1"/>
              <a:t>dan</a:t>
            </a:r>
            <a:r>
              <a:rPr lang="en-US" sz="2400" dirty="0"/>
              <a:t> Harrier Johnson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mendirikan</a:t>
            </a:r>
            <a:r>
              <a:rPr lang="en-US" sz="2400" dirty="0"/>
              <a:t> Play School yang </a:t>
            </a:r>
            <a:r>
              <a:rPr lang="en-US" sz="2400" dirty="0" err="1"/>
              <a:t>disebut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sekolah</a:t>
            </a:r>
            <a:r>
              <a:rPr lang="en-US" sz="2400" dirty="0"/>
              <a:t> </a:t>
            </a:r>
            <a:r>
              <a:rPr lang="en-US" sz="2400" dirty="0" err="1"/>
              <a:t>pengasuhan</a:t>
            </a:r>
            <a:r>
              <a:rPr lang="en-US" sz="2400" dirty="0"/>
              <a:t> </a:t>
            </a:r>
            <a:r>
              <a:rPr lang="en-US" sz="2400" dirty="0" err="1"/>
              <a:t>pertama</a:t>
            </a:r>
            <a:r>
              <a:rPr lang="en-US" sz="2400" dirty="0"/>
              <a:t> </a:t>
            </a:r>
            <a:r>
              <a:rPr lang="en-US" sz="2400" dirty="0" err="1"/>
              <a:t>Amerika</a:t>
            </a:r>
            <a:r>
              <a:rPr lang="en-US" sz="2400" dirty="0"/>
              <a:t> </a:t>
            </a:r>
            <a:r>
              <a:rPr lang="en-US" sz="2400" dirty="0" err="1"/>
              <a:t>Sarikat</a:t>
            </a:r>
            <a:r>
              <a:rPr lang="en-US" sz="2400" dirty="0"/>
              <a:t>. </a:t>
            </a:r>
            <a:r>
              <a:rPr lang="en-US" sz="2400" dirty="0" err="1"/>
              <a:t>Pendekatan</a:t>
            </a:r>
            <a:r>
              <a:rPr lang="en-US" sz="2400" dirty="0"/>
              <a:t> </a:t>
            </a:r>
            <a:r>
              <a:rPr lang="en-US" sz="2400" dirty="0" err="1"/>
              <a:t>pembelajaran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model Bank Street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anak-anak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pebelajar</a:t>
            </a:r>
            <a:r>
              <a:rPr lang="en-US" sz="2400" dirty="0"/>
              <a:t>, </a:t>
            </a:r>
            <a:r>
              <a:rPr lang="en-US" sz="2400" dirty="0" err="1"/>
              <a:t>pencoba</a:t>
            </a:r>
            <a:r>
              <a:rPr lang="en-US" sz="2400" dirty="0"/>
              <a:t>, </a:t>
            </a:r>
            <a:r>
              <a:rPr lang="en-US" sz="2400" dirty="0" err="1"/>
              <a:t>penjelajah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artis</a:t>
            </a:r>
            <a:r>
              <a:rPr lang="en-US" sz="2400" dirty="0"/>
              <a:t> yang </a:t>
            </a:r>
            <a:r>
              <a:rPr lang="en-US" sz="2400" dirty="0" err="1"/>
              <a:t>aktif</a:t>
            </a:r>
            <a:r>
              <a:rPr lang="en-US" sz="2400" dirty="0"/>
              <a:t>. </a:t>
            </a:r>
            <a:r>
              <a:rPr lang="en-US" sz="2400" dirty="0" err="1"/>
              <a:t>Anak</a:t>
            </a:r>
            <a:r>
              <a:rPr lang="en-US" sz="2400" dirty="0"/>
              <a:t>- </a:t>
            </a:r>
            <a:r>
              <a:rPr lang="en-US" sz="2400" dirty="0" err="1"/>
              <a:t>anak</a:t>
            </a:r>
            <a:r>
              <a:rPr lang="en-US" sz="2400" dirty="0"/>
              <a:t> </a:t>
            </a:r>
            <a:r>
              <a:rPr lang="en-US" sz="2400" dirty="0" err="1"/>
              <a:t>belajar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interaksinya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lingkungan</a:t>
            </a:r>
            <a:r>
              <a:rPr lang="en-US" sz="2400" dirty="0"/>
              <a:t>. </a:t>
            </a:r>
            <a:endParaRPr lang="en-US" sz="2400" dirty="0" smtClean="0"/>
          </a:p>
          <a:p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</a:rPr>
              <a:t>Model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</a:rPr>
              <a:t>ini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</a:rPr>
              <a:t>kadang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-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</a:rPr>
              <a:t>kadang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</a:rPr>
              <a:t>disebut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</a:rPr>
              <a:t>dengan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</a:rPr>
              <a:t>pendekatan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</a:rPr>
              <a:t>interaksi-perkembangan</a:t>
            </a:r>
            <a:endParaRPr lang="en-US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184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426"/>
            <a:ext cx="9067800" cy="6553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295400" y="381000"/>
            <a:ext cx="6858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Bank street </a:t>
            </a:r>
            <a:r>
              <a:rPr lang="en-US" sz="3600" dirty="0" err="1"/>
              <a:t>merupakan</a:t>
            </a:r>
            <a:r>
              <a:rPr lang="en-US" sz="3600" dirty="0"/>
              <a:t> </a:t>
            </a:r>
            <a:r>
              <a:rPr lang="en-US" sz="3600" dirty="0" err="1"/>
              <a:t>salah</a:t>
            </a:r>
            <a:r>
              <a:rPr lang="en-US" sz="3600" dirty="0"/>
              <a:t> </a:t>
            </a:r>
            <a:r>
              <a:rPr lang="en-US" sz="3600" dirty="0" err="1"/>
              <a:t>satu</a:t>
            </a:r>
            <a:r>
              <a:rPr lang="en-US" sz="3600" dirty="0"/>
              <a:t> </a:t>
            </a:r>
            <a:r>
              <a:rPr lang="en-US" sz="3600" dirty="0" err="1"/>
              <a:t>institusi</a:t>
            </a:r>
            <a:r>
              <a:rPr lang="en-US" sz="3600" dirty="0"/>
              <a:t> </a:t>
            </a:r>
            <a:r>
              <a:rPr lang="en-US" sz="3600" dirty="0" err="1"/>
              <a:t>pendidikan</a:t>
            </a:r>
            <a:r>
              <a:rPr lang="en-US" sz="3600" dirty="0"/>
              <a:t> yang </a:t>
            </a:r>
            <a:r>
              <a:rPr lang="en-US" sz="3600" dirty="0" err="1"/>
              <a:t>diperkenalkan</a:t>
            </a:r>
            <a:r>
              <a:rPr lang="en-US" sz="3600" dirty="0"/>
              <a:t> </a:t>
            </a:r>
            <a:r>
              <a:rPr lang="en-US" sz="3600" dirty="0" err="1"/>
              <a:t>pada</a:t>
            </a:r>
            <a:r>
              <a:rPr lang="en-US" sz="3600" dirty="0"/>
              <a:t> </a:t>
            </a:r>
            <a:r>
              <a:rPr lang="en-US" sz="3600" dirty="0" err="1"/>
              <a:t>awal</a:t>
            </a:r>
            <a:r>
              <a:rPr lang="en-US" sz="3600" dirty="0"/>
              <a:t> 1800-an. </a:t>
            </a:r>
          </a:p>
        </p:txBody>
      </p:sp>
      <p:sp>
        <p:nvSpPr>
          <p:cNvPr id="5" name="Rectangle 4"/>
          <p:cNvSpPr/>
          <p:nvPr/>
        </p:nvSpPr>
        <p:spPr>
          <a:xfrm>
            <a:off x="1905000" y="2438400"/>
            <a:ext cx="5791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Model </a:t>
            </a:r>
            <a:r>
              <a:rPr lang="en-US" sz="3600" dirty="0" err="1"/>
              <a:t>ini</a:t>
            </a:r>
            <a:r>
              <a:rPr lang="en-US" sz="3600" dirty="0"/>
              <a:t> </a:t>
            </a:r>
            <a:r>
              <a:rPr lang="en-US" sz="3600" dirty="0" err="1"/>
              <a:t>terkenal</a:t>
            </a:r>
            <a:r>
              <a:rPr lang="en-US" sz="3600" dirty="0"/>
              <a:t> </a:t>
            </a:r>
            <a:r>
              <a:rPr lang="en-US" sz="3600" dirty="0" err="1"/>
              <a:t>setelah</a:t>
            </a:r>
            <a:r>
              <a:rPr lang="en-US" sz="3600" dirty="0"/>
              <a:t> </a:t>
            </a:r>
            <a:r>
              <a:rPr lang="en-US" sz="3600" dirty="0" err="1"/>
              <a:t>dikembangkan</a:t>
            </a:r>
            <a:r>
              <a:rPr lang="en-US" sz="3600" dirty="0"/>
              <a:t> </a:t>
            </a:r>
            <a:r>
              <a:rPr lang="en-US" sz="3600" dirty="0" err="1"/>
              <a:t>oleh</a:t>
            </a:r>
            <a:r>
              <a:rPr lang="en-US" sz="3600" dirty="0"/>
              <a:t> </a:t>
            </a:r>
            <a:endParaRPr lang="en-US" sz="3600" dirty="0" smtClean="0"/>
          </a:p>
          <a:p>
            <a:r>
              <a:rPr lang="en-US" sz="3600" i="1" dirty="0" smtClean="0">
                <a:solidFill>
                  <a:srgbClr val="FF0000"/>
                </a:solidFill>
              </a:rPr>
              <a:t>Lucy </a:t>
            </a:r>
            <a:r>
              <a:rPr lang="en-US" sz="3600" i="1" dirty="0">
                <a:solidFill>
                  <a:srgbClr val="FF0000"/>
                </a:solidFill>
              </a:rPr>
              <a:t>Sprague Mitchell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47800" y="4724400"/>
            <a:ext cx="6705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pendekatan</a:t>
            </a:r>
            <a:r>
              <a:rPr lang="en-US" sz="2400" dirty="0"/>
              <a:t> Bank Street </a:t>
            </a:r>
            <a:r>
              <a:rPr lang="en-US" sz="2400" dirty="0" err="1"/>
              <a:t>menjelaskan</a:t>
            </a:r>
            <a:r>
              <a:rPr lang="en-US" sz="2400" dirty="0"/>
              <a:t> </a:t>
            </a:r>
            <a:r>
              <a:rPr lang="en-US" sz="2400" dirty="0" err="1"/>
              <a:t>metode</a:t>
            </a:r>
            <a:r>
              <a:rPr lang="en-US" sz="2400" dirty="0"/>
              <a:t> </a:t>
            </a:r>
            <a:r>
              <a:rPr lang="en-US" sz="2400" dirty="0" err="1"/>
              <a:t>pendidikan</a:t>
            </a:r>
            <a:r>
              <a:rPr lang="en-US" sz="2400" dirty="0"/>
              <a:t> </a:t>
            </a:r>
            <a:r>
              <a:rPr lang="en-US" sz="2400" dirty="0" err="1"/>
              <a:t>anak</a:t>
            </a:r>
            <a:r>
              <a:rPr lang="en-US" sz="2400" dirty="0"/>
              <a:t> </a:t>
            </a:r>
            <a:r>
              <a:rPr lang="en-US" sz="2400" dirty="0" err="1"/>
              <a:t>usia</a:t>
            </a:r>
            <a:r>
              <a:rPr lang="en-US" sz="2400" dirty="0"/>
              <a:t> </a:t>
            </a:r>
            <a:r>
              <a:rPr lang="en-US" sz="2400" dirty="0" err="1"/>
              <a:t>dini</a:t>
            </a:r>
            <a:r>
              <a:rPr lang="en-US" sz="2400" dirty="0"/>
              <a:t>, </a:t>
            </a:r>
            <a:r>
              <a:rPr lang="en-US" sz="2400" dirty="0" err="1"/>
              <a:t>banyak</a:t>
            </a:r>
            <a:r>
              <a:rPr lang="en-US" sz="2400" dirty="0"/>
              <a:t> </a:t>
            </a:r>
            <a:r>
              <a:rPr lang="en-US" sz="2400" dirty="0" err="1"/>
              <a:t>praktisi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pendukungnya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memilih</a:t>
            </a:r>
            <a:r>
              <a:rPr lang="en-US" sz="2400" dirty="0"/>
              <a:t> </a:t>
            </a:r>
            <a:r>
              <a:rPr lang="en-US" sz="2400" dirty="0" err="1"/>
              <a:t>istilah</a:t>
            </a:r>
            <a:r>
              <a:rPr lang="en-US" sz="2400" dirty="0"/>
              <a:t> </a:t>
            </a:r>
            <a:r>
              <a:rPr lang="en-US" sz="2400" dirty="0" err="1"/>
              <a:t>pendekatan-pendekatan</a:t>
            </a:r>
            <a:r>
              <a:rPr lang="en-US" sz="2400" dirty="0"/>
              <a:t> </a:t>
            </a:r>
            <a:r>
              <a:rPr lang="en-US" sz="2400" dirty="0" err="1"/>
              <a:t>perkembangan-interaksi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27175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182"/>
            <a:ext cx="9144000" cy="6728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286000" y="1447800"/>
            <a:ext cx="51054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C00000"/>
                </a:solidFill>
              </a:rPr>
              <a:t>Bureau of Education Experiments</a:t>
            </a:r>
            <a:r>
              <a:rPr lang="en-US" sz="3200" i="1" dirty="0"/>
              <a:t> </a:t>
            </a:r>
            <a:r>
              <a:rPr lang="en-US" sz="3200" dirty="0"/>
              <a:t>(Biro </a:t>
            </a:r>
            <a:r>
              <a:rPr lang="en-US" sz="3200" dirty="0" err="1"/>
              <a:t>Eksperimen</a:t>
            </a:r>
            <a:r>
              <a:rPr lang="en-US" sz="3200" dirty="0"/>
              <a:t> </a:t>
            </a:r>
            <a:r>
              <a:rPr lang="en-US" sz="3200" dirty="0" err="1"/>
              <a:t>Pendidikan</a:t>
            </a:r>
            <a:r>
              <a:rPr lang="en-US" sz="3200" dirty="0"/>
              <a:t>), </a:t>
            </a:r>
            <a:r>
              <a:rPr lang="en-US" sz="3200" dirty="0" err="1"/>
              <a:t>didirikan</a:t>
            </a:r>
            <a:r>
              <a:rPr lang="en-US" sz="3200" dirty="0"/>
              <a:t> </a:t>
            </a:r>
            <a:r>
              <a:rPr lang="en-US" sz="3200" dirty="0" err="1"/>
              <a:t>pada</a:t>
            </a:r>
            <a:r>
              <a:rPr lang="en-US" sz="3200" dirty="0"/>
              <a:t> </a:t>
            </a:r>
            <a:r>
              <a:rPr lang="en-US" sz="3200" dirty="0" err="1"/>
              <a:t>tahun</a:t>
            </a:r>
            <a:r>
              <a:rPr lang="en-US" sz="3200" dirty="0"/>
              <a:t> 1916 </a:t>
            </a:r>
            <a:r>
              <a:rPr lang="en-US" sz="3200" dirty="0" err="1"/>
              <a:t>oleh</a:t>
            </a:r>
            <a:r>
              <a:rPr lang="en-US" sz="3200" dirty="0"/>
              <a:t> </a:t>
            </a:r>
            <a:r>
              <a:rPr lang="en-US" sz="3200" i="1" dirty="0"/>
              <a:t>Lucy Sprague Mitchell</a:t>
            </a:r>
            <a:r>
              <a:rPr lang="en-US" sz="3200" dirty="0"/>
              <a:t>, </a:t>
            </a:r>
            <a:r>
              <a:rPr lang="en-US" sz="3200" dirty="0" err="1"/>
              <a:t>kemudian</a:t>
            </a:r>
            <a:r>
              <a:rPr lang="en-US" sz="3200" dirty="0"/>
              <a:t> </a:t>
            </a:r>
            <a:r>
              <a:rPr lang="en-US" sz="3200" dirty="0" err="1"/>
              <a:t>berubah</a:t>
            </a:r>
            <a:r>
              <a:rPr lang="en-US" sz="3200" dirty="0"/>
              <a:t> </a:t>
            </a:r>
            <a:r>
              <a:rPr lang="en-US" sz="3200" dirty="0" err="1"/>
              <a:t>nama</a:t>
            </a:r>
            <a:r>
              <a:rPr lang="en-US" sz="3200" dirty="0"/>
              <a:t> </a:t>
            </a:r>
            <a:r>
              <a:rPr lang="en-US" sz="3200" dirty="0" err="1"/>
              <a:t>menjadi</a:t>
            </a:r>
            <a:r>
              <a:rPr lang="en-US" sz="3200" dirty="0"/>
              <a:t> </a:t>
            </a:r>
            <a:r>
              <a:rPr lang="en-US" sz="3200" i="1" dirty="0"/>
              <a:t>Bank Street Collage of Education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28366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0" y="-983673"/>
            <a:ext cx="6781800" cy="891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457200" y="1143000"/>
            <a:ext cx="56388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“</a:t>
            </a:r>
            <a:r>
              <a:rPr lang="en-US" sz="3200" dirty="0" err="1" smtClean="0"/>
              <a:t>sekolah</a:t>
            </a:r>
            <a:r>
              <a:rPr lang="en-US" sz="3200" dirty="0" smtClean="0"/>
              <a:t> </a:t>
            </a:r>
            <a:r>
              <a:rPr lang="en-US" sz="3200" dirty="0"/>
              <a:t>yang </a:t>
            </a:r>
            <a:r>
              <a:rPr lang="en-US" sz="3200" dirty="0" err="1"/>
              <a:t>akan</a:t>
            </a:r>
            <a:r>
              <a:rPr lang="en-US" sz="3200" dirty="0"/>
              <a:t> </a:t>
            </a:r>
            <a:r>
              <a:rPr lang="en-US" sz="3200" dirty="0" err="1"/>
              <a:t>mendorong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membantu</a:t>
            </a:r>
            <a:r>
              <a:rPr lang="en-US" sz="3200" dirty="0"/>
              <a:t> </a:t>
            </a:r>
            <a:r>
              <a:rPr lang="en-US" sz="3200" dirty="0" err="1"/>
              <a:t>pertumbuhan</a:t>
            </a:r>
            <a:r>
              <a:rPr lang="en-US" sz="3200" dirty="0"/>
              <a:t> </a:t>
            </a:r>
            <a:r>
              <a:rPr lang="en-US" sz="3200" dirty="0" err="1"/>
              <a:t>anak</a:t>
            </a:r>
            <a:r>
              <a:rPr lang="en-US" sz="3200" dirty="0"/>
              <a:t> </a:t>
            </a:r>
            <a:r>
              <a:rPr lang="en-US" sz="3200" dirty="0" err="1"/>
              <a:t>harus</a:t>
            </a:r>
            <a:r>
              <a:rPr lang="en-US" sz="3200" dirty="0"/>
              <a:t> </a:t>
            </a:r>
            <a:r>
              <a:rPr lang="en-US" sz="3200" dirty="0" err="1"/>
              <a:t>berdasarkan</a:t>
            </a:r>
            <a:r>
              <a:rPr lang="en-US" sz="3200" dirty="0"/>
              <a:t> </a:t>
            </a:r>
            <a:r>
              <a:rPr lang="en-US" sz="3200" dirty="0" err="1"/>
              <a:t>pada</a:t>
            </a:r>
            <a:r>
              <a:rPr lang="en-US" sz="3200" dirty="0"/>
              <a:t> </a:t>
            </a:r>
            <a:r>
              <a:rPr lang="en-US" sz="3200" dirty="0" err="1"/>
              <a:t>pengetahuan</a:t>
            </a:r>
            <a:r>
              <a:rPr lang="en-US" sz="3200" dirty="0"/>
              <a:t> yang </a:t>
            </a:r>
            <a:r>
              <a:rPr lang="en-US" sz="3200" dirty="0" err="1"/>
              <a:t>lebih</a:t>
            </a:r>
            <a:r>
              <a:rPr lang="en-US" sz="3200" dirty="0"/>
              <a:t> </a:t>
            </a:r>
            <a:r>
              <a:rPr lang="en-US" sz="3200" dirty="0" err="1"/>
              <a:t>banyak</a:t>
            </a:r>
            <a:r>
              <a:rPr lang="en-US" sz="3200" dirty="0"/>
              <a:t> </a:t>
            </a:r>
            <a:r>
              <a:rPr lang="en-US" sz="3200" dirty="0" err="1"/>
              <a:t>tentang</a:t>
            </a:r>
            <a:r>
              <a:rPr lang="en-US" sz="3200" dirty="0"/>
              <a:t> </a:t>
            </a:r>
            <a:r>
              <a:rPr lang="en-US" sz="3200" dirty="0" err="1"/>
              <a:t>bagaimana</a:t>
            </a:r>
            <a:r>
              <a:rPr lang="en-US" sz="3200" dirty="0"/>
              <a:t> </a:t>
            </a:r>
            <a:r>
              <a:rPr lang="en-US" sz="3200" dirty="0" err="1"/>
              <a:t>anak</a:t>
            </a:r>
            <a:r>
              <a:rPr lang="en-US" sz="3200" dirty="0"/>
              <a:t> </a:t>
            </a:r>
            <a:r>
              <a:rPr lang="en-US" sz="3200" dirty="0" err="1"/>
              <a:t>belajar</a:t>
            </a:r>
            <a:r>
              <a:rPr lang="en-US" sz="3200" dirty="0"/>
              <a:t>, </a:t>
            </a:r>
            <a:r>
              <a:rPr lang="en-US" sz="3200" dirty="0" err="1"/>
              <a:t>bagaimana</a:t>
            </a:r>
            <a:r>
              <a:rPr lang="en-US" sz="3200" dirty="0"/>
              <a:t> </a:t>
            </a:r>
            <a:r>
              <a:rPr lang="en-US" sz="3200" dirty="0" err="1"/>
              <a:t>mengembangkan</a:t>
            </a:r>
            <a:r>
              <a:rPr lang="en-US" sz="3200" dirty="0"/>
              <a:t> </a:t>
            </a:r>
            <a:r>
              <a:rPr lang="en-US" sz="3200" dirty="0" err="1"/>
              <a:t>minat</a:t>
            </a:r>
            <a:r>
              <a:rPr lang="en-US" sz="3200" dirty="0"/>
              <a:t> </a:t>
            </a:r>
            <a:r>
              <a:rPr lang="en-US" sz="3200" dirty="0" err="1"/>
              <a:t>mereka</a:t>
            </a:r>
            <a:r>
              <a:rPr lang="en-US" sz="3200" dirty="0"/>
              <a:t>,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bagaimana</a:t>
            </a:r>
            <a:r>
              <a:rPr lang="en-US" sz="3200" dirty="0"/>
              <a:t> </a:t>
            </a:r>
            <a:r>
              <a:rPr lang="en-US" sz="3200" dirty="0" err="1"/>
              <a:t>mengenalkan</a:t>
            </a:r>
            <a:r>
              <a:rPr lang="en-US" sz="3200" dirty="0"/>
              <a:t> </a:t>
            </a:r>
            <a:r>
              <a:rPr lang="en-US" sz="3200" dirty="0" err="1"/>
              <a:t>konsep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pengetahuan</a:t>
            </a:r>
            <a:r>
              <a:rPr lang="en-US" sz="3200" dirty="0"/>
              <a:t> </a:t>
            </a:r>
            <a:r>
              <a:rPr lang="en-US" sz="3200" dirty="0" err="1"/>
              <a:t>dengan</a:t>
            </a:r>
            <a:r>
              <a:rPr lang="en-US" sz="3200" dirty="0"/>
              <a:t> </a:t>
            </a:r>
            <a:r>
              <a:rPr lang="en-US" sz="3200" dirty="0" err="1"/>
              <a:t>cara-cara</a:t>
            </a:r>
            <a:r>
              <a:rPr lang="en-US" sz="3200" dirty="0"/>
              <a:t> yang </a:t>
            </a:r>
            <a:r>
              <a:rPr lang="en-US" sz="3200" dirty="0" err="1"/>
              <a:t>masuk</a:t>
            </a:r>
            <a:r>
              <a:rPr lang="en-US" sz="3200" dirty="0"/>
              <a:t> </a:t>
            </a:r>
            <a:r>
              <a:rPr lang="en-US" sz="3200" dirty="0" err="1"/>
              <a:t>akal</a:t>
            </a:r>
            <a:r>
              <a:rPr lang="en-US" sz="3200" dirty="0"/>
              <a:t> </a:t>
            </a:r>
            <a:r>
              <a:rPr lang="en-US" sz="3200" dirty="0" err="1"/>
              <a:t>bagi</a:t>
            </a:r>
            <a:r>
              <a:rPr lang="en-US" sz="3200" dirty="0"/>
              <a:t> </a:t>
            </a:r>
            <a:r>
              <a:rPr lang="en-US" sz="3200" dirty="0" err="1"/>
              <a:t>anak-anak</a:t>
            </a:r>
            <a:r>
              <a:rPr lang="en-US" sz="3200" dirty="0"/>
              <a:t>”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0" y="228600"/>
            <a:ext cx="52413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solidFill>
                  <a:schemeClr val="accent3">
                    <a:lumMod val="75000"/>
                  </a:schemeClr>
                </a:solidFill>
              </a:rPr>
              <a:t>Menurut</a:t>
            </a:r>
            <a:r>
              <a:rPr lang="en-US" sz="4000" dirty="0">
                <a:solidFill>
                  <a:schemeClr val="accent3">
                    <a:lumMod val="75000"/>
                  </a:schemeClr>
                </a:solidFill>
              </a:rPr>
              <a:t> Mitchell, </a:t>
            </a:r>
          </a:p>
        </p:txBody>
      </p:sp>
    </p:spTree>
    <p:extLst>
      <p:ext uri="{BB962C8B-B14F-4D97-AF65-F5344CB8AC3E}">
        <p14:creationId xmlns:p14="http://schemas.microsoft.com/office/powerpoint/2010/main" val="2657890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AutoShape 2" descr="Image result for gambar border hewan kartu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09346"/>
            <a:ext cx="8912225" cy="6572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286000" y="3200400"/>
            <a:ext cx="4572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</a:rPr>
              <a:t>perkembangan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kognitif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dan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afektif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tidak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terjadi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secara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terpisah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tetapi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saling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</a:rPr>
              <a:t>berhubungan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76401" y="457200"/>
            <a:ext cx="34007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  <a:r>
              <a:rPr lang="en-US" sz="6000" dirty="0" err="1">
                <a:solidFill>
                  <a:schemeClr val="accent3">
                    <a:lumMod val="75000"/>
                  </a:schemeClr>
                </a:solidFill>
              </a:rPr>
              <a:t>Filosopi</a:t>
            </a:r>
            <a:r>
              <a:rPr lang="en-US" sz="6000" dirty="0">
                <a:solidFill>
                  <a:schemeClr val="accent3">
                    <a:lumMod val="7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44626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" y="0"/>
            <a:ext cx="908304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685800" y="533400"/>
            <a:ext cx="80772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 smtClean="0">
                <a:solidFill>
                  <a:schemeClr val="accent2">
                    <a:lumMod val="75000"/>
                  </a:schemeClr>
                </a:solidFill>
              </a:rPr>
              <a:t>Tujuan</a:t>
            </a:r>
            <a:r>
              <a:rPr lang="en-US" sz="44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400" dirty="0">
                <a:solidFill>
                  <a:schemeClr val="accent2">
                    <a:lumMod val="75000"/>
                  </a:schemeClr>
                </a:solidFill>
              </a:rPr>
              <a:t>model Bank Street </a:t>
            </a:r>
            <a:endParaRPr lang="en-US" sz="44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en-US" sz="2800" dirty="0" err="1" smtClean="0">
                <a:solidFill>
                  <a:schemeClr val="accent3">
                    <a:lumMod val="50000"/>
                  </a:schemeClr>
                </a:solidFill>
              </a:rPr>
              <a:t>mengembangkan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seluruh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aspek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perkembangan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anak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mencakup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(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fisik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emosi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sosial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dan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kognitif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); </a:t>
            </a:r>
            <a:endParaRPr lang="en-US" sz="28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en-US" sz="2800" dirty="0" err="1" smtClean="0">
                <a:solidFill>
                  <a:schemeClr val="accent3">
                    <a:lumMod val="50000"/>
                  </a:schemeClr>
                </a:solidFill>
              </a:rPr>
              <a:t>berbagi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tanggung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jawab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dengan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anak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dan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masyarakat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; </a:t>
            </a:r>
            <a:endParaRPr lang="en-US" sz="28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en-US" sz="2800" dirty="0" err="1" smtClean="0">
                <a:solidFill>
                  <a:schemeClr val="accent3">
                    <a:lumMod val="50000"/>
                  </a:schemeClr>
                </a:solidFill>
              </a:rPr>
              <a:t>mengembangkan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kompetensi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dan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motivasi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untuk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menggunakan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kemampuan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anak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; </a:t>
            </a:r>
            <a:endParaRPr lang="en-US" sz="28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en-US" sz="2800" dirty="0" err="1" smtClean="0">
                <a:solidFill>
                  <a:schemeClr val="accent3">
                    <a:lumMod val="50000"/>
                  </a:schemeClr>
                </a:solidFill>
              </a:rPr>
              <a:t>mengembangkan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kemandirian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dan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pribadi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anak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; </a:t>
            </a:r>
            <a:endParaRPr lang="en-US" sz="28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en-US" sz="2800" dirty="0" err="1" smtClean="0">
                <a:solidFill>
                  <a:schemeClr val="accent3">
                    <a:lumMod val="50000"/>
                  </a:schemeClr>
                </a:solidFill>
              </a:rPr>
              <a:t>mengembangkan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hubungan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sosial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dengan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kepedulian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terhadap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orang lain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dan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lingkungan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; </a:t>
            </a:r>
            <a:endParaRPr lang="en-US" sz="28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en-US" sz="2800" dirty="0" err="1" smtClean="0">
                <a:solidFill>
                  <a:schemeClr val="accent3">
                    <a:lumMod val="50000"/>
                  </a:schemeClr>
                </a:solidFill>
              </a:rPr>
              <a:t>mengembangkan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kreativitas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dan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mempromosikan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integritas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dan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hubungan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en-US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716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0445"/>
            <a:ext cx="8839200" cy="6601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752600" y="1676400"/>
            <a:ext cx="6400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Pendekatan</a:t>
            </a:r>
            <a:r>
              <a:rPr lang="en-US" sz="2800" dirty="0">
                <a:solidFill>
                  <a:srgbClr val="0070C0"/>
                </a:solidFill>
              </a:rPr>
              <a:t> Bank Street </a:t>
            </a:r>
            <a:r>
              <a:rPr lang="en-US" sz="2800" dirty="0" err="1">
                <a:solidFill>
                  <a:srgbClr val="0070C0"/>
                </a:solidFill>
              </a:rPr>
              <a:t>dikembangkan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oleh</a:t>
            </a:r>
            <a:r>
              <a:rPr lang="en-US" sz="2800" dirty="0">
                <a:solidFill>
                  <a:srgbClr val="0070C0"/>
                </a:solidFill>
              </a:rPr>
              <a:t> Lucy Sprague Mitchell, Caroline Pratt, Harriet Johnson </a:t>
            </a:r>
            <a:r>
              <a:rPr lang="en-US" sz="2800" dirty="0" err="1">
                <a:solidFill>
                  <a:srgbClr val="0070C0"/>
                </a:solidFill>
              </a:rPr>
              <a:t>pada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tahun</a:t>
            </a:r>
            <a:r>
              <a:rPr lang="en-US" sz="2800" dirty="0">
                <a:solidFill>
                  <a:srgbClr val="0070C0"/>
                </a:solidFill>
              </a:rPr>
              <a:t> 1878-1967. </a:t>
            </a:r>
            <a:r>
              <a:rPr lang="en-US" sz="2800" dirty="0" err="1">
                <a:solidFill>
                  <a:srgbClr val="0070C0"/>
                </a:solidFill>
              </a:rPr>
              <a:t>Berawal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dari</a:t>
            </a:r>
            <a:r>
              <a:rPr lang="en-US" sz="2800" dirty="0">
                <a:solidFill>
                  <a:srgbClr val="0070C0"/>
                </a:solidFill>
              </a:rPr>
              <a:t> “Nursery School”, </a:t>
            </a:r>
            <a:r>
              <a:rPr lang="en-US" sz="2800" dirty="0" err="1">
                <a:solidFill>
                  <a:srgbClr val="0070C0"/>
                </a:solidFill>
              </a:rPr>
              <a:t>bagia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dari</a:t>
            </a:r>
            <a:r>
              <a:rPr lang="en-US" sz="2800" dirty="0">
                <a:solidFill>
                  <a:srgbClr val="0070C0"/>
                </a:solidFill>
              </a:rPr>
              <a:t> Biro </a:t>
            </a:r>
            <a:r>
              <a:rPr lang="en-US" sz="2800" dirty="0" err="1">
                <a:solidFill>
                  <a:srgbClr val="0070C0"/>
                </a:solidFill>
              </a:rPr>
              <a:t>Eksperimen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Pendidikan</a:t>
            </a:r>
            <a:r>
              <a:rPr lang="en-US" sz="2800" dirty="0">
                <a:solidFill>
                  <a:srgbClr val="0070C0"/>
                </a:solidFill>
              </a:rPr>
              <a:t>. </a:t>
            </a:r>
            <a:r>
              <a:rPr lang="en-US" sz="2800" dirty="0" err="1">
                <a:solidFill>
                  <a:srgbClr val="0070C0"/>
                </a:solidFill>
              </a:rPr>
              <a:t>Pendekatan</a:t>
            </a:r>
            <a:r>
              <a:rPr lang="en-US" sz="2800" dirty="0">
                <a:solidFill>
                  <a:srgbClr val="0070C0"/>
                </a:solidFill>
              </a:rPr>
              <a:t> Bank Street </a:t>
            </a:r>
            <a:r>
              <a:rPr lang="en-US" sz="2800" dirty="0" err="1">
                <a:solidFill>
                  <a:srgbClr val="0070C0"/>
                </a:solidFill>
              </a:rPr>
              <a:t>ini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dipengaruhi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oleh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kajian</a:t>
            </a:r>
            <a:r>
              <a:rPr lang="en-US" sz="2800" dirty="0">
                <a:solidFill>
                  <a:srgbClr val="0070C0"/>
                </a:solidFill>
              </a:rPr>
              <a:t> John Dewey yang </a:t>
            </a:r>
            <a:r>
              <a:rPr lang="en-US" sz="2800" dirty="0" err="1">
                <a:solidFill>
                  <a:srgbClr val="0070C0"/>
                </a:solidFill>
              </a:rPr>
              <a:t>meyakini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bahwa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kekuatan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pendidikan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untuk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mempengaruhi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dan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meningkatkan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massyarakat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19400" y="609601"/>
            <a:ext cx="5867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TOKOH YANG MENGEMBANGKAN PENDEKATAN BANK STREET</a:t>
            </a:r>
          </a:p>
        </p:txBody>
      </p:sp>
    </p:spTree>
    <p:extLst>
      <p:ext uri="{BB962C8B-B14F-4D97-AF65-F5344CB8AC3E}">
        <p14:creationId xmlns:p14="http://schemas.microsoft.com/office/powerpoint/2010/main" val="508490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80109"/>
            <a:ext cx="8686800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914400" y="2362200"/>
            <a:ext cx="7543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/>
              <a:t>berfokus</a:t>
            </a:r>
            <a:r>
              <a:rPr lang="en-US" sz="2800" dirty="0" smtClean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tema-tema</a:t>
            </a:r>
            <a:r>
              <a:rPr lang="en-US" sz="2800" dirty="0"/>
              <a:t> </a:t>
            </a:r>
            <a:r>
              <a:rPr lang="en-US" sz="2800" dirty="0" err="1"/>
              <a:t>besar</a:t>
            </a:r>
            <a:r>
              <a:rPr lang="en-US" sz="2800" dirty="0"/>
              <a:t> yang </a:t>
            </a:r>
            <a:r>
              <a:rPr lang="en-US" sz="2800" dirty="0" err="1"/>
              <a:t>menarik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anak</a:t>
            </a:r>
            <a:r>
              <a:rPr lang="en-US" sz="2800" dirty="0"/>
              <a:t> – </a:t>
            </a:r>
            <a:r>
              <a:rPr lang="en-US" sz="2800" dirty="0" err="1"/>
              <a:t>penjelajahan</a:t>
            </a:r>
            <a:r>
              <a:rPr lang="en-US" sz="2800" dirty="0"/>
              <a:t> </a:t>
            </a:r>
            <a:r>
              <a:rPr lang="en-US" sz="2800" dirty="0" err="1"/>
              <a:t>tentang</a:t>
            </a:r>
            <a:r>
              <a:rPr lang="en-US" sz="2800" dirty="0"/>
              <a:t> </a:t>
            </a:r>
            <a:r>
              <a:rPr lang="en-US" sz="2800" dirty="0" err="1"/>
              <a:t>bagaimana</a:t>
            </a:r>
            <a:r>
              <a:rPr lang="en-US" sz="2800" dirty="0"/>
              <a:t>, </a:t>
            </a:r>
            <a:r>
              <a:rPr lang="en-US" sz="2800" dirty="0" err="1"/>
              <a:t>apa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mengapa</a:t>
            </a:r>
            <a:r>
              <a:rPr lang="en-US" sz="2800" dirty="0"/>
              <a:t> </a:t>
            </a:r>
            <a:r>
              <a:rPr lang="en-US" sz="2800" dirty="0" err="1"/>
              <a:t>hal-hal</a:t>
            </a:r>
            <a:r>
              <a:rPr lang="en-US" sz="2800" dirty="0"/>
              <a:t> yang </a:t>
            </a:r>
            <a:r>
              <a:rPr lang="en-US" sz="2800" dirty="0" err="1"/>
              <a:t>berkaitan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fisik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sosial</a:t>
            </a:r>
            <a:r>
              <a:rPr lang="en-US" sz="2800" dirty="0"/>
              <a:t> </a:t>
            </a:r>
            <a:r>
              <a:rPr lang="en-US" sz="2800" dirty="0" err="1"/>
              <a:t>serta</a:t>
            </a:r>
            <a:r>
              <a:rPr lang="en-US" sz="2800" dirty="0"/>
              <a:t> </a:t>
            </a:r>
            <a:r>
              <a:rPr lang="en-US" sz="2800" dirty="0" err="1"/>
              <a:t>pertanyaan-pertanyaan</a:t>
            </a:r>
            <a:r>
              <a:rPr lang="en-US" sz="2800" dirty="0"/>
              <a:t> yang </a:t>
            </a:r>
            <a:r>
              <a:rPr lang="en-US" sz="2800" dirty="0" err="1"/>
              <a:t>berkaitan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asal</a:t>
            </a:r>
            <a:r>
              <a:rPr lang="en-US" sz="2800" dirty="0"/>
              <a:t> </a:t>
            </a:r>
            <a:r>
              <a:rPr lang="en-US" sz="2800" dirty="0" err="1"/>
              <a:t>sesuatu</a:t>
            </a:r>
            <a:r>
              <a:rPr lang="en-US" sz="2800" dirty="0"/>
              <a:t>. Lima </a:t>
            </a:r>
            <a:r>
              <a:rPr lang="en-US" sz="2800" dirty="0" err="1"/>
              <a:t>mata</a:t>
            </a:r>
            <a:r>
              <a:rPr lang="en-US" sz="2800" dirty="0"/>
              <a:t> </a:t>
            </a:r>
            <a:r>
              <a:rPr lang="en-US" sz="2800" dirty="0" err="1"/>
              <a:t>pelajaran</a:t>
            </a:r>
            <a:r>
              <a:rPr lang="en-US" sz="2800" dirty="0"/>
              <a:t> </a:t>
            </a:r>
            <a:r>
              <a:rPr lang="en-US" sz="2800" dirty="0" err="1"/>
              <a:t>pokok</a:t>
            </a:r>
            <a:r>
              <a:rPr lang="en-US" sz="2800" dirty="0"/>
              <a:t> </a:t>
            </a:r>
            <a:r>
              <a:rPr lang="en-US" sz="2800" dirty="0" err="1"/>
              <a:t>antropologi</a:t>
            </a:r>
            <a:r>
              <a:rPr lang="en-US" sz="2800" dirty="0"/>
              <a:t>, </a:t>
            </a:r>
            <a:r>
              <a:rPr lang="en-US" sz="2800" dirty="0" err="1"/>
              <a:t>sejarah</a:t>
            </a:r>
            <a:r>
              <a:rPr lang="en-US" sz="2800" dirty="0"/>
              <a:t>, </a:t>
            </a:r>
            <a:r>
              <a:rPr lang="en-US" sz="2800" dirty="0" err="1"/>
              <a:t>ilmu</a:t>
            </a:r>
            <a:r>
              <a:rPr lang="en-US" sz="2800" dirty="0"/>
              <a:t> </a:t>
            </a:r>
            <a:r>
              <a:rPr lang="en-US" sz="2800" dirty="0" err="1"/>
              <a:t>politik</a:t>
            </a:r>
            <a:r>
              <a:rPr lang="en-US" sz="2800" dirty="0"/>
              <a:t>, </a:t>
            </a:r>
            <a:r>
              <a:rPr lang="en-US" sz="2800" dirty="0" err="1"/>
              <a:t>ekonomi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ilmu</a:t>
            </a:r>
            <a:r>
              <a:rPr lang="en-US" sz="2800" dirty="0"/>
              <a:t> </a:t>
            </a:r>
            <a:r>
              <a:rPr lang="en-US" sz="2800" dirty="0" err="1"/>
              <a:t>bumi</a:t>
            </a:r>
            <a:r>
              <a:rPr lang="en-US" sz="2800" dirty="0"/>
              <a:t> </a:t>
            </a:r>
            <a:r>
              <a:rPr lang="en-US" sz="2800" dirty="0" err="1"/>
              <a:t>diintegrasikan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kegiatan-kegiatan</a:t>
            </a:r>
            <a:r>
              <a:rPr lang="en-US" sz="2800" dirty="0"/>
              <a:t> di </a:t>
            </a:r>
            <a:r>
              <a:rPr lang="en-US" sz="2800" dirty="0" err="1"/>
              <a:t>kelas</a:t>
            </a:r>
            <a:r>
              <a:rPr lang="en-US" sz="2800" dirty="0"/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0" y="304800"/>
            <a:ext cx="259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/>
              <a:t>Kurikulum</a:t>
            </a:r>
            <a:r>
              <a:rPr lang="en-US" sz="4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573292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635</Words>
  <Application>Microsoft Office PowerPoint</Application>
  <PresentationFormat>On-screen Show (4:3)</PresentationFormat>
  <Paragraphs>58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MODEL BANK STRETT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PRINSIP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Tetap Semangat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 BANK STRETT</dc:title>
  <dc:creator>Chandra</dc:creator>
  <cp:lastModifiedBy>Chandra</cp:lastModifiedBy>
  <cp:revision>31</cp:revision>
  <dcterms:created xsi:type="dcterms:W3CDTF">2019-05-04T07:31:15Z</dcterms:created>
  <dcterms:modified xsi:type="dcterms:W3CDTF">2020-03-23T04:04:31Z</dcterms:modified>
</cp:coreProperties>
</file>