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1" r:id="rId7"/>
    <p:sldId id="266" r:id="rId8"/>
    <p:sldId id="268" r:id="rId9"/>
    <p:sldId id="269" r:id="rId10"/>
    <p:sldId id="267" r:id="rId11"/>
    <p:sldId id="270" r:id="rId12"/>
    <p:sldId id="296" r:id="rId13"/>
    <p:sldId id="303" r:id="rId14"/>
    <p:sldId id="304" r:id="rId15"/>
    <p:sldId id="305" r:id="rId16"/>
    <p:sldId id="307" r:id="rId17"/>
    <p:sldId id="271" r:id="rId18"/>
    <p:sldId id="297" r:id="rId19"/>
    <p:sldId id="273" r:id="rId20"/>
    <p:sldId id="274" r:id="rId21"/>
    <p:sldId id="276" r:id="rId22"/>
    <p:sldId id="279" r:id="rId23"/>
    <p:sldId id="308" r:id="rId24"/>
    <p:sldId id="310" r:id="rId25"/>
    <p:sldId id="280" r:id="rId26"/>
    <p:sldId id="281" r:id="rId27"/>
    <p:sldId id="283" r:id="rId28"/>
    <p:sldId id="312" r:id="rId29"/>
    <p:sldId id="286" r:id="rId30"/>
    <p:sldId id="287" r:id="rId31"/>
    <p:sldId id="290" r:id="rId32"/>
    <p:sldId id="313" r:id="rId33"/>
    <p:sldId id="292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1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6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7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5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4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5CF6-7FC1-482C-8462-D53CDD9469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576D-E96E-49D4-A2A3-2338F3BD6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2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Chandra </a:t>
            </a:r>
            <a:r>
              <a:rPr lang="en-US" dirty="0" err="1" smtClean="0"/>
              <a:t>Asri</a:t>
            </a:r>
            <a:r>
              <a:rPr lang="en-US" dirty="0" smtClean="0"/>
              <a:t> </a:t>
            </a:r>
            <a:r>
              <a:rPr lang="en-US" dirty="0" err="1" smtClean="0"/>
              <a:t>Windarsih</a:t>
            </a:r>
            <a:r>
              <a:rPr lang="en-US" dirty="0" smtClean="0"/>
              <a:t>, S.H., </a:t>
            </a:r>
            <a:r>
              <a:rPr lang="en-US" dirty="0" err="1" smtClean="0"/>
              <a:t>M.Pd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831"/>
            <a:ext cx="8839200" cy="653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1371600"/>
            <a:ext cx="419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PENGELOLAAN PROGRAM PAUD FORMAL DAN NON FORMAL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1676399" y="4332104"/>
            <a:ext cx="6019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Chandra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Asri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Windarsih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, S.H.,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M.Pd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6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1752600"/>
            <a:ext cx="7162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</a:rPr>
              <a:t>Penilaian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proses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penetapan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secara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sistematis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tentang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nilai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tujuan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efektifitas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kecocokan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sesuatu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sesuai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dengan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kriteria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tujuan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telah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ditetapkan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sebelumnya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1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4" y="76200"/>
            <a:ext cx="886946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Image result for ppt pengelolaan program paud formal dan non fo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5105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2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308"/>
            <a:ext cx="8839200" cy="661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308"/>
            <a:ext cx="8839200" cy="46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3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2" y="152400"/>
            <a:ext cx="892143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400800"/>
            <a:ext cx="8839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dirty="0"/>
              <a:t>PG PAUD IKIP SILIWANGI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514600"/>
            <a:ext cx="624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Pendidikan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pada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jalur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formal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merupakan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pendidikan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terstruktur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berjenjang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terdiri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dari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pendidikan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dasar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pendidikan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menengah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serta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pendidikan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tinggi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8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2" y="152400"/>
            <a:ext cx="884523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400800"/>
            <a:ext cx="8839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dirty="0"/>
              <a:t>PG PAUD IKIP SILIWANGI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5410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Pendidikan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nonformal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merupakan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pendidikan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dilaksanakan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secara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terstruktur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berjenjang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diselenggarakan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untuk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masyarakat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membutuhkan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layanan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digunakan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untuk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penambah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pengganti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pelengkap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pendidikan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formal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untuk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mendukung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pendidikan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sepanjang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hayat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Pengelola</a:t>
            </a:r>
            <a:r>
              <a:rPr lang="en-US" sz="3600" dirty="0">
                <a:solidFill>
                  <a:srgbClr val="0070C0"/>
                </a:solidFill>
              </a:rPr>
              <a:t> PAUD Non Formal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2954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Penanggungjawab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satuan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PAUD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jalur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pendidikan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non formal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kualifikasi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2. Minimal </a:t>
            </a:r>
            <a:r>
              <a:rPr lang="en-US" sz="2800" dirty="0" err="1">
                <a:solidFill>
                  <a:srgbClr val="00B0F0"/>
                </a:solidFill>
              </a:rPr>
              <a:t>memilili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kualifikasi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dan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kompetensi</a:t>
            </a:r>
            <a:r>
              <a:rPr lang="en-US" sz="2800" dirty="0">
                <a:solidFill>
                  <a:srgbClr val="00B0F0"/>
                </a:solidFill>
              </a:rPr>
              <a:t> guru </a:t>
            </a:r>
            <a:r>
              <a:rPr lang="en-US" sz="2800" dirty="0" err="1">
                <a:solidFill>
                  <a:srgbClr val="00B0F0"/>
                </a:solidFill>
              </a:rPr>
              <a:t>pendamping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Berpengalaman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sebagai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pendidik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PAUD min 2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tahun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4. Lulus </a:t>
            </a:r>
            <a:r>
              <a:rPr lang="en-US" sz="2800" dirty="0" err="1">
                <a:solidFill>
                  <a:srgbClr val="00B0F0"/>
                </a:solidFill>
              </a:rPr>
              <a:t>pelatihan</a:t>
            </a:r>
            <a:r>
              <a:rPr lang="en-US" sz="2800" dirty="0">
                <a:solidFill>
                  <a:srgbClr val="00B0F0"/>
                </a:solidFill>
              </a:rPr>
              <a:t>/ </a:t>
            </a:r>
            <a:r>
              <a:rPr lang="en-US" sz="2800" dirty="0" err="1">
                <a:solidFill>
                  <a:srgbClr val="00B0F0"/>
                </a:solidFill>
              </a:rPr>
              <a:t>magang</a:t>
            </a:r>
            <a:r>
              <a:rPr lang="en-US" sz="2800" dirty="0">
                <a:solidFill>
                  <a:srgbClr val="00B0F0"/>
                </a:solidFill>
              </a:rPr>
              <a:t>/</a:t>
            </a:r>
            <a:r>
              <a:rPr lang="en-US" sz="2800" dirty="0" err="1">
                <a:solidFill>
                  <a:srgbClr val="00B0F0"/>
                </a:solidFill>
              </a:rPr>
              <a:t>kursus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pengelolaan</a:t>
            </a:r>
            <a:r>
              <a:rPr lang="en-US" sz="2800" dirty="0">
                <a:solidFill>
                  <a:srgbClr val="00B0F0"/>
                </a:solidFill>
              </a:rPr>
              <a:t> PAUD </a:t>
            </a:r>
            <a:r>
              <a:rPr lang="en-US" sz="2800" dirty="0" err="1">
                <a:solidFill>
                  <a:srgbClr val="00B0F0"/>
                </a:solidFill>
              </a:rPr>
              <a:t>dari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lembaga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terakreditasi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0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463"/>
            <a:ext cx="8839200" cy="66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685800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Kelompok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bermain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setiap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hari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minimal 3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hari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satu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estimasi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waktu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minimal 3 jam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perhari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Layanan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minimal 144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hari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setahun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32-34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pertahun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1447799" y="3923928"/>
            <a:ext cx="65532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Tempat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penitipan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anak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dilaksanakan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3 kali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satu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estimasi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waktu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minimal 6 jam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perhari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minimal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pelayanan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144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hari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setahun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32-34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pertahun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932569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   </a:t>
            </a:r>
            <a:r>
              <a:rPr lang="en-US" sz="4800" dirty="0" err="1" smtClean="0">
                <a:solidFill>
                  <a:srgbClr val="00B050"/>
                </a:solidFill>
              </a:rPr>
              <a:t>Ciri</a:t>
            </a:r>
            <a:r>
              <a:rPr lang="en-US" sz="4800" dirty="0" smtClean="0">
                <a:solidFill>
                  <a:srgbClr val="00B050"/>
                </a:solidFill>
              </a:rPr>
              <a:t> Non Formal </a:t>
            </a:r>
            <a:endParaRPr lang="en-US" sz="4800" dirty="0">
              <a:solidFill>
                <a:srgbClr val="00B05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785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62"/>
            <a:ext cx="8763000" cy="66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400800"/>
            <a:ext cx="8763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dirty="0"/>
              <a:t>PG PAUD IKIP SILIWANGI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112362"/>
            <a:ext cx="6019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</a:rPr>
              <a:t>Jalur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</a:rPr>
              <a:t>pendidikan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 formal (TK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 RA)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Taman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kanak-kanak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adalah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salah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satu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bentuk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satuan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pendidikan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bagi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usia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dini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pada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jalur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pendidikan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formal, yang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menyelenggarakan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program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pendidikan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bagi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usia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4-6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tahun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, yang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dibagi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kedalam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dua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kelompok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belajar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berdasarkan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usia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yaitu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kelompok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untuk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usia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4-5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tahun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kelompok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B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untuk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usia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5-6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tahun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5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Bunga Matahari, Pagar, Pagar Kaw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8" y="228600"/>
            <a:ext cx="872847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457200"/>
            <a:ext cx="3124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</a:rPr>
              <a:t>Jalur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Pendidikan</a:t>
            </a:r>
            <a:r>
              <a:rPr lang="en-US" sz="4000" b="1" dirty="0">
                <a:solidFill>
                  <a:srgbClr val="FFFF00"/>
                </a:solidFill>
              </a:rPr>
              <a:t> Non Formal (</a:t>
            </a:r>
            <a:r>
              <a:rPr lang="en-US" sz="4000" b="1" dirty="0" err="1">
                <a:solidFill>
                  <a:srgbClr val="FFFF00"/>
                </a:solidFill>
              </a:rPr>
              <a:t>Kelompok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Bermain</a:t>
            </a:r>
            <a:r>
              <a:rPr lang="en-US" sz="4000" b="1" dirty="0">
                <a:solidFill>
                  <a:srgbClr val="FFFF00"/>
                </a:solidFill>
              </a:rPr>
              <a:t>/Play Group &amp; </a:t>
            </a:r>
            <a:r>
              <a:rPr lang="en-US" sz="4000" b="1" dirty="0" err="1">
                <a:solidFill>
                  <a:srgbClr val="FFFF00"/>
                </a:solidFill>
              </a:rPr>
              <a:t>Tempat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Penitipan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Anak</a:t>
            </a:r>
            <a:r>
              <a:rPr lang="en-US" sz="4000" b="1" dirty="0">
                <a:solidFill>
                  <a:srgbClr val="FFFF00"/>
                </a:solidFill>
              </a:rPr>
              <a:t>)</a:t>
            </a:r>
            <a:r>
              <a:rPr lang="en-US" sz="4000" b="1" u="sng" dirty="0">
                <a:solidFill>
                  <a:srgbClr val="FFFF00"/>
                </a:solidFill>
              </a:rPr>
              <a:t/>
            </a:r>
            <a:br>
              <a:rPr lang="en-US" sz="4000" b="1" u="sng" dirty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19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009"/>
            <a:ext cx="8839200" cy="656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981201"/>
            <a:ext cx="579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salah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satu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bentuk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PAUD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jalur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pendidikan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nonformal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menyelenggarkan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program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pendidikan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sekaligus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program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kesejahteraan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bagi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anak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usia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dua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sampai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empat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tahun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3340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</a:rPr>
              <a:t>Kelompok</a:t>
            </a:r>
            <a:r>
              <a:rPr lang="en-US" sz="4400" b="1" u="sng" dirty="0">
                <a:solidFill>
                  <a:srgbClr val="FFFF00"/>
                </a:solidFill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</a:rPr>
              <a:t>Bermain</a:t>
            </a:r>
            <a:r>
              <a:rPr lang="en-US" sz="4400" b="1" u="sng" dirty="0">
                <a:solidFill>
                  <a:srgbClr val="FFFF00"/>
                </a:solidFill>
              </a:rPr>
              <a:t> (KB)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6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74838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1)</a:t>
            </a:r>
            <a:r>
              <a:rPr lang="en-US" sz="2400" dirty="0"/>
              <a:t> proses, </a:t>
            </a:r>
            <a:r>
              <a:rPr lang="en-US" sz="2400" dirty="0" err="1"/>
              <a:t>cara</a:t>
            </a:r>
            <a:r>
              <a:rPr lang="en-US" sz="2400" dirty="0"/>
              <a:t>, </a:t>
            </a:r>
            <a:r>
              <a:rPr lang="en-US" sz="2400" dirty="0" err="1"/>
              <a:t>perbuatan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;</a:t>
            </a:r>
          </a:p>
          <a:p>
            <a:r>
              <a:rPr lang="en-US" sz="2400" b="1" dirty="0"/>
              <a:t>2)</a:t>
            </a:r>
            <a:r>
              <a:rPr lang="en-US" sz="2400" dirty="0"/>
              <a:t> proses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menggerakkan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orang lain;</a:t>
            </a:r>
          </a:p>
          <a:p>
            <a:r>
              <a:rPr lang="en-US" sz="2400" b="1" dirty="0"/>
              <a:t>3)</a:t>
            </a:r>
            <a:r>
              <a:rPr lang="en-US" sz="2400" dirty="0"/>
              <a:t> proses yang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merumuskan</a:t>
            </a:r>
            <a:r>
              <a:rPr lang="en-US" sz="2400" dirty="0"/>
              <a:t> </a:t>
            </a:r>
            <a:r>
              <a:rPr lang="en-US" sz="2400" dirty="0" err="1"/>
              <a:t>kebijaksanaan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;</a:t>
            </a:r>
          </a:p>
          <a:p>
            <a:r>
              <a:rPr lang="en-US" sz="2400" b="1" dirty="0"/>
              <a:t>4)</a:t>
            </a:r>
            <a:r>
              <a:rPr lang="en-US" sz="2400" dirty="0"/>
              <a:t> proses yang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pengawasan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terlibat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kebijaksanaan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flipH="1">
            <a:off x="4876800" y="1375320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PENGELOLAAN 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71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border bunga mataha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277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295401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wahana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pendidikan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pembinaan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kesejahteraan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berfungsi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sebagai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pengganti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keluarga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untuk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jangka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waktu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tertentu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selama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orang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tuanya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berhalangan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atau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tidak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memiliki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waktu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cukup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dalam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mengasuh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anaknya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karena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bekerja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atau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sebab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lain.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81000"/>
            <a:ext cx="64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Taman </a:t>
            </a:r>
            <a:r>
              <a:rPr lang="en-US" sz="48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penitipan</a:t>
            </a:r>
            <a:r>
              <a:rPr lang="en-US" sz="4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anak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55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1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6400800"/>
            <a:ext cx="8991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dirty="0"/>
              <a:t>PG PAUD IKIP SILIWANGI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124200"/>
            <a:ext cx="655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/>
              <a:t>di </a:t>
            </a:r>
            <a:r>
              <a:rPr lang="en-US" sz="2800" dirty="0" err="1"/>
              <a:t>jalur</a:t>
            </a:r>
            <a:r>
              <a:rPr lang="en-US" sz="2800" dirty="0"/>
              <a:t> informal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keyakinan</a:t>
            </a:r>
            <a:r>
              <a:rPr lang="en-US" sz="2800" dirty="0"/>
              <a:t> agama, </a:t>
            </a:r>
            <a:r>
              <a:rPr lang="en-US" sz="2800" dirty="0" err="1"/>
              <a:t>menanamkan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, </a:t>
            </a:r>
            <a:r>
              <a:rPr lang="en-US" sz="2800" dirty="0" err="1"/>
              <a:t>nilai</a:t>
            </a:r>
            <a:r>
              <a:rPr lang="en-US" sz="2800" dirty="0"/>
              <a:t> moral, </a:t>
            </a:r>
            <a:r>
              <a:rPr lang="en-US" sz="2800" dirty="0" err="1"/>
              <a:t>etika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kepribadian</a:t>
            </a:r>
            <a:r>
              <a:rPr lang="en-US" sz="2800" dirty="0"/>
              <a:t>, </a:t>
            </a:r>
            <a:r>
              <a:rPr lang="en-US" sz="2800" dirty="0" err="1"/>
              <a:t>estetika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keterampilan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didik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6553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PAUD Informal </a:t>
            </a:r>
            <a:r>
              <a:rPr lang="en-US" sz="2800" b="1" dirty="0"/>
              <a:t>(</a:t>
            </a:r>
            <a:r>
              <a:rPr lang="en-US" sz="2800" b="1" dirty="0" err="1"/>
              <a:t>Keluarga&amp;Masyarakat</a:t>
            </a:r>
            <a:r>
              <a:rPr lang="en-US" sz="2800" b="1" dirty="0"/>
              <a:t>{</a:t>
            </a:r>
            <a:r>
              <a:rPr lang="en-US" sz="2800" b="1" dirty="0" err="1"/>
              <a:t>Posyandu</a:t>
            </a:r>
            <a:r>
              <a:rPr lang="en-US" sz="2800" b="1" dirty="0"/>
              <a:t>, </a:t>
            </a:r>
            <a:r>
              <a:rPr lang="en-US" sz="2800" b="1" dirty="0" err="1"/>
              <a:t>Bina</a:t>
            </a:r>
            <a:r>
              <a:rPr lang="en-US" sz="2800" b="1" dirty="0"/>
              <a:t> </a:t>
            </a:r>
            <a:r>
              <a:rPr lang="en-US" sz="2800" b="1" dirty="0" err="1"/>
              <a:t>Keluarga</a:t>
            </a:r>
            <a:r>
              <a:rPr lang="en-US" sz="2800" b="1" dirty="0"/>
              <a:t> </a:t>
            </a:r>
            <a:r>
              <a:rPr lang="en-US" sz="2800" b="1" dirty="0" err="1"/>
              <a:t>Balita</a:t>
            </a:r>
            <a:r>
              <a:rPr lang="en-US" sz="2800" b="1" dirty="0"/>
              <a:t>, </a:t>
            </a:r>
            <a:r>
              <a:rPr lang="en-US" sz="2800" b="1" dirty="0" err="1"/>
              <a:t>Satuan</a:t>
            </a:r>
            <a:r>
              <a:rPr lang="en-US" sz="2800" b="1" dirty="0"/>
              <a:t> PAUD </a:t>
            </a:r>
            <a:r>
              <a:rPr lang="en-US" sz="2800" b="1" dirty="0" err="1"/>
              <a:t>Sejenis</a:t>
            </a:r>
            <a:r>
              <a:rPr lang="en-US" sz="2800" b="1" dirty="0"/>
              <a:t>})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98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532"/>
            <a:ext cx="8915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400800"/>
            <a:ext cx="8915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dirty="0"/>
              <a:t>PG PAUD IKIP SILIWANGI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2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C000"/>
                </a:solidFill>
              </a:rPr>
              <a:t>Prinsip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Penyelenggaraan</a:t>
            </a:r>
            <a:r>
              <a:rPr lang="en-US" sz="3600" dirty="0">
                <a:solidFill>
                  <a:srgbClr val="FFC000"/>
                </a:solidFill>
              </a:rPr>
              <a:t> Program PAUD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9144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Berorientasi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kebutuhan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Sesuai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perkembangan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Sesuai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keunikan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setiap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individu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sv-SE" sz="2400" dirty="0" smtClean="0">
                <a:solidFill>
                  <a:schemeClr val="accent3">
                    <a:lumMod val="75000"/>
                  </a:schemeClr>
                </a:solidFill>
              </a:rPr>
              <a:t>4. Kegiatan </a:t>
            </a:r>
            <a:r>
              <a:rPr lang="sv-SE" sz="2400" dirty="0">
                <a:solidFill>
                  <a:schemeClr val="accent3">
                    <a:lumMod val="75000"/>
                  </a:schemeClr>
                </a:solidFill>
              </a:rPr>
              <a:t>belajar dilakukan melalui bermain,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5.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belajar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konkret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ke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abstrak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6.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sebagai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pembelajar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aktif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7.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belajar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melalui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interaksi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sosial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8.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Menyediakan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lingkungan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mendukung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proses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belajar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59814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28600"/>
            <a:ext cx="8610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92D050"/>
                </a:solidFill>
              </a:rPr>
              <a:t>Prinsip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Penyelenggaraan</a:t>
            </a:r>
            <a:r>
              <a:rPr lang="en-US" sz="3200" dirty="0">
                <a:solidFill>
                  <a:srgbClr val="92D050"/>
                </a:solidFill>
              </a:rPr>
              <a:t> Program </a:t>
            </a:r>
            <a:r>
              <a:rPr lang="en-US" sz="3200" dirty="0" smtClean="0">
                <a:solidFill>
                  <a:srgbClr val="92D050"/>
                </a:solidFill>
              </a:rPr>
              <a:t>PAUD (</a:t>
            </a:r>
            <a:r>
              <a:rPr lang="en-US" sz="3200" dirty="0" err="1" smtClean="0">
                <a:solidFill>
                  <a:srgbClr val="92D050"/>
                </a:solidFill>
              </a:rPr>
              <a:t>Lanjutan</a:t>
            </a:r>
            <a:r>
              <a:rPr lang="en-US" sz="3200" dirty="0" smtClean="0">
                <a:solidFill>
                  <a:srgbClr val="92D050"/>
                </a:solidFill>
              </a:rPr>
              <a:t>)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990600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9.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Merangsang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munculnya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kreativitas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inovatif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nn-NO" sz="2800" dirty="0" smtClean="0">
                <a:solidFill>
                  <a:schemeClr val="accent6">
                    <a:lumMod val="75000"/>
                  </a:schemeClr>
                </a:solidFill>
              </a:rPr>
              <a:t>10. Mengembangkan </a:t>
            </a:r>
            <a:r>
              <a:rPr lang="nn-NO" sz="2800" dirty="0">
                <a:solidFill>
                  <a:schemeClr val="accent6">
                    <a:lumMod val="75000"/>
                  </a:schemeClr>
                </a:solidFill>
              </a:rPr>
              <a:t>kecakapan hidup anak, 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11.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Menggunakan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berbagai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sumber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media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belajar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ada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lingkungan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sekitar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12.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Anak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belajar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sesuai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kondisi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sosial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budayanya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Melibatkan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peran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serta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orangtua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bekerja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sama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para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pendidik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lembaga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PAUD,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14.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Stimulasi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pendidikan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bersifat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menyeluruh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mencakup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semua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aspek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perkembangan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3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1" y="152400"/>
            <a:ext cx="88340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228600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000" dirty="0">
                <a:solidFill>
                  <a:schemeClr val="accent5">
                    <a:lumMod val="75000"/>
                  </a:schemeClr>
                </a:solidFill>
              </a:rPr>
              <a:t>Komponen Penyelenggaraan PAUD</a:t>
            </a:r>
            <a:endParaRPr 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06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1524000"/>
            <a:ext cx="3352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seperangkat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rencana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pengaturan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tentang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sebuah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tujuan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isi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bahan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pelajaran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digunakan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penyelenggaraan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kegiatan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pembelajaran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untuk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mencapai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tujuan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pendidikan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6019800" y="457200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dirty="0">
                <a:solidFill>
                  <a:srgbClr val="FFC000"/>
                </a:solidFill>
              </a:rPr>
              <a:t>1. </a:t>
            </a:r>
            <a:r>
              <a:rPr lang="fi-FI" sz="4000" dirty="0" smtClean="0">
                <a:solidFill>
                  <a:srgbClr val="FFC000"/>
                </a:solidFill>
              </a:rPr>
              <a:t>Kurikulum 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04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769"/>
            <a:ext cx="8915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088886"/>
            <a:ext cx="5791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individu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yang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sedang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berproses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berkembang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menuju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arah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pendewasaan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maka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perkembangan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seorang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peserta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didik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membutuhkan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sosok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dapat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di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mengerti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dirinya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mengarahan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potensi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dimilikinya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ke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arah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lebih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baik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399" y="381000"/>
            <a:ext cx="4114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Peserta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Didik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5327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border bunga matah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60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524000"/>
            <a:ext cx="678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Tenaga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profesional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dalam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merencanakan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melaksanakan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pembelajaran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membimbing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melatih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mengasuh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melindungi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menilai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hasil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pembelajaran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disutau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lembaga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adalah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seorang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pendidik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Pendidik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usia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dini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meliputi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guru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utama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guru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pendamping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guru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pendamping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muda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381000"/>
            <a:ext cx="4875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3. </a:t>
            </a:r>
            <a:r>
              <a:rPr lang="en-US" sz="4800" dirty="0" err="1">
                <a:solidFill>
                  <a:srgbClr val="00B050"/>
                </a:solidFill>
              </a:rPr>
              <a:t>Tenaga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Pendidik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53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1"/>
            <a:ext cx="6858001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202686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perlengkapan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penyelenggaraan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dan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pengelolaan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kegiatan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pendidikan</a:t>
            </a:r>
            <a:r>
              <a:rPr lang="en-US" sz="2800" dirty="0">
                <a:solidFill>
                  <a:srgbClr val="FFC000"/>
                </a:solidFill>
              </a:rPr>
              <a:t>, </a:t>
            </a:r>
            <a:r>
              <a:rPr lang="en-US" sz="2800" dirty="0" err="1">
                <a:solidFill>
                  <a:srgbClr val="FFC000"/>
                </a:solidFill>
              </a:rPr>
              <a:t>pengasuhan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serta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perlindungan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anak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usia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dini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sesuai</a:t>
            </a:r>
            <a:r>
              <a:rPr lang="en-US" sz="2800" dirty="0">
                <a:solidFill>
                  <a:srgbClr val="FFC000"/>
                </a:solidFill>
              </a:rPr>
              <a:t> ratio </a:t>
            </a:r>
            <a:r>
              <a:rPr lang="en-US" sz="2800" dirty="0" err="1">
                <a:solidFill>
                  <a:srgbClr val="FFC000"/>
                </a:solidFill>
              </a:rPr>
              <a:t>anak</a:t>
            </a:r>
            <a:r>
              <a:rPr lang="en-US" sz="2800" dirty="0">
                <a:solidFill>
                  <a:srgbClr val="FFC000"/>
                </a:solidFill>
              </a:rPr>
              <a:t>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1" y="457200"/>
            <a:ext cx="5537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4.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</a:rPr>
              <a:t>Sarana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</a:rPr>
              <a:t>Prasarana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234"/>
            <a:ext cx="8839200" cy="66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828801"/>
            <a:ext cx="8534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5.Pengelolaan </a:t>
            </a:r>
          </a:p>
          <a:p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penjamin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terpenuhinya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hak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kebutuhan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seta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berkesinambungan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palaksanaan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PAUD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meliputi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alokasi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waktu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proses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pembelajaran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kalender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pendidikan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administrasi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program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pembelajaran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administrasi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didik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administrasi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kepegawaian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administrasi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perlengkapan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barang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administrasi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keuangan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administrasi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umum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9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676400"/>
            <a:ext cx="556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suatu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rangkaian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kegiatan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usaha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berintikan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perencanaan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pengorganisasian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penggerakan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pengawasan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mencapai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tujuan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untuk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mengali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memanfaatkan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segala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potensi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dimiliki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secara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efektif,efisien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guna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mencapai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tujuan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tertentu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telah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direncanakan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44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308"/>
            <a:ext cx="8839200" cy="661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75260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terdiri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jenis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sumber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pemanfaatan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serta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pengawasan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pertanggungjawaban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dalam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penyelenggaraan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pengembangan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lembaga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yang di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kelola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dengan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baik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benar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serta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transparan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Komponen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pembiayaan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meliputi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pembiayaan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operasional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biaya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personal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04800"/>
            <a:ext cx="4661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6. </a:t>
            </a:r>
            <a:r>
              <a:rPr lang="en-US" sz="4400" dirty="0" err="1">
                <a:solidFill>
                  <a:srgbClr val="FFC000"/>
                </a:solidFill>
              </a:rPr>
              <a:t>Pembiayaan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57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6" y="190631"/>
            <a:ext cx="8942955" cy="65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685800"/>
            <a:ext cx="3050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7.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</a:rPr>
              <a:t>Kemitraan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676400"/>
            <a:ext cx="449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</a:rPr>
              <a:t>lembaga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menjalin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kemitraan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kepada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berbagai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pihak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komite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organisasi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profesi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dan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masyarakat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guna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untuk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meningkatkan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kualitas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09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1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457200"/>
            <a:ext cx="3974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Program lain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yang 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</a:rPr>
              <a:t>dikembangkan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1981200"/>
            <a:ext cx="624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a.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Pusat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Pengambangan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Terintegrasi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b.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Pusat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Kesehatan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Gizi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c.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Pendidikan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Ibu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nn-NO" sz="3200" dirty="0" smtClean="0">
                <a:solidFill>
                  <a:schemeClr val="accent3">
                    <a:lumMod val="75000"/>
                  </a:schemeClr>
                </a:solidFill>
              </a:rPr>
              <a:t>d. Program </a:t>
            </a:r>
            <a:r>
              <a:rPr lang="nn-NO" sz="3200" dirty="0">
                <a:solidFill>
                  <a:schemeClr val="accent3">
                    <a:lumMod val="75000"/>
                  </a:schemeClr>
                </a:solidFill>
              </a:rPr>
              <a:t>dari anak untuk anak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e. Program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melalui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media social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01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" y="152400"/>
            <a:ext cx="890995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33400"/>
            <a:ext cx="75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bentuk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penyelenggaraan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pendidikan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menitikberatkan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pada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peletakan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dasar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ke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arah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pertumbuhan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6 (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enam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perkembangan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rgbClr val="FFC000"/>
                </a:solidFill>
              </a:rPr>
              <a:t>agama </a:t>
            </a:r>
            <a:r>
              <a:rPr lang="en-US" sz="2800" dirty="0" err="1">
                <a:solidFill>
                  <a:srgbClr val="FFC000"/>
                </a:solidFill>
              </a:rPr>
              <a:t>dan</a:t>
            </a:r>
            <a:r>
              <a:rPr lang="en-US" sz="2800" dirty="0">
                <a:solidFill>
                  <a:srgbClr val="FFC000"/>
                </a:solidFill>
              </a:rPr>
              <a:t> moral, 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800" dirty="0" err="1" smtClean="0">
                <a:solidFill>
                  <a:srgbClr val="FFC000"/>
                </a:solidFill>
              </a:rPr>
              <a:t>fisik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motorik</a:t>
            </a:r>
            <a:r>
              <a:rPr lang="en-US" sz="2800" dirty="0">
                <a:solidFill>
                  <a:srgbClr val="FFC000"/>
                </a:solidFill>
              </a:rPr>
              <a:t>, 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800" dirty="0" err="1" smtClean="0">
                <a:solidFill>
                  <a:srgbClr val="FFC000"/>
                </a:solidFill>
              </a:rPr>
              <a:t>kognitif</a:t>
            </a:r>
            <a:r>
              <a:rPr lang="en-US" sz="2800" dirty="0">
                <a:solidFill>
                  <a:srgbClr val="FFC000"/>
                </a:solidFill>
              </a:rPr>
              <a:t>, 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800" dirty="0" err="1" smtClean="0">
                <a:solidFill>
                  <a:srgbClr val="FFC000"/>
                </a:solidFill>
              </a:rPr>
              <a:t>bahasa</a:t>
            </a:r>
            <a:r>
              <a:rPr lang="en-US" sz="2800" dirty="0">
                <a:solidFill>
                  <a:srgbClr val="FFC000"/>
                </a:solidFill>
              </a:rPr>
              <a:t>, 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800" dirty="0" err="1" smtClean="0">
                <a:solidFill>
                  <a:srgbClr val="FFC000"/>
                </a:solidFill>
              </a:rPr>
              <a:t>sosial-emosional</a:t>
            </a:r>
            <a:r>
              <a:rPr lang="en-US" sz="2800" dirty="0">
                <a:solidFill>
                  <a:srgbClr val="FFC000"/>
                </a:solidFill>
              </a:rPr>
              <a:t>, 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800" dirty="0" err="1" smtClean="0">
                <a:solidFill>
                  <a:srgbClr val="FFC000"/>
                </a:solidFill>
              </a:rPr>
              <a:t>seni</a:t>
            </a:r>
            <a:r>
              <a:rPr lang="en-US" sz="2800" dirty="0">
                <a:solidFill>
                  <a:srgbClr val="FFC000"/>
                </a:solidFill>
              </a:rPr>
              <a:t>, 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sesuai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keunikan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tahap-tahap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perkembangan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sesuai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kelompok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usia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dilalui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oleh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usia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dini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41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11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" y="152400"/>
            <a:ext cx="8937726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685800"/>
            <a:ext cx="3428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</a:rPr>
              <a:t>Program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1905000"/>
            <a:ext cx="441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rancangan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mengenai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sistem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pembelajaran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untuk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mempersiapkan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sejumlah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pelajaran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diperuntukkan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bagi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2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" y="152400"/>
            <a:ext cx="888542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1676401"/>
            <a:ext cx="5410200" cy="421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Perencanaan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Pengorganisasian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Penggerakan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4.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Pembinaan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5.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Penilaian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6.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Pengembangan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0668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</a:rPr>
              <a:t>Fungsi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</a:rPr>
              <a:t>Pengelolaan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92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Image result for border bunga matah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152400"/>
            <a:ext cx="864325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066800"/>
            <a:ext cx="601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C000"/>
                </a:solidFill>
              </a:rPr>
              <a:t>Perencanaan</a:t>
            </a:r>
            <a:endParaRPr lang="en-US" sz="48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proses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yang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sistematis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menggunakan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prinsip-prinsip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pengambilan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keputusan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tentang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tindakan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terorganisir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yang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dilakukan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waktu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datang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566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677"/>
            <a:ext cx="8839200" cy="664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676400"/>
            <a:ext cx="510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upaya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melibatkan</a:t>
            </a:r>
            <a:r>
              <a:rPr lang="en-US" sz="2800" dirty="0">
                <a:solidFill>
                  <a:srgbClr val="00B050"/>
                </a:solidFill>
              </a:rPr>
              <a:t> orang-orang </a:t>
            </a:r>
            <a:r>
              <a:rPr lang="en-US" sz="2800" dirty="0" err="1">
                <a:solidFill>
                  <a:srgbClr val="00B050"/>
                </a:solidFill>
              </a:rPr>
              <a:t>kedalam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kelompok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00B050"/>
                </a:solidFill>
              </a:rPr>
              <a:t>dan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upaya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melakukan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pembagian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kerja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diantara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anggota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kelompok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untuk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melaksanakan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kegiatan</a:t>
            </a:r>
            <a:r>
              <a:rPr lang="en-US" sz="2800" dirty="0">
                <a:solidFill>
                  <a:srgbClr val="00B050"/>
                </a:solidFill>
              </a:rPr>
              <a:t> yang </a:t>
            </a:r>
            <a:r>
              <a:rPr lang="en-US" sz="2800" dirty="0" err="1">
                <a:solidFill>
                  <a:srgbClr val="00B050"/>
                </a:solidFill>
              </a:rPr>
              <a:t>telah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direncanakan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didalam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rangka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mencapai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tujuan</a:t>
            </a:r>
            <a:r>
              <a:rPr lang="en-US" sz="2800" dirty="0">
                <a:solidFill>
                  <a:srgbClr val="00B050"/>
                </a:solidFill>
              </a:rPr>
              <a:t> yang </a:t>
            </a:r>
            <a:r>
              <a:rPr lang="en-US" sz="2800" dirty="0" err="1">
                <a:solidFill>
                  <a:srgbClr val="00B050"/>
                </a:solidFill>
              </a:rPr>
              <a:t>telah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ditetapkan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sebelumnya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2743199" y="381000"/>
            <a:ext cx="5562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C000"/>
                </a:solidFill>
              </a:rPr>
              <a:t>Pengorganisasian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2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4" y="190500"/>
            <a:ext cx="879451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24000"/>
            <a:ext cx="464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upaya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untuk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memberikan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dorongan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agar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pihak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dipimpin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pelaksana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kegiatan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mengerahkan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perbuatannya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untuk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mencapai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tujuan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telah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ditetapkan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" y="457200"/>
            <a:ext cx="28847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</a:rPr>
              <a:t>Pengge</a:t>
            </a:r>
            <a:endParaRPr lang="en-US" sz="3600" b="1" dirty="0" smtClean="0">
              <a:solidFill>
                <a:srgbClr val="FFC000"/>
              </a:solidFill>
            </a:endParaRPr>
          </a:p>
          <a:p>
            <a:r>
              <a:rPr lang="en-US" sz="3600" b="1" dirty="0" smtClean="0">
                <a:solidFill>
                  <a:srgbClr val="FFC000"/>
                </a:solidFill>
              </a:rPr>
              <a:t>r</a:t>
            </a:r>
          </a:p>
          <a:p>
            <a:r>
              <a:rPr lang="en-US" sz="3600" b="1" dirty="0" err="1" smtClean="0">
                <a:solidFill>
                  <a:srgbClr val="FFC000"/>
                </a:solidFill>
              </a:rPr>
              <a:t>akan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3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03094"/>
            <a:ext cx="8839200" cy="660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1320463"/>
            <a:ext cx="4419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dirty="0" err="1" smtClean="0">
                <a:solidFill>
                  <a:srgbClr val="FFC000"/>
                </a:solidFill>
              </a:rPr>
              <a:t>sebagai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rangkaian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upaya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pengendalian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profesional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terhadap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semua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unsur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organisasi</a:t>
            </a:r>
            <a:r>
              <a:rPr lang="en-US" sz="2400" dirty="0">
                <a:solidFill>
                  <a:srgbClr val="FFC000"/>
                </a:solidFill>
              </a:rPr>
              <a:t> agar </a:t>
            </a:r>
            <a:r>
              <a:rPr lang="en-US" sz="2400" dirty="0" err="1">
                <a:solidFill>
                  <a:srgbClr val="FFC000"/>
                </a:solidFill>
              </a:rPr>
              <a:t>unsur-unsur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berfungsi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sebagaimana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mestinya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sehingga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rencana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untuk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mencapai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tujuan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dapat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terlaksana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secara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efektif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dan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efisien</a:t>
            </a:r>
            <a:r>
              <a:rPr lang="en-US" sz="2400" dirty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4890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92D050"/>
                </a:solidFill>
              </a:rPr>
              <a:t>Pembinaan</a:t>
            </a:r>
            <a:endParaRPr lang="en-US" sz="6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3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1009</Words>
  <Application>Microsoft Office PowerPoint</Application>
  <PresentationFormat>On-screen Show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Chandra Asri Windarsih, S.H., M.Pd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PROGRAM PAUD FORMAL DAN NON FORMAL</dc:title>
  <dc:creator>Lenovo</dc:creator>
  <cp:lastModifiedBy>Lenovo</cp:lastModifiedBy>
  <cp:revision>49</cp:revision>
  <dcterms:created xsi:type="dcterms:W3CDTF">2020-03-14T03:54:40Z</dcterms:created>
  <dcterms:modified xsi:type="dcterms:W3CDTF">2020-03-17T06:51:09Z</dcterms:modified>
</cp:coreProperties>
</file>