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8" r:id="rId2"/>
    <p:sldId id="256" r:id="rId3"/>
    <p:sldId id="257" r:id="rId4"/>
    <p:sldId id="261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5" r:id="rId23"/>
    <p:sldId id="277" r:id="rId24"/>
    <p:sldId id="278" r:id="rId25"/>
    <p:sldId id="279" r:id="rId26"/>
    <p:sldId id="280" r:id="rId27"/>
    <p:sldId id="281" r:id="rId28"/>
    <p:sldId id="282" r:id="rId29"/>
    <p:sldId id="284" r:id="rId30"/>
    <p:sldId id="285" r:id="rId31"/>
    <p:sldId id="283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38142C-6A9C-482E-88D8-D90970753FC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ANALISIS VEKTOR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d-ID" dirty="0" smtClean="0"/>
              <a:t>Pertemuan 9		: Differensial kalkulus dari     </a:t>
            </a:r>
          </a:p>
          <a:p>
            <a:pPr algn="just">
              <a:buNone/>
            </a:pPr>
            <a:r>
              <a:rPr lang="id-ID" dirty="0" smtClean="0"/>
              <a:t>                                               fungsi Vektor</a:t>
            </a:r>
          </a:p>
          <a:p>
            <a:pPr algn="just"/>
            <a:r>
              <a:rPr lang="id-ID" dirty="0" smtClean="0"/>
              <a:t>Pertemuan 10		: Integral vektor</a:t>
            </a:r>
          </a:p>
          <a:p>
            <a:pPr algn="just"/>
            <a:r>
              <a:rPr lang="id-ID" dirty="0" smtClean="0"/>
              <a:t>Pertemuan 11		: Integral Permukaan</a:t>
            </a:r>
          </a:p>
          <a:p>
            <a:pPr algn="just"/>
            <a:r>
              <a:rPr lang="id-ID" dirty="0" smtClean="0"/>
              <a:t>Pertemuan 12		: Integral ruang</a:t>
            </a:r>
          </a:p>
          <a:p>
            <a:pPr algn="just"/>
            <a:r>
              <a:rPr lang="id-ID" dirty="0" smtClean="0"/>
              <a:t>Pertemuan 13		: Teorema green</a:t>
            </a:r>
          </a:p>
          <a:p>
            <a:pPr algn="just"/>
            <a:r>
              <a:rPr lang="id-ID" dirty="0" smtClean="0"/>
              <a:t>Pertemuan 14		: Teorema divergensi</a:t>
            </a:r>
          </a:p>
          <a:p>
            <a:pPr algn="just"/>
            <a:r>
              <a:rPr lang="id-ID" dirty="0" smtClean="0"/>
              <a:t>Pertemuan 15		: Teorema divergensi </a:t>
            </a:r>
          </a:p>
          <a:p>
            <a:endParaRPr lang="id-ID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DIVERGENSI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 smtClean="0"/>
          </a:p>
          <a:p>
            <a:r>
              <a:rPr lang="id-ID" dirty="0" smtClean="0"/>
              <a:t>Misalkan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id-ID" dirty="0" smtClean="0"/>
              <a:t>V(x, y, </a:t>
            </a:r>
            <a:r>
              <a:rPr lang="id-ID" i="1" dirty="0" smtClean="0"/>
              <a:t>z) </a:t>
            </a:r>
            <a:r>
              <a:rPr lang="id-ID" dirty="0" smtClean="0"/>
              <a:t>=  terdefinisikan dan diferensiabel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(</a:t>
            </a:r>
            <a:r>
              <a:rPr lang="en-US" i="1" dirty="0" err="1" smtClean="0"/>
              <a:t>x,y,z</a:t>
            </a:r>
            <a:r>
              <a:rPr lang="en-US" dirty="0" smtClean="0"/>
              <a:t>).</a:t>
            </a:r>
            <a:r>
              <a:rPr lang="en-US" i="1" dirty="0" smtClean="0"/>
              <a:t> </a:t>
            </a:r>
            <a:r>
              <a:rPr lang="id-ID" dirty="0" smtClean="0"/>
              <a:t>Divergensi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i="1" dirty="0" smtClean="0"/>
              <a:t> </a:t>
            </a:r>
            <a:r>
              <a:rPr lang="id-ID" dirty="0" smtClean="0"/>
              <a:t>V</a:t>
            </a:r>
            <a:r>
              <a:rPr lang="id-ID" i="1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div V  ,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id-ID" dirty="0" smtClean="0"/>
              <a:t>: </a:t>
            </a:r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714752"/>
            <a:ext cx="571504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61595"/>
            <a:ext cx="7380953" cy="446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039827"/>
            <a:ext cx="7786742" cy="5246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   CURL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/>
          <a:lstStyle/>
          <a:p>
            <a:r>
              <a:rPr lang="id-ID" dirty="0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id-ID" i="1" dirty="0" smtClean="0"/>
              <a:t> </a:t>
            </a:r>
            <a:r>
              <a:rPr lang="en-US" dirty="0" err="1" smtClean="0"/>
              <a:t>terdefinisi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id-ID" dirty="0" smtClean="0"/>
              <a:t>dife</a:t>
            </a:r>
            <a:r>
              <a:rPr lang="en-US" dirty="0" smtClean="0"/>
              <a:t>r</a:t>
            </a:r>
            <a:r>
              <a:rPr lang="id-ID" dirty="0" smtClean="0"/>
              <a:t>ensiabel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(</a:t>
            </a:r>
            <a:r>
              <a:rPr lang="en-US" i="1" dirty="0" err="1" smtClean="0"/>
              <a:t>x,y,z</a:t>
            </a:r>
            <a:r>
              <a:rPr lang="en-US" dirty="0" smtClean="0"/>
              <a:t>), </a:t>
            </a:r>
            <a:r>
              <a:rPr lang="id-ID" dirty="0" smtClean="0"/>
              <a:t>maka curl atau rotasi dari V,dituliskan curl V atau rot V , didefinisikan o</a:t>
            </a:r>
            <a:r>
              <a:rPr lang="en-US" dirty="0" smtClean="0"/>
              <a:t>l</a:t>
            </a:r>
            <a:r>
              <a:rPr lang="id-ID" dirty="0" smtClean="0"/>
              <a:t>eh</a:t>
            </a:r>
            <a:r>
              <a:rPr lang="en-US" dirty="0" smtClean="0"/>
              <a:t>: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500306"/>
            <a:ext cx="778674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5"/>
            <a:ext cx="807249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5" y="1142984"/>
            <a:ext cx="8215370" cy="4524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47195"/>
            <a:ext cx="7572427" cy="502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737"/>
            <a:ext cx="685804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33466"/>
            <a:ext cx="7786742" cy="53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5" y="1785926"/>
            <a:ext cx="7858181" cy="4334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358246" cy="2357454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b="1" dirty="0" smtClean="0"/>
              <a:t/>
            </a:r>
            <a:br>
              <a:rPr lang="id-ID" b="1" dirty="0" smtClean="0"/>
            </a:br>
            <a:r>
              <a:rPr lang="en-US" b="1" dirty="0" err="1" smtClean="0"/>
              <a:t>Gradien</a:t>
            </a:r>
            <a:r>
              <a:rPr lang="en-US" b="1" dirty="0"/>
              <a:t>, </a:t>
            </a:r>
            <a:r>
              <a:rPr lang="en-US" b="1" dirty="0" err="1"/>
              <a:t>divergensi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smtClean="0"/>
              <a:t>curl</a:t>
            </a:r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1785926"/>
            <a:ext cx="8072494" cy="471490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OPERATOR DEL</a:t>
            </a:r>
            <a:endParaRPr lang="id-ID" dirty="0"/>
          </a:p>
          <a:p>
            <a:r>
              <a:rPr lang="en-US" dirty="0"/>
              <a:t>Operator del </a:t>
            </a:r>
            <a:r>
              <a:rPr lang="en-US" dirty="0" err="1"/>
              <a:t>merupakan</a:t>
            </a:r>
            <a:r>
              <a:rPr lang="en-US" dirty="0"/>
              <a:t> operator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diferensial</a:t>
            </a:r>
            <a:r>
              <a:rPr lang="en-US" dirty="0"/>
              <a:t> </a:t>
            </a:r>
            <a:r>
              <a:rPr lang="en-US" dirty="0" err="1"/>
              <a:t>vektor</a:t>
            </a:r>
            <a:r>
              <a:rPr lang="en-US" dirty="0"/>
              <a:t> yang </a:t>
            </a:r>
            <a:r>
              <a:rPr lang="en-US" dirty="0" err="1"/>
              <a:t>disimbolkan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 (</a:t>
            </a:r>
            <a:r>
              <a:rPr lang="en-US" dirty="0" err="1"/>
              <a:t>nabla</a:t>
            </a:r>
            <a:r>
              <a:rPr lang="en-US" dirty="0"/>
              <a:t>), yang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turunan</a:t>
            </a:r>
            <a:r>
              <a:rPr lang="en-US" dirty="0"/>
              <a:t> </a:t>
            </a:r>
            <a:r>
              <a:rPr lang="en-US" dirty="0" err="1"/>
              <a:t>parsial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en-US" dirty="0"/>
              <a:t> </a:t>
            </a:r>
            <a:r>
              <a:rPr lang="id-ID" dirty="0" smtClean="0"/>
              <a:t> </a:t>
            </a:r>
            <a:r>
              <a:rPr lang="en-US" dirty="0"/>
              <a:t> </a:t>
            </a:r>
            <a:endParaRPr lang="id-ID" dirty="0"/>
          </a:p>
          <a:p>
            <a:r>
              <a:rPr lang="en-US" b="1" dirty="0"/>
              <a:t> </a:t>
            </a:r>
            <a:endParaRPr lang="id-ID" dirty="0"/>
          </a:p>
          <a:p>
            <a:r>
              <a:rPr lang="en-US" dirty="0"/>
              <a:t> </a:t>
            </a:r>
            <a:endParaRPr lang="id-ID" dirty="0"/>
          </a:p>
          <a:p>
            <a:r>
              <a:rPr lang="id-ID" dirty="0" smtClean="0"/>
              <a:t/>
            </a:r>
            <a:br>
              <a:rPr lang="id-ID" dirty="0" smtClean="0"/>
            </a:br>
            <a:r>
              <a:rPr lang="en-US" dirty="0"/>
              <a:t>Operator 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gradien</a:t>
            </a:r>
            <a:r>
              <a:rPr lang="en-US" dirty="0"/>
              <a:t>, </a:t>
            </a:r>
            <a:r>
              <a:rPr lang="en-US" dirty="0" err="1"/>
              <a:t>divergensi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curl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  <a:p>
            <a:endParaRPr lang="id-ID" dirty="0"/>
          </a:p>
          <a:p>
            <a:r>
              <a:rPr lang="en-US" dirty="0"/>
              <a:t> </a:t>
            </a:r>
            <a:endParaRPr lang="id-ID" dirty="0"/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786058"/>
            <a:ext cx="4643470" cy="142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00240"/>
            <a:ext cx="7009524" cy="69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196574"/>
            <a:ext cx="7215238" cy="73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357694"/>
            <a:ext cx="771530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1071570"/>
          </a:xfrm>
        </p:spPr>
        <p:txBody>
          <a:bodyPr/>
          <a:lstStyle/>
          <a:p>
            <a:r>
              <a:rPr lang="id-ID" dirty="0" smtClean="0"/>
              <a:t>disebut </a:t>
            </a:r>
            <a:r>
              <a:rPr lang="id-ID" i="1" dirty="0" smtClean="0"/>
              <a:t>integral tak tentu </a:t>
            </a:r>
            <a:r>
              <a:rPr lang="id-ID" dirty="0" smtClean="0"/>
              <a:t>dari R(u). Bila tendapat sebuah vektor </a:t>
            </a:r>
            <a:r>
              <a:rPr lang="id-ID" b="1" dirty="0" smtClean="0"/>
              <a:t>S</a:t>
            </a:r>
            <a:r>
              <a:rPr lang="id-ID" dirty="0" smtClean="0"/>
              <a:t>(u) sehingga R(u)   = (S(u)), maka,</a:t>
            </a:r>
          </a:p>
          <a:p>
            <a:endParaRPr lang="id-ID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57430"/>
            <a:ext cx="842968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214314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INTEGRAL BIASA DARI VEKTOR</a:t>
            </a:r>
            <a:endParaRPr lang="id-ID" dirty="0" smtClean="0"/>
          </a:p>
          <a:p>
            <a:r>
              <a:rPr lang="id-ID" dirty="0" smtClean="0"/>
              <a:t>Misalkan R(u) = </a:t>
            </a:r>
            <a:r>
              <a:rPr lang="id-ID" b="1" i="1" dirty="0" smtClean="0"/>
              <a:t>R j(u)i </a:t>
            </a:r>
            <a:r>
              <a:rPr lang="id-ID" b="1" dirty="0" smtClean="0"/>
              <a:t>+ R</a:t>
            </a:r>
            <a:r>
              <a:rPr lang="id-ID" b="1" baseline="-25000" dirty="0" smtClean="0"/>
              <a:t>2</a:t>
            </a:r>
            <a:r>
              <a:rPr lang="id-ID" b="1" dirty="0" smtClean="0"/>
              <a:t>(u)j + </a:t>
            </a:r>
            <a:r>
              <a:rPr lang="id-ID" b="1" i="1" dirty="0" smtClean="0"/>
              <a:t>R </a:t>
            </a:r>
            <a:r>
              <a:rPr lang="id-ID" baseline="-25000" dirty="0" smtClean="0"/>
              <a:t>3</a:t>
            </a:r>
            <a:r>
              <a:rPr lang="id-ID" dirty="0" smtClean="0"/>
              <a:t>(u)k sebuah vektor yang bengantung pada väriabel skalar tunggal u,dimana R</a:t>
            </a:r>
            <a:r>
              <a:rPr lang="id-ID" baseline="-25000" dirty="0" smtClean="0"/>
              <a:t>1</a:t>
            </a:r>
            <a:r>
              <a:rPr lang="id-ID" dirty="0" smtClean="0"/>
              <a:t>(u), </a:t>
            </a:r>
            <a:r>
              <a:rPr lang="id-ID" i="1" dirty="0" smtClean="0"/>
              <a:t>R</a:t>
            </a:r>
            <a:r>
              <a:rPr lang="id-ID" i="1" baseline="-25000" dirty="0" smtClean="0"/>
              <a:t>2</a:t>
            </a:r>
            <a:r>
              <a:rPr lang="id-ID" i="1" dirty="0" smtClean="0"/>
              <a:t>(u), </a:t>
            </a:r>
            <a:r>
              <a:rPr lang="id-ID" dirty="0" smtClean="0"/>
              <a:t>R</a:t>
            </a:r>
            <a:r>
              <a:rPr lang="id-ID" baseline="-25000" dirty="0" smtClean="0"/>
              <a:t>3</a:t>
            </a:r>
            <a:r>
              <a:rPr lang="id-ID" dirty="0" smtClean="0"/>
              <a:t>(u) kontinu dalam suatu selang yang ditentukan. Maka :</a:t>
            </a:r>
          </a:p>
          <a:p>
            <a:endParaRPr lang="id-ID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 INTEGRAL VEKTOR</a:t>
            </a:r>
            <a:endParaRPr lang="id-ID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714753"/>
            <a:ext cx="757242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Misalkan r(u) = </a:t>
            </a:r>
            <a:r>
              <a:rPr lang="id-ID" i="1" dirty="0" smtClean="0"/>
              <a:t>x(u)i </a:t>
            </a:r>
            <a:r>
              <a:rPr lang="id-ID" b="1" dirty="0" smtClean="0"/>
              <a:t>+ </a:t>
            </a:r>
            <a:r>
              <a:rPr lang="id-ID" i="1" dirty="0" smtClean="0"/>
              <a:t>y(u)i </a:t>
            </a:r>
            <a:r>
              <a:rPr lang="id-ID" dirty="0" smtClean="0"/>
              <a:t>+ </a:t>
            </a:r>
            <a:r>
              <a:rPr lang="id-ID" i="1" dirty="0" smtClean="0"/>
              <a:t>z(u)k</a:t>
            </a:r>
            <a:r>
              <a:rPr lang="id-ID" b="1" i="1" dirty="0" smtClean="0"/>
              <a:t>, </a:t>
            </a:r>
            <a:r>
              <a:rPr lang="id-ID" dirty="0" smtClean="0"/>
              <a:t>di mana r(u) adalah vektor posisi dan (x, y, </a:t>
            </a:r>
            <a:r>
              <a:rPr lang="id-ID" i="1" dirty="0" smtClean="0"/>
              <a:t>z), </a:t>
            </a:r>
            <a:r>
              <a:rPr lang="id-ID" dirty="0" smtClean="0"/>
              <a:t>mendefinisikan sebuah kurva </a:t>
            </a:r>
            <a:r>
              <a:rPr lang="id-ID" b="1" i="1" dirty="0" smtClean="0"/>
              <a:t>C </a:t>
            </a:r>
            <a:r>
              <a:rPr lang="id-ID" dirty="0" smtClean="0"/>
              <a:t>yang menghubungkan titik-titik </a:t>
            </a:r>
            <a:r>
              <a:rPr lang="id-ID" b="1" i="1" dirty="0" smtClean="0"/>
              <a:t>P</a:t>
            </a:r>
            <a:r>
              <a:rPr lang="id-ID" b="1" i="1" baseline="-25000" dirty="0" smtClean="0"/>
              <a:t>1 </a:t>
            </a:r>
            <a:r>
              <a:rPr lang="id-ID" dirty="0" smtClean="0"/>
              <a:t>dan </a:t>
            </a:r>
            <a:r>
              <a:rPr lang="id-ID" b="1" i="1" dirty="0" smtClean="0"/>
              <a:t>P</a:t>
            </a:r>
            <a:r>
              <a:rPr lang="id-ID" b="1" i="1" baseline="-25000" dirty="0" smtClean="0"/>
              <a:t>2</a:t>
            </a:r>
            <a:endParaRPr lang="id-ID" dirty="0" smtClean="0"/>
          </a:p>
          <a:p>
            <a:r>
              <a:rPr lang="id-ID" dirty="0" smtClean="0"/>
              <a:t>di mana </a:t>
            </a:r>
            <a:r>
              <a:rPr lang="id-ID" i="1" dirty="0" smtClean="0"/>
              <a:t>u </a:t>
            </a:r>
            <a:r>
              <a:rPr lang="id-ID" dirty="0" smtClean="0"/>
              <a:t>= </a:t>
            </a:r>
            <a:r>
              <a:rPr lang="id-ID" i="1" dirty="0" smtClean="0"/>
              <a:t>u</a:t>
            </a:r>
            <a:r>
              <a:rPr lang="id-ID" i="1" baseline="-25000" dirty="0" smtClean="0"/>
              <a:t>1 </a:t>
            </a:r>
            <a:r>
              <a:rPr lang="id-ID" dirty="0" smtClean="0"/>
              <a:t>dan </a:t>
            </a:r>
            <a:r>
              <a:rPr lang="id-ID" i="1" dirty="0" smtClean="0"/>
              <a:t>u </a:t>
            </a:r>
            <a:r>
              <a:rPr lang="id-ID" dirty="0" smtClean="0"/>
              <a:t>= </a:t>
            </a:r>
            <a:r>
              <a:rPr lang="id-ID" i="1" dirty="0" smtClean="0"/>
              <a:t>u</a:t>
            </a:r>
            <a:r>
              <a:rPr lang="id-ID" i="1" baseline="-25000" dirty="0" smtClean="0"/>
              <a:t>2  </a:t>
            </a:r>
            <a:r>
              <a:rPr lang="id-ID" dirty="0" smtClean="0"/>
              <a:t>untuk masing-masingnya.</a:t>
            </a:r>
          </a:p>
          <a:p>
            <a:r>
              <a:rPr lang="id-ID" dirty="0" smtClean="0"/>
              <a:t>Kita menganggap bahwa </a:t>
            </a:r>
            <a:r>
              <a:rPr lang="id-ID" b="1" i="1" dirty="0" smtClean="0"/>
              <a:t>C </a:t>
            </a:r>
            <a:r>
              <a:rPr lang="id-ID" dirty="0" smtClean="0"/>
              <a:t>tersusun dan sejumlah berhmgga kunva-kurva di mana untuk masing-masingnya ru) memiliki turunan yang kontinu. Misalkan </a:t>
            </a:r>
            <a:r>
              <a:rPr lang="id-ID" b="1" i="1" dirty="0" smtClean="0"/>
              <a:t>A(x,y,z) </a:t>
            </a:r>
            <a:r>
              <a:rPr lang="id-ID" dirty="0" smtClean="0"/>
              <a:t>= </a:t>
            </a:r>
            <a:r>
              <a:rPr lang="id-ID" b="1" dirty="0" smtClean="0"/>
              <a:t>A</a:t>
            </a:r>
            <a:r>
              <a:rPr lang="id-ID" b="1" baseline="-25000" dirty="0" smtClean="0"/>
              <a:t>1</a:t>
            </a:r>
            <a:r>
              <a:rPr lang="id-ID" b="1" dirty="0" smtClean="0"/>
              <a:t>i + </a:t>
            </a:r>
            <a:r>
              <a:rPr lang="id-ID" b="1" i="1" dirty="0" smtClean="0"/>
              <a:t>A</a:t>
            </a:r>
            <a:r>
              <a:rPr lang="id-ID" b="1" i="1" baseline="-25000" dirty="0" smtClean="0"/>
              <a:t>2</a:t>
            </a:r>
            <a:r>
              <a:rPr lang="id-ID" b="1" i="1" dirty="0" smtClean="0"/>
              <a:t>j </a:t>
            </a:r>
            <a:r>
              <a:rPr lang="id-ID" b="1" dirty="0" smtClean="0"/>
              <a:t>+ </a:t>
            </a:r>
            <a:r>
              <a:rPr lang="id-ID" dirty="0" smtClean="0"/>
              <a:t>A</a:t>
            </a:r>
            <a:r>
              <a:rPr lang="id-ID" baseline="-25000" dirty="0" smtClean="0"/>
              <a:t>3</a:t>
            </a:r>
            <a:r>
              <a:rPr lang="id-ID" dirty="0" smtClean="0"/>
              <a:t>k sebuah fungsi vekton dan posisi yang didefinisikan dan kontinu sepanjang </a:t>
            </a:r>
            <a:r>
              <a:rPr lang="id-ID" i="1" dirty="0" smtClean="0"/>
              <a:t>C. </a:t>
            </a:r>
            <a:r>
              <a:rPr lang="id-ID" dirty="0" smtClean="0"/>
              <a:t>Maka integral dan komponen tangensial A sepanjang </a:t>
            </a:r>
            <a:r>
              <a:rPr lang="id-ID" b="1" i="1" dirty="0" smtClean="0"/>
              <a:t>C </a:t>
            </a:r>
            <a:r>
              <a:rPr lang="id-ID" dirty="0" smtClean="0"/>
              <a:t>dan </a:t>
            </a:r>
            <a:r>
              <a:rPr lang="id-ID" b="1" i="1" dirty="0" smtClean="0"/>
              <a:t>P</a:t>
            </a:r>
            <a:r>
              <a:rPr lang="id-ID" b="1" i="1" baseline="-25000" dirty="0" smtClean="0"/>
              <a:t>1</a:t>
            </a:r>
            <a:r>
              <a:rPr lang="id-ID" b="1" i="1" dirty="0" smtClean="0"/>
              <a:t> </a:t>
            </a:r>
            <a:r>
              <a:rPr lang="id-ID" b="1" dirty="0" smtClean="0"/>
              <a:t>ke P</a:t>
            </a:r>
            <a:r>
              <a:rPr lang="id-ID" b="1" baseline="-25000" dirty="0" smtClean="0"/>
              <a:t>2</a:t>
            </a:r>
            <a:r>
              <a:rPr lang="id-ID" b="1" dirty="0" smtClean="0"/>
              <a:t> </a:t>
            </a:r>
            <a:r>
              <a:rPr lang="id-ID" dirty="0" smtClean="0"/>
              <a:t>ditulis sebagai</a:t>
            </a:r>
          </a:p>
          <a:p>
            <a:endParaRPr lang="id-ID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INTEGRAL GARIS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8286808" cy="507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85794"/>
            <a:ext cx="764386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714620"/>
            <a:ext cx="7286676" cy="275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INTEGRAL PERMUKAAN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842968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828680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/>
          <a:lstStyle/>
          <a:p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integral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normal n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dituliskan</a:t>
            </a:r>
            <a:endParaRPr lang="id-ID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500306"/>
            <a:ext cx="807249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GRADIEN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pPr>
              <a:buNone/>
            </a:pPr>
            <a:endParaRPr lang="id-ID" dirty="0"/>
          </a:p>
          <a:p>
            <a:r>
              <a:rPr lang="id-ID" dirty="0"/>
              <a:t>Misalkan  terdefinisi dan diferensiabel pada setiap titik </a:t>
            </a:r>
            <a:r>
              <a:rPr lang="en-US" dirty="0"/>
              <a:t>(</a:t>
            </a:r>
            <a:r>
              <a:rPr lang="en-US" i="1" dirty="0" err="1"/>
              <a:t>x,y,z</a:t>
            </a:r>
            <a:r>
              <a:rPr lang="en-US" dirty="0"/>
              <a:t>) </a:t>
            </a:r>
            <a:r>
              <a:rPr lang="id-ID" dirty="0"/>
              <a:t>dalam ruang  , maka gradien </a:t>
            </a:r>
            <a:r>
              <a:rPr lang="en-US" dirty="0"/>
              <a:t>  </a:t>
            </a:r>
            <a:r>
              <a:rPr lang="id-ID" dirty="0" smtClean="0"/>
              <a:t>atau </a:t>
            </a:r>
            <a:r>
              <a:rPr lang="id-ID" dirty="0"/>
              <a:t>grad </a:t>
            </a:r>
            <a:r>
              <a:rPr lang="en-US" dirty="0"/>
              <a:t>  </a:t>
            </a:r>
            <a:r>
              <a:rPr lang="id-ID" dirty="0"/>
              <a:t>atau  didefinisikan oleh</a:t>
            </a:r>
            <a:r>
              <a:rPr lang="id-ID" dirty="0" smtClean="0"/>
              <a:t> :</a:t>
            </a:r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072283"/>
            <a:ext cx="6357982" cy="235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8896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771530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TEOREMA DIVERGENSI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4257" y="1071546"/>
            <a:ext cx="787057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14488"/>
            <a:ext cx="7786742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143380"/>
            <a:ext cx="771530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TEOREMA STOKES</a:t>
            </a:r>
            <a:endParaRPr lang="id-ID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8501122" cy="436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857256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821537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33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INTEGRAL RUANG</a:t>
            </a:r>
            <a:endParaRPr lang="id-ID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7572428" cy="4019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800105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70944"/>
            <a:ext cx="7500990" cy="558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65349"/>
            <a:ext cx="8143932" cy="4363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142984"/>
            <a:ext cx="6400800" cy="3941314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142984"/>
            <a:ext cx="7358113" cy="435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9" y="1142984"/>
            <a:ext cx="7786742" cy="51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1656" y="1643050"/>
            <a:ext cx="8152309" cy="447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</a:t>
            </a:r>
            <a:r>
              <a:rPr lang="id-ID" b="1" dirty="0" smtClean="0"/>
              <a:t>EOREMA</a:t>
            </a:r>
            <a:r>
              <a:rPr lang="en-US" b="1" dirty="0" smtClean="0"/>
              <a:t> </a:t>
            </a:r>
            <a:r>
              <a:rPr lang="id-ID" b="1" dirty="0" smtClean="0"/>
              <a:t>GREEN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072098"/>
          </a:xfrm>
        </p:spPr>
        <p:txBody>
          <a:bodyPr/>
          <a:lstStyle/>
          <a:p>
            <a:r>
              <a:rPr lang="en-US" dirty="0" smtClean="0"/>
              <a:t>T</a:t>
            </a:r>
            <a:r>
              <a:rPr lang="id-ID" dirty="0" smtClean="0"/>
              <a:t>eorema Green di Bidang</a:t>
            </a:r>
          </a:p>
          <a:p>
            <a:endParaRPr lang="id-ID" dirty="0" smtClean="0"/>
          </a:p>
          <a:p>
            <a:endParaRPr lang="id-ID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61535"/>
            <a:ext cx="7929618" cy="468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28680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br>
              <a:rPr lang="id-ID" dirty="0" smtClean="0"/>
            </a:br>
            <a:endParaRPr lang="id-ID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52064"/>
            <a:ext cx="8501122" cy="5305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78637"/>
            <a:ext cx="8143932" cy="495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TEOREMA </a:t>
            </a:r>
            <a:r>
              <a:rPr lang="en-US" b="1" dirty="0" smtClean="0"/>
              <a:t>DIVERGENSI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967302"/>
          </a:xfrm>
        </p:spPr>
        <p:txBody>
          <a:bodyPr/>
          <a:lstStyle/>
          <a:p>
            <a:r>
              <a:rPr lang="en-US" dirty="0" smtClean="0"/>
              <a:t>T</a:t>
            </a:r>
            <a:r>
              <a:rPr lang="id-ID" dirty="0" smtClean="0"/>
              <a:t>eorema</a:t>
            </a:r>
            <a:r>
              <a:rPr lang="en-US" dirty="0" smtClean="0"/>
              <a:t> D</a:t>
            </a:r>
            <a:r>
              <a:rPr lang="id-ID" dirty="0" smtClean="0"/>
              <a:t>ivergensi</a:t>
            </a:r>
            <a:r>
              <a:rPr lang="en-US" dirty="0" smtClean="0"/>
              <a:t> GAUSS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358246" cy="4556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71678"/>
            <a:ext cx="807249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857232"/>
            <a:ext cx="778674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397" y="1954734"/>
            <a:ext cx="8272131" cy="390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857255"/>
          </a:xfrm>
        </p:spPr>
        <p:txBody>
          <a:bodyPr>
            <a:normAutofit/>
          </a:bodyPr>
          <a:lstStyle/>
          <a:p>
            <a:r>
              <a:rPr lang="en-US" dirty="0"/>
              <a:t>SIFAT –SIFAT GRADIEN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1214422"/>
            <a:ext cx="8072494" cy="5143536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814393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15370" cy="10715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TEOREMA DIVERGENSI STOKES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8917" y="1428736"/>
            <a:ext cx="8122324" cy="4274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:</a:t>
            </a:r>
            <a:endParaRPr lang="id-ID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829" y="1500174"/>
            <a:ext cx="8405013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785794"/>
            <a:ext cx="7643866" cy="543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750098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785794"/>
            <a:ext cx="7786742" cy="5429288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7929617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785794"/>
            <a:ext cx="7429552" cy="4853006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3"/>
            <a:ext cx="7715303" cy="492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00571" y="2144167"/>
            <a:ext cx="6942858" cy="397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35824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222</TotalTime>
  <Words>367</Words>
  <Application>Microsoft Office PowerPoint</Application>
  <PresentationFormat>On-screen Show (4:3)</PresentationFormat>
  <Paragraphs>63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Calibri</vt:lpstr>
      <vt:lpstr>Constantia</vt:lpstr>
      <vt:lpstr>Wingdings 2</vt:lpstr>
      <vt:lpstr>Flow</vt:lpstr>
      <vt:lpstr>ANALISIS VEKTOR</vt:lpstr>
      <vt:lpstr>  Gradien, divergensi, dan curl  </vt:lpstr>
      <vt:lpstr>GRADIEN </vt:lpstr>
      <vt:lpstr>PowerPoint Presentation</vt:lpstr>
      <vt:lpstr>SIFAT –SIFAT GRADIEN</vt:lpstr>
      <vt:lpstr>PowerPoint Presentation</vt:lpstr>
      <vt:lpstr>PowerPoint Presentation</vt:lpstr>
      <vt:lpstr>Contoh Soal:</vt:lpstr>
      <vt:lpstr>Latihan Soal:</vt:lpstr>
      <vt:lpstr>DIVERGENSI </vt:lpstr>
      <vt:lpstr>PowerPoint Presentation</vt:lpstr>
      <vt:lpstr>PowerPoint Presentation</vt:lpstr>
      <vt:lpstr>     CURL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Contoh Soal:</vt:lpstr>
      <vt:lpstr>Latihan Soal:</vt:lpstr>
      <vt:lpstr>PowerPoint Presentation</vt:lpstr>
      <vt:lpstr> INTEGRAL VEKTOR</vt:lpstr>
      <vt:lpstr>INTEGRAL GARIS</vt:lpstr>
      <vt:lpstr>PowerPoint Presentation</vt:lpstr>
      <vt:lpstr>PowerPoint Presentation</vt:lpstr>
      <vt:lpstr>Latihan Soal:</vt:lpstr>
      <vt:lpstr>INTEGRAL PERMUKAAN </vt:lpstr>
      <vt:lpstr>PowerPoint Presentation</vt:lpstr>
      <vt:lpstr>PowerPoint Presentation</vt:lpstr>
      <vt:lpstr>Contoh Soal:</vt:lpstr>
      <vt:lpstr>TEOREMA DIVERGENSI </vt:lpstr>
      <vt:lpstr>Contoh Soal:</vt:lpstr>
      <vt:lpstr>TEOREMA STOKES</vt:lpstr>
      <vt:lpstr>Contoh Soal:</vt:lpstr>
      <vt:lpstr>Latihan Soal:</vt:lpstr>
      <vt:lpstr>INTEGRAL RUANG</vt:lpstr>
      <vt:lpstr>PowerPoint Presentation</vt:lpstr>
      <vt:lpstr>PowerPoint Presentation</vt:lpstr>
      <vt:lpstr>PowerPoint Presentation</vt:lpstr>
      <vt:lpstr>PowerPoint Presentation</vt:lpstr>
      <vt:lpstr>Latihan Soal:</vt:lpstr>
      <vt:lpstr>TEOREMA GREEN </vt:lpstr>
      <vt:lpstr>PowerPoint Presentation</vt:lpstr>
      <vt:lpstr>Contoh Soal: </vt:lpstr>
      <vt:lpstr>Latihan Soal:</vt:lpstr>
      <vt:lpstr>TEOREMA DIVERGENSI </vt:lpstr>
      <vt:lpstr>Contoh Soal:</vt:lpstr>
      <vt:lpstr>PowerPoint Presentation</vt:lpstr>
      <vt:lpstr>Latihan Soal:</vt:lpstr>
      <vt:lpstr>TEOREMA DIVERGENSI STOKES </vt:lpstr>
      <vt:lpstr>Contoh 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Gradien, divergensi, dan curl</dc:title>
  <dc:creator>Eka</dc:creator>
  <cp:lastModifiedBy>LENOVO</cp:lastModifiedBy>
  <cp:revision>67</cp:revision>
  <dcterms:created xsi:type="dcterms:W3CDTF">2013-02-12T01:51:00Z</dcterms:created>
  <dcterms:modified xsi:type="dcterms:W3CDTF">2020-06-21T11:42:32Z</dcterms:modified>
</cp:coreProperties>
</file>