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9" r:id="rId11"/>
    <p:sldId id="278" r:id="rId12"/>
    <p:sldId id="280" r:id="rId13"/>
    <p:sldId id="281" r:id="rId14"/>
    <p:sldId id="282" r:id="rId15"/>
    <p:sldId id="283" r:id="rId16"/>
    <p:sldId id="257" r:id="rId17"/>
    <p:sldId id="258" r:id="rId18"/>
    <p:sldId id="259" r:id="rId19"/>
    <p:sldId id="260" r:id="rId20"/>
    <p:sldId id="261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84" r:id="rId29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327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3198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601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55003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1713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1112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66200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110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264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78094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5510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5058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2208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4070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252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3185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C54B9-F870-4FE8-8DB3-EF7FA7A9FDB4}" type="datetimeFigureOut">
              <a:rPr lang="id-ID" smtClean="0"/>
              <a:t>21/04/2020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916CCF7-130F-4609-AD8B-6492E4548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11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DIFERENSIASI KALKULUS FUNGSI VEKTOR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33998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97735" y="1584101"/>
            <a:ext cx="8306873" cy="4559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6426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59098" y="721217"/>
            <a:ext cx="7624293" cy="507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689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2580" y="965915"/>
            <a:ext cx="9285667" cy="467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6368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ATURAN RANTAI</a:t>
            </a:r>
            <a:endParaRPr lang="id-ID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2890" y="1622738"/>
            <a:ext cx="7070501" cy="4159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1712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</a:t>
            </a:r>
            <a:endParaRPr lang="id-ID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1" y="1930400"/>
            <a:ext cx="8538692" cy="4290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8048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 2. TURUNAN PARSIAL</a:t>
            </a:r>
            <a:endParaRPr lang="id-ID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0615" y="1674254"/>
            <a:ext cx="8860664" cy="425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8403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Gadien, Divergensi, dan Curl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OPERATOR DEL</a:t>
            </a:r>
            <a:endParaRPr lang="id-ID" dirty="0"/>
          </a:p>
          <a:p>
            <a:r>
              <a:rPr lang="en-US" dirty="0"/>
              <a:t>Operator del </a:t>
            </a:r>
            <a:r>
              <a:rPr lang="en-US" dirty="0" err="1"/>
              <a:t>merupakan</a:t>
            </a:r>
            <a:r>
              <a:rPr lang="en-US" dirty="0"/>
              <a:t> operator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diferensial</a:t>
            </a:r>
            <a:r>
              <a:rPr lang="en-US" dirty="0"/>
              <a:t> </a:t>
            </a:r>
            <a:r>
              <a:rPr lang="en-US" dirty="0" err="1"/>
              <a:t>vektor</a:t>
            </a:r>
            <a:r>
              <a:rPr lang="en-US" dirty="0"/>
              <a:t> yang </a:t>
            </a:r>
            <a:r>
              <a:rPr lang="en-US" dirty="0" err="1"/>
              <a:t>disimbolkan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 (</a:t>
            </a:r>
            <a:r>
              <a:rPr lang="en-US" dirty="0" err="1"/>
              <a:t>nabla</a:t>
            </a:r>
            <a:r>
              <a:rPr lang="en-US" dirty="0"/>
              <a:t>), yang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turunan</a:t>
            </a:r>
            <a:r>
              <a:rPr lang="en-US" dirty="0"/>
              <a:t> </a:t>
            </a:r>
            <a:r>
              <a:rPr lang="en-US" dirty="0" err="1"/>
              <a:t>parsial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en-US" dirty="0"/>
              <a:t> </a:t>
            </a:r>
            <a:r>
              <a:rPr lang="id-ID" dirty="0"/>
              <a:t> </a:t>
            </a:r>
            <a:r>
              <a:rPr lang="en-US" dirty="0"/>
              <a:t> </a:t>
            </a:r>
            <a:endParaRPr lang="id-ID" dirty="0"/>
          </a:p>
          <a:p>
            <a:r>
              <a:rPr lang="en-US" b="1" dirty="0"/>
              <a:t> </a:t>
            </a:r>
            <a:endParaRPr lang="id-ID" dirty="0"/>
          </a:p>
          <a:p>
            <a:r>
              <a:rPr lang="en-US" dirty="0"/>
              <a:t> </a:t>
            </a:r>
            <a:endParaRPr lang="id-ID" dirty="0"/>
          </a:p>
          <a:p>
            <a:r>
              <a:rPr lang="id-ID" dirty="0"/>
              <a:t/>
            </a:r>
            <a:br>
              <a:rPr lang="id-ID" dirty="0"/>
            </a:br>
            <a:r>
              <a:rPr lang="en-US" dirty="0"/>
              <a:t>Operator 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gradien</a:t>
            </a:r>
            <a:r>
              <a:rPr lang="en-US" dirty="0"/>
              <a:t>, </a:t>
            </a:r>
            <a:r>
              <a:rPr lang="en-US" dirty="0" err="1"/>
              <a:t>divergensi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curl.</a:t>
            </a:r>
            <a:endParaRPr lang="id-ID" dirty="0"/>
          </a:p>
          <a:p>
            <a:endParaRPr lang="id-ID" dirty="0"/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5606" y="3571669"/>
            <a:ext cx="4643470" cy="142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6314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Gradien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Misalkan  terdefinisi dan diferensiabel pada setiap titik </a:t>
            </a:r>
            <a:r>
              <a:rPr lang="en-US" dirty="0"/>
              <a:t>(</a:t>
            </a:r>
            <a:r>
              <a:rPr lang="en-US" i="1" dirty="0" err="1"/>
              <a:t>x,y,z</a:t>
            </a:r>
            <a:r>
              <a:rPr lang="en-US" dirty="0"/>
              <a:t>) </a:t>
            </a:r>
            <a:r>
              <a:rPr lang="id-ID" dirty="0"/>
              <a:t>dalam ruang  , maka gradien </a:t>
            </a:r>
            <a:r>
              <a:rPr lang="en-US" dirty="0"/>
              <a:t>  </a:t>
            </a:r>
            <a:r>
              <a:rPr lang="id-ID" dirty="0"/>
              <a:t>atau grad </a:t>
            </a:r>
            <a:r>
              <a:rPr lang="en-US" dirty="0"/>
              <a:t>  </a:t>
            </a:r>
            <a:r>
              <a:rPr lang="id-ID" dirty="0"/>
              <a:t>atau  didefinisikan oleh :</a:t>
            </a:r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072283"/>
            <a:ext cx="6357982" cy="23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7327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83253" y="2160588"/>
            <a:ext cx="678553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046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Sifat-Sifat Gradien 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9329" y="2700936"/>
            <a:ext cx="7373379" cy="2800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379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TURUNAN VEKTOR</a:t>
            </a:r>
            <a:endParaRPr lang="id-ID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41971" y="1930400"/>
            <a:ext cx="8630678" cy="204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245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 Gradien 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83253" y="2160588"/>
            <a:ext cx="678553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644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52596" y="1785926"/>
            <a:ext cx="835824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458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Divergensi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Misalkan</a:t>
            </a:r>
            <a:r>
              <a:rPr lang="en-US" dirty="0"/>
              <a:t> </a:t>
            </a:r>
            <a:r>
              <a:rPr lang="en-US" dirty="0" err="1"/>
              <a:t>vektor</a:t>
            </a:r>
            <a:r>
              <a:rPr lang="en-US" dirty="0"/>
              <a:t> </a:t>
            </a:r>
            <a:r>
              <a:rPr lang="id-ID" dirty="0"/>
              <a:t>V(x, y, </a:t>
            </a:r>
            <a:r>
              <a:rPr lang="id-ID" i="1" dirty="0"/>
              <a:t>z) </a:t>
            </a:r>
            <a:r>
              <a:rPr lang="id-ID" dirty="0"/>
              <a:t>=  terdefinisikan dan diferensiabel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(</a:t>
            </a:r>
            <a:r>
              <a:rPr lang="en-US" i="1" dirty="0" err="1"/>
              <a:t>x,y,z</a:t>
            </a:r>
            <a:r>
              <a:rPr lang="en-US" dirty="0"/>
              <a:t>).</a:t>
            </a:r>
            <a:r>
              <a:rPr lang="en-US" i="1" dirty="0"/>
              <a:t> </a:t>
            </a:r>
            <a:r>
              <a:rPr lang="id-ID" dirty="0"/>
              <a:t>Divergensi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i="1" dirty="0"/>
              <a:t> </a:t>
            </a:r>
            <a:r>
              <a:rPr lang="id-ID" dirty="0"/>
              <a:t>V</a:t>
            </a:r>
            <a:r>
              <a:rPr lang="id-ID" i="1" dirty="0"/>
              <a:t> </a:t>
            </a:r>
            <a:r>
              <a:rPr lang="en-US" dirty="0" err="1"/>
              <a:t>atau</a:t>
            </a:r>
            <a:r>
              <a:rPr lang="en-US" dirty="0"/>
              <a:t> div V  ,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id-ID" dirty="0"/>
              <a:t>: </a:t>
            </a:r>
            <a:endParaRPr lang="id-ID" dirty="0" smtClean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714752"/>
            <a:ext cx="571504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8590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Sifat-Sifat Divergensi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543" y="2296067"/>
            <a:ext cx="7380952" cy="361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610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 Divergensi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226" y="2160588"/>
            <a:ext cx="6843585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618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Curl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Jika</a:t>
            </a:r>
            <a:r>
              <a:rPr lang="en-US" dirty="0"/>
              <a:t> </a:t>
            </a:r>
            <a:r>
              <a:rPr lang="en-US" dirty="0" err="1"/>
              <a:t>vektor</a:t>
            </a:r>
            <a:r>
              <a:rPr lang="en-US" dirty="0"/>
              <a:t> </a:t>
            </a:r>
            <a:r>
              <a:rPr lang="id-ID" i="1" dirty="0"/>
              <a:t> </a:t>
            </a:r>
            <a:r>
              <a:rPr lang="en-US" dirty="0" err="1"/>
              <a:t>terdefinisi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id-ID" dirty="0"/>
              <a:t>dife</a:t>
            </a:r>
            <a:r>
              <a:rPr lang="en-US" dirty="0"/>
              <a:t>r</a:t>
            </a:r>
            <a:r>
              <a:rPr lang="id-ID" dirty="0"/>
              <a:t>ensiabel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(</a:t>
            </a:r>
            <a:r>
              <a:rPr lang="en-US" i="1" dirty="0" err="1"/>
              <a:t>x,y,z</a:t>
            </a:r>
            <a:r>
              <a:rPr lang="en-US" dirty="0"/>
              <a:t>), </a:t>
            </a:r>
            <a:r>
              <a:rPr lang="id-ID" dirty="0"/>
              <a:t>maka curl atau rotasi dari V,dituliskan curl V atau rot V , didefinisikan o</a:t>
            </a:r>
            <a:r>
              <a:rPr lang="en-US" dirty="0"/>
              <a:t>l</a:t>
            </a:r>
            <a:r>
              <a:rPr lang="id-ID" dirty="0"/>
              <a:t>eh</a:t>
            </a:r>
            <a:r>
              <a:rPr lang="en-US" dirty="0"/>
              <a:t>:</a:t>
            </a:r>
            <a:endParaRPr lang="id-ID" dirty="0"/>
          </a:p>
          <a:p>
            <a:endParaRPr lang="id-ID" dirty="0"/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00306"/>
            <a:ext cx="778674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7906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03798" y="1120462"/>
            <a:ext cx="6738224" cy="492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679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</a:t>
            </a:r>
            <a:endParaRPr lang="id-ID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2587" y="1519707"/>
            <a:ext cx="6040190" cy="463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361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9662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67503"/>
            <a:ext cx="8596668" cy="1562897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7334" y="367503"/>
            <a:ext cx="8215370" cy="1804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78795" y="2665928"/>
            <a:ext cx="5287862" cy="180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6324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7128" y="1609860"/>
            <a:ext cx="6353454" cy="387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8211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611" y="309093"/>
            <a:ext cx="7804597" cy="5463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4883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</a:t>
            </a:r>
            <a:endParaRPr lang="id-ID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397" y="1596980"/>
            <a:ext cx="8899302" cy="421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3227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 1 TURUNAN VEKTOR</a:t>
            </a:r>
            <a:endParaRPr lang="id-ID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59099" y="1687133"/>
            <a:ext cx="7881869" cy="452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7982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TURUNAN PARSIAL</a:t>
            </a:r>
            <a:endParaRPr lang="id-ID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id-ID" sz="3600" dirty="0" smtClean="0"/>
              <a:t>   </a:t>
            </a:r>
            <a:r>
              <a:rPr lang="en-US" sz="3600" dirty="0" err="1" smtClean="0"/>
              <a:t>Turunan</a:t>
            </a:r>
            <a:r>
              <a:rPr lang="en-US" sz="3600" dirty="0" smtClean="0"/>
              <a:t> </a:t>
            </a:r>
            <a:r>
              <a:rPr lang="en-US" sz="3600" dirty="0" err="1" smtClean="0"/>
              <a:t>parsial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</a:t>
            </a:r>
            <a:r>
              <a:rPr lang="en-US" sz="3600" dirty="0" smtClean="0"/>
              <a:t> </a:t>
            </a:r>
            <a:r>
              <a:rPr lang="en-US" sz="3600" dirty="0" err="1" smtClean="0"/>
              <a:t>dua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lebih</a:t>
            </a:r>
            <a:r>
              <a:rPr lang="en-US" sz="3600" dirty="0" smtClean="0"/>
              <a:t>, </a:t>
            </a:r>
            <a:r>
              <a:rPr lang="en-US" sz="3600" dirty="0" err="1" smtClean="0"/>
              <a:t>prinsipnya</a:t>
            </a:r>
            <a:r>
              <a:rPr lang="en-US" sz="3600" dirty="0" smtClean="0"/>
              <a:t> </a:t>
            </a:r>
            <a:r>
              <a:rPr lang="en-US" sz="3600" dirty="0" err="1" smtClean="0"/>
              <a:t>sama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definisi</a:t>
            </a:r>
            <a:r>
              <a:rPr lang="en-US" sz="3600" dirty="0" smtClean="0"/>
              <a:t> </a:t>
            </a:r>
            <a:r>
              <a:rPr lang="en-US" sz="3600" dirty="0" err="1" smtClean="0"/>
              <a:t>turunan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</a:t>
            </a:r>
            <a:r>
              <a:rPr lang="en-US" sz="3600" dirty="0" smtClean="0"/>
              <a:t> </a:t>
            </a:r>
            <a:r>
              <a:rPr lang="en-US" sz="3600" dirty="0" err="1" smtClean="0"/>
              <a:t>satu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, </a:t>
            </a:r>
            <a:r>
              <a:rPr lang="en-US" sz="3600" dirty="0" err="1" smtClean="0"/>
              <a:t>dimana</a:t>
            </a:r>
            <a:r>
              <a:rPr lang="en-US" sz="3600" dirty="0" smtClean="0"/>
              <a:t> </a:t>
            </a:r>
            <a:r>
              <a:rPr lang="en-US" sz="3600" dirty="0" err="1" smtClean="0"/>
              <a:t>semua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</a:t>
            </a:r>
            <a:r>
              <a:rPr lang="en-US" sz="3600" dirty="0" err="1" smtClean="0"/>
              <a:t>dianggap</a:t>
            </a:r>
            <a:r>
              <a:rPr lang="en-US" sz="3600" dirty="0" smtClean="0"/>
              <a:t> </a:t>
            </a:r>
            <a:r>
              <a:rPr lang="en-US" sz="3600" dirty="0" err="1" smtClean="0"/>
              <a:t>konstan</a:t>
            </a:r>
            <a:r>
              <a:rPr lang="en-US" sz="3600" dirty="0" smtClean="0"/>
              <a:t>, </a:t>
            </a:r>
            <a:r>
              <a:rPr lang="en-US" sz="3600" dirty="0" err="1" smtClean="0"/>
              <a:t>kecuali</a:t>
            </a:r>
            <a:r>
              <a:rPr lang="en-US" sz="3600" dirty="0" smtClean="0"/>
              <a:t> </a:t>
            </a:r>
            <a:r>
              <a:rPr lang="en-US" sz="3600" dirty="0" err="1" smtClean="0"/>
              <a:t>satu</a:t>
            </a:r>
            <a:r>
              <a:rPr lang="en-US" sz="3600" dirty="0" smtClean="0"/>
              <a:t> </a:t>
            </a:r>
            <a:r>
              <a:rPr lang="en-US" sz="3600" dirty="0" err="1" smtClean="0"/>
              <a:t>yaitu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</a:t>
            </a:r>
            <a:r>
              <a:rPr lang="en-US" sz="3600" dirty="0" err="1" smtClean="0"/>
              <a:t>terhadap</a:t>
            </a:r>
            <a:r>
              <a:rPr lang="en-US" sz="3600" dirty="0" smtClean="0"/>
              <a:t> </a:t>
            </a:r>
            <a:r>
              <a:rPr lang="en-US" sz="3600" dirty="0" err="1" smtClean="0"/>
              <a:t>apa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</a:t>
            </a:r>
            <a:r>
              <a:rPr lang="en-US" sz="3600" dirty="0" smtClean="0"/>
              <a:t> </a:t>
            </a:r>
            <a:r>
              <a:rPr lang="en-US" sz="3600" dirty="0" err="1" smtClean="0"/>
              <a:t>itu</a:t>
            </a:r>
            <a:r>
              <a:rPr lang="en-US" sz="3600" dirty="0" smtClean="0"/>
              <a:t> </a:t>
            </a:r>
            <a:r>
              <a:rPr lang="en-US" sz="3600" dirty="0" err="1" smtClean="0"/>
              <a:t>diturunkan</a:t>
            </a:r>
            <a:r>
              <a:rPr lang="en-US" sz="3600" dirty="0" smtClean="0"/>
              <a:t>.</a:t>
            </a:r>
            <a:endParaRPr lang="id-ID" sz="3600" dirty="0" smtClean="0"/>
          </a:p>
          <a:p>
            <a:pPr algn="just"/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3013105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240" y="991674"/>
            <a:ext cx="8752762" cy="5318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4875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191</Words>
  <Application>Microsoft Office PowerPoint</Application>
  <PresentationFormat>Widescreen</PresentationFormat>
  <Paragraphs>31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Trebuchet MS</vt:lpstr>
      <vt:lpstr>Wingdings 3</vt:lpstr>
      <vt:lpstr>Facet</vt:lpstr>
      <vt:lpstr>DIFERENSIASI KALKULUS FUNGSI VEKTOR</vt:lpstr>
      <vt:lpstr>TURUNAN VEKTOR</vt:lpstr>
      <vt:lpstr>PowerPoint Presentation</vt:lpstr>
      <vt:lpstr>PowerPoint Presentation</vt:lpstr>
      <vt:lpstr>PowerPoint Presentation</vt:lpstr>
      <vt:lpstr>CONTOH SOAL</vt:lpstr>
      <vt:lpstr>LATIHAN SOAL 1 TURUNAN VEKTOR</vt:lpstr>
      <vt:lpstr>TURUNAN PARSIAL</vt:lpstr>
      <vt:lpstr>PowerPoint Presentation</vt:lpstr>
      <vt:lpstr>PowerPoint Presentation</vt:lpstr>
      <vt:lpstr>PowerPoint Presentation</vt:lpstr>
      <vt:lpstr>PowerPoint Presentation</vt:lpstr>
      <vt:lpstr>ATURAN RANTAI</vt:lpstr>
      <vt:lpstr>CONTOH SOAL</vt:lpstr>
      <vt:lpstr>LATIHAN SOAL 2. TURUNAN PARSIAL</vt:lpstr>
      <vt:lpstr>Gadien, Divergensi, dan Curl</vt:lpstr>
      <vt:lpstr>Gradien</vt:lpstr>
      <vt:lpstr>PowerPoint Presentation</vt:lpstr>
      <vt:lpstr>Sifat-Sifat Gradien </vt:lpstr>
      <vt:lpstr>Contoh Soal Gradien :</vt:lpstr>
      <vt:lpstr>Latihan Soal:</vt:lpstr>
      <vt:lpstr>Divergensi</vt:lpstr>
      <vt:lpstr>Sifat-Sifat Divergensi</vt:lpstr>
      <vt:lpstr>Contoh Soal Divergensi</vt:lpstr>
      <vt:lpstr>Curl</vt:lpstr>
      <vt:lpstr>PowerPoint Presentation</vt:lpstr>
      <vt:lpstr>Contoh soal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DIFERENSIASI KALKULUS FUNGSI VEKTOR</dc:title>
  <dc:creator>Windows User</dc:creator>
  <cp:lastModifiedBy>Windows User</cp:lastModifiedBy>
  <cp:revision>7</cp:revision>
  <dcterms:created xsi:type="dcterms:W3CDTF">2020-04-07T04:24:55Z</dcterms:created>
  <dcterms:modified xsi:type="dcterms:W3CDTF">2020-04-21T03:02:08Z</dcterms:modified>
</cp:coreProperties>
</file>