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2" y="1"/>
            <a:ext cx="3076575" cy="512763"/>
          </a:xfrm>
          <a:prstGeom prst="rect">
            <a:avLst/>
          </a:prstGeom>
          <a:noFill/>
          <a:ln>
            <a:noFill/>
          </a:ln>
        </p:spPr>
        <p:txBody>
          <a:bodyPr anchorCtr="0" anchor="t" bIns="45725" lIns="91475" spcFirstLastPara="1" rIns="91475" wrap="square" tIns="45725">
            <a:noAutofit/>
          </a:bodyPr>
          <a:lstStyle>
            <a:lvl1pPr lvl="0" marR="0" rtl="0" algn="l">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139" y="1"/>
            <a:ext cx="3076575" cy="512763"/>
          </a:xfrm>
          <a:prstGeom prst="rect">
            <a:avLst/>
          </a:prstGeom>
          <a:noFill/>
          <a:ln>
            <a:noFill/>
          </a:ln>
        </p:spPr>
        <p:txBody>
          <a:bodyPr anchorCtr="0" anchor="t" bIns="45725" lIns="91475" spcFirstLastPara="1" rIns="91475" wrap="square" tIns="45725">
            <a:noAutofit/>
          </a:bodyPr>
          <a:lstStyle>
            <a:lvl1pPr lvl="0" marR="0" rtl="0" algn="r">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709614" y="4862514"/>
            <a:ext cx="5680075" cy="4605337"/>
          </a:xfrm>
          <a:prstGeom prst="rect">
            <a:avLst/>
          </a:prstGeom>
          <a:noFill/>
          <a:ln>
            <a:noFill/>
          </a:ln>
        </p:spPr>
        <p:txBody>
          <a:bodyPr anchorCtr="0" anchor="t" bIns="45725" lIns="91475" spcFirstLastPara="1" rIns="91475" wrap="square" tIns="457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2" y="9720264"/>
            <a:ext cx="3076575" cy="512762"/>
          </a:xfrm>
          <a:prstGeom prst="rect">
            <a:avLst/>
          </a:prstGeom>
          <a:noFill/>
          <a:ln>
            <a:noFill/>
          </a:ln>
        </p:spPr>
        <p:txBody>
          <a:bodyPr anchorCtr="0" anchor="b" bIns="45725" lIns="91475" spcFirstLastPara="1" rIns="91475" wrap="square" tIns="45725">
            <a:noAutofit/>
          </a:bodyPr>
          <a:lstStyle>
            <a:lvl1pPr lvl="0" marR="0" rtl="0" algn="l">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139" y="9720264"/>
            <a:ext cx="3076575" cy="512762"/>
          </a:xfrm>
          <a:prstGeom prst="rect">
            <a:avLst/>
          </a:prstGeom>
          <a:noFill/>
          <a:ln>
            <a:noFill/>
          </a:ln>
        </p:spPr>
        <p:txBody>
          <a:bodyPr anchorCtr="0" anchor="b" bIns="45725" lIns="91475" spcFirstLastPara="1" rIns="91475" wrap="square" tIns="45725">
            <a:noAutofit/>
          </a:bodyPr>
          <a:lstStyle/>
          <a:p>
            <a:pPr indent="0" lvl="0" marL="0" marR="0" rtl="0" algn="r">
              <a:spcBef>
                <a:spcPts val="0"/>
              </a:spcBef>
              <a:spcAft>
                <a:spcPts val="0"/>
              </a:spcAft>
              <a:buNone/>
            </a:pPr>
            <a:fld id="{00000000-1234-1234-1234-123412341234}" type="slidenum">
              <a:rPr b="0" i="0" lang="en-US"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86" name="Google Shape;86;p1: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p10: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57" name="Google Shape;157;p10: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p11: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65" name="Google Shape;165;p11: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p12: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72" name="Google Shape;172;p12: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93" name="Google Shape;93;p2: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01" name="Google Shape;101;p3: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p4: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07" name="Google Shape;107;p4: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p5: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17" name="Google Shape;117;p5: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6: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24" name="Google Shape;124;p6: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35" name="Google Shape;135;p7: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p8: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42" name="Google Shape;142;p8: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p9: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51" name="Google Shape;151;p9: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lt1"/>
              </a:buClr>
              <a:buSzPts val="3200"/>
              <a:buChar char="•"/>
              <a:defRPr sz="3200"/>
            </a:lvl1pPr>
            <a:lvl2pPr indent="-406400" lvl="1" marL="914400" algn="l">
              <a:lnSpc>
                <a:spcPct val="90000"/>
              </a:lnSpc>
              <a:spcBef>
                <a:spcPts val="500"/>
              </a:spcBef>
              <a:spcAft>
                <a:spcPts val="0"/>
              </a:spcAft>
              <a:buClr>
                <a:schemeClr val="lt1"/>
              </a:buClr>
              <a:buSzPts val="2800"/>
              <a:buChar char="•"/>
              <a:defRPr sz="2800"/>
            </a:lvl2pPr>
            <a:lvl3pPr indent="-381000" lvl="2" marL="1371600" algn="l">
              <a:lnSpc>
                <a:spcPct val="90000"/>
              </a:lnSpc>
              <a:spcBef>
                <a:spcPts val="500"/>
              </a:spcBef>
              <a:spcAft>
                <a:spcPts val="0"/>
              </a:spcAft>
              <a:buClr>
                <a:schemeClr val="lt1"/>
              </a:buClr>
              <a:buSzPts val="2400"/>
              <a:buChar char="•"/>
              <a:defRPr sz="2400"/>
            </a:lvl3pPr>
            <a:lvl4pPr indent="-355600" lvl="3" marL="1828800" algn="l">
              <a:lnSpc>
                <a:spcPct val="90000"/>
              </a:lnSpc>
              <a:spcBef>
                <a:spcPts val="500"/>
              </a:spcBef>
              <a:spcAft>
                <a:spcPts val="0"/>
              </a:spcAft>
              <a:buClr>
                <a:schemeClr val="lt1"/>
              </a:buClr>
              <a:buSzPts val="2000"/>
              <a:buChar char="•"/>
              <a:defRPr sz="2000"/>
            </a:lvl4pPr>
            <a:lvl5pPr indent="-355600" lvl="4" marL="2286000" algn="l">
              <a:lnSpc>
                <a:spcPct val="90000"/>
              </a:lnSpc>
              <a:spcBef>
                <a:spcPts val="5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lt1"/>
              </a:buClr>
              <a:buSzPts val="2000"/>
              <a:buChar char="•"/>
              <a:defRPr sz="2000"/>
            </a:lvl6pPr>
            <a:lvl7pPr indent="-355600" lvl="6" marL="3200400" algn="l">
              <a:lnSpc>
                <a:spcPct val="90000"/>
              </a:lnSpc>
              <a:spcBef>
                <a:spcPts val="500"/>
              </a:spcBef>
              <a:spcAft>
                <a:spcPts val="0"/>
              </a:spcAft>
              <a:buClr>
                <a:schemeClr val="lt1"/>
              </a:buClr>
              <a:buSzPts val="2000"/>
              <a:buChar char="•"/>
              <a:defRPr sz="2000"/>
            </a:lvl7pPr>
            <a:lvl8pPr indent="-355600" lvl="7" marL="3657600" algn="l">
              <a:lnSpc>
                <a:spcPct val="90000"/>
              </a:lnSpc>
              <a:spcBef>
                <a:spcPts val="500"/>
              </a:spcBef>
              <a:spcAft>
                <a:spcPts val="0"/>
              </a:spcAft>
              <a:buClr>
                <a:schemeClr val="lt1"/>
              </a:buClr>
              <a:buSzPts val="2000"/>
              <a:buChar char="•"/>
              <a:defRPr sz="2000"/>
            </a:lvl8pPr>
            <a:lvl9pPr indent="-355600" lvl="8" marL="4114800" algn="l">
              <a:lnSpc>
                <a:spcPct val="90000"/>
              </a:lnSpc>
              <a:spcBef>
                <a:spcPts val="500"/>
              </a:spcBef>
              <a:spcAft>
                <a:spcPts val="0"/>
              </a:spcAft>
              <a:buClr>
                <a:schemeClr val="lt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lvl="1" marR="0" rtl="0" algn="l">
              <a:lnSpc>
                <a:spcPct val="90000"/>
              </a:lnSpc>
              <a:spcBef>
                <a:spcPts val="5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2pPr>
            <a:lvl3pPr lvl="2" marR="0" rtl="0" algn="l">
              <a:lnSpc>
                <a:spcPct val="90000"/>
              </a:lnSpc>
              <a:spcBef>
                <a:spcPts val="5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3pPr>
            <a:lvl4pPr lvl="3"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4pPr>
            <a:lvl5pPr lvl="4"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5pPr>
            <a:lvl6pPr lvl="5"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9pPr>
          </a:lstStyle>
          <a:p/>
        </p:txBody>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Calibri"/>
                <a:ea typeface="Calibri"/>
                <a:cs typeface="Calibri"/>
                <a:sym typeface="Calibri"/>
              </a:defRPr>
            </a:lvl1pPr>
            <a:lvl2pPr indent="0" lvl="1" marL="0" marR="0" rtl="0" algn="r">
              <a:spcBef>
                <a:spcPts val="0"/>
              </a:spcBef>
              <a:buNone/>
              <a:defRPr b="0" i="0" sz="1200" u="none" cap="none" strike="noStrike">
                <a:solidFill>
                  <a:schemeClr val="lt1"/>
                </a:solidFill>
                <a:latin typeface="Calibri"/>
                <a:ea typeface="Calibri"/>
                <a:cs typeface="Calibri"/>
                <a:sym typeface="Calibri"/>
              </a:defRPr>
            </a:lvl2pPr>
            <a:lvl3pPr indent="0" lvl="2" marL="0" marR="0" rtl="0" algn="r">
              <a:spcBef>
                <a:spcPts val="0"/>
              </a:spcBef>
              <a:buNone/>
              <a:defRPr b="0" i="0" sz="1200" u="none" cap="none" strike="noStrike">
                <a:solidFill>
                  <a:schemeClr val="lt1"/>
                </a:solidFill>
                <a:latin typeface="Calibri"/>
                <a:ea typeface="Calibri"/>
                <a:cs typeface="Calibri"/>
                <a:sym typeface="Calibri"/>
              </a:defRPr>
            </a:lvl3pPr>
            <a:lvl4pPr indent="0" lvl="3" marL="0" marR="0" rtl="0" algn="r">
              <a:spcBef>
                <a:spcPts val="0"/>
              </a:spcBef>
              <a:buNone/>
              <a:defRPr b="0" i="0" sz="1200" u="none" cap="none" strike="noStrike">
                <a:solidFill>
                  <a:schemeClr val="lt1"/>
                </a:solidFill>
                <a:latin typeface="Calibri"/>
                <a:ea typeface="Calibri"/>
                <a:cs typeface="Calibri"/>
                <a:sym typeface="Calibri"/>
              </a:defRPr>
            </a:lvl4pPr>
            <a:lvl5pPr indent="0" lvl="4" marL="0" marR="0" rtl="0" algn="r">
              <a:spcBef>
                <a:spcPts val="0"/>
              </a:spcBef>
              <a:buNone/>
              <a:defRPr b="0" i="0" sz="1200" u="none" cap="none" strike="noStrike">
                <a:solidFill>
                  <a:schemeClr val="lt1"/>
                </a:solidFill>
                <a:latin typeface="Calibri"/>
                <a:ea typeface="Calibri"/>
                <a:cs typeface="Calibri"/>
                <a:sym typeface="Calibri"/>
              </a:defRPr>
            </a:lvl5pPr>
            <a:lvl6pPr indent="0" lvl="5" marL="0" marR="0" rtl="0" algn="r">
              <a:spcBef>
                <a:spcPts val="0"/>
              </a:spcBef>
              <a:buNone/>
              <a:defRPr b="0" i="0" sz="1200" u="none" cap="none" strike="noStrike">
                <a:solidFill>
                  <a:schemeClr val="lt1"/>
                </a:solidFill>
                <a:latin typeface="Calibri"/>
                <a:ea typeface="Calibri"/>
                <a:cs typeface="Calibri"/>
                <a:sym typeface="Calibri"/>
              </a:defRPr>
            </a:lvl6pPr>
            <a:lvl7pPr indent="0" lvl="6" marL="0" marR="0" rtl="0" algn="r">
              <a:spcBef>
                <a:spcPts val="0"/>
              </a:spcBef>
              <a:buNone/>
              <a:defRPr b="0" i="0" sz="1200" u="none" cap="none" strike="noStrike">
                <a:solidFill>
                  <a:schemeClr val="lt1"/>
                </a:solidFill>
                <a:latin typeface="Calibri"/>
                <a:ea typeface="Calibri"/>
                <a:cs typeface="Calibri"/>
                <a:sym typeface="Calibri"/>
              </a:defRPr>
            </a:lvl7pPr>
            <a:lvl8pPr indent="0" lvl="7" marL="0" marR="0" rtl="0" algn="r">
              <a:spcBef>
                <a:spcPts val="0"/>
              </a:spcBef>
              <a:buNone/>
              <a:defRPr b="0" i="0" sz="1200" u="none" cap="none" strike="noStrike">
                <a:solidFill>
                  <a:schemeClr val="lt1"/>
                </a:solidFill>
                <a:latin typeface="Calibri"/>
                <a:ea typeface="Calibri"/>
                <a:cs typeface="Calibri"/>
                <a:sym typeface="Calibri"/>
              </a:defRPr>
            </a:lvl8pPr>
            <a:lvl9pPr indent="0" lvl="8" marL="0" marR="0" rtl="0" algn="r">
              <a:spcBef>
                <a:spcPts val="0"/>
              </a:spcBef>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3"/>
          <p:cNvSpPr txBox="1"/>
          <p:nvPr>
            <p:ph type="ctrTitle"/>
          </p:nvPr>
        </p:nvSpPr>
        <p:spPr>
          <a:xfrm>
            <a:off x="1524000" y="751880"/>
            <a:ext cx="9144000"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Calibri"/>
              <a:buNone/>
            </a:pPr>
            <a:r>
              <a:rPr lang="en-US"/>
              <a:t>EVALUASI KONSEP DASAR KETERAMPILAN MENULIS  </a:t>
            </a:r>
            <a:endParaRPr/>
          </a:p>
        </p:txBody>
      </p:sp>
      <p:sp>
        <p:nvSpPr>
          <p:cNvPr id="89" name="Google Shape;89;p13"/>
          <p:cNvSpPr txBox="1"/>
          <p:nvPr>
            <p:ph idx="1" type="subTitle"/>
          </p:nvPr>
        </p:nvSpPr>
        <p:spPr>
          <a:xfrm>
            <a:off x="1524000" y="3602038"/>
            <a:ext cx="9144000" cy="2348596"/>
          </a:xfrm>
          <a:prstGeom prst="rect">
            <a:avLst/>
          </a:prstGeom>
          <a:noFill/>
          <a:ln>
            <a:noFill/>
          </a:ln>
        </p:spPr>
        <p:txBody>
          <a:bodyPr anchorCtr="0" anchor="t" bIns="45700" lIns="91425" spcFirstLastPara="1" rIns="91425" wrap="square" tIns="45700">
            <a:noAutofit/>
          </a:bodyPr>
          <a:lstStyle/>
          <a:p>
            <a:pPr indent="0" lvl="0" marL="0" rtl="0" algn="ctr">
              <a:lnSpc>
                <a:spcPct val="70000"/>
              </a:lnSpc>
              <a:spcBef>
                <a:spcPts val="0"/>
              </a:spcBef>
              <a:spcAft>
                <a:spcPts val="0"/>
              </a:spcAft>
              <a:buClr>
                <a:schemeClr val="lt1"/>
              </a:buClr>
              <a:buSzPts val="1500"/>
              <a:buNone/>
            </a:pPr>
            <a:r>
              <a:rPr lang="en-US" sz="1500"/>
              <a:t>Asri Fathimah 	(18210097)</a:t>
            </a:r>
            <a:endParaRPr/>
          </a:p>
          <a:p>
            <a:pPr indent="0" lvl="0" marL="0" rtl="0" algn="ctr">
              <a:lnSpc>
                <a:spcPct val="70000"/>
              </a:lnSpc>
              <a:spcBef>
                <a:spcPts val="1000"/>
              </a:spcBef>
              <a:spcAft>
                <a:spcPts val="0"/>
              </a:spcAft>
              <a:buClr>
                <a:schemeClr val="lt1"/>
              </a:buClr>
              <a:buSzPts val="1500"/>
              <a:buNone/>
            </a:pPr>
            <a:r>
              <a:rPr lang="en-US" sz="1500"/>
              <a:t>Devi Handayani 	(18210035)</a:t>
            </a:r>
            <a:endParaRPr/>
          </a:p>
          <a:p>
            <a:pPr indent="0" lvl="0" marL="0" rtl="0" algn="ctr">
              <a:lnSpc>
                <a:spcPct val="70000"/>
              </a:lnSpc>
              <a:spcBef>
                <a:spcPts val="1000"/>
              </a:spcBef>
              <a:spcAft>
                <a:spcPts val="0"/>
              </a:spcAft>
              <a:buClr>
                <a:schemeClr val="lt1"/>
              </a:buClr>
              <a:buSzPts val="1500"/>
              <a:buNone/>
            </a:pPr>
            <a:r>
              <a:rPr lang="en-US" sz="1500"/>
              <a:t>Fitri Nitami	(18210064)</a:t>
            </a:r>
            <a:endParaRPr/>
          </a:p>
          <a:p>
            <a:pPr indent="0" lvl="0" marL="0" rtl="0" algn="ctr">
              <a:lnSpc>
                <a:spcPct val="70000"/>
              </a:lnSpc>
              <a:spcBef>
                <a:spcPts val="1000"/>
              </a:spcBef>
              <a:spcAft>
                <a:spcPts val="0"/>
              </a:spcAft>
              <a:buClr>
                <a:schemeClr val="lt1"/>
              </a:buClr>
              <a:buSzPts val="1500"/>
              <a:buNone/>
            </a:pPr>
            <a:r>
              <a:rPr lang="en-US" sz="1500"/>
              <a:t>Gusnur Al-qoysor  	(18210059)</a:t>
            </a:r>
            <a:endParaRPr/>
          </a:p>
          <a:p>
            <a:pPr indent="0" lvl="0" marL="0" rtl="0" algn="ctr">
              <a:lnSpc>
                <a:spcPct val="70000"/>
              </a:lnSpc>
              <a:spcBef>
                <a:spcPts val="1000"/>
              </a:spcBef>
              <a:spcAft>
                <a:spcPts val="0"/>
              </a:spcAft>
              <a:buClr>
                <a:schemeClr val="lt1"/>
              </a:buClr>
              <a:buSzPts val="1500"/>
              <a:buNone/>
            </a:pPr>
            <a:r>
              <a:rPr lang="en-US" sz="1500"/>
              <a:t>Ilham Kurniawan 	(18210117)</a:t>
            </a:r>
            <a:endParaRPr/>
          </a:p>
          <a:p>
            <a:pPr indent="0" lvl="0" marL="0" rtl="0" algn="ctr">
              <a:lnSpc>
                <a:spcPct val="70000"/>
              </a:lnSpc>
              <a:spcBef>
                <a:spcPts val="1000"/>
              </a:spcBef>
              <a:spcAft>
                <a:spcPts val="0"/>
              </a:spcAft>
              <a:buClr>
                <a:schemeClr val="lt1"/>
              </a:buClr>
              <a:buSzPts val="1500"/>
              <a:buNone/>
            </a:pPr>
            <a:r>
              <a:rPr lang="en-US" sz="1500"/>
              <a:t>Salma Fazriyah 	  (18210045)</a:t>
            </a:r>
            <a:endParaRPr/>
          </a:p>
          <a:p>
            <a:pPr indent="0" lvl="0" marL="0" rtl="0" algn="ctr">
              <a:lnSpc>
                <a:spcPct val="70000"/>
              </a:lnSpc>
              <a:spcBef>
                <a:spcPts val="1000"/>
              </a:spcBef>
              <a:spcAft>
                <a:spcPts val="0"/>
              </a:spcAft>
              <a:buClr>
                <a:schemeClr val="lt1"/>
              </a:buClr>
              <a:buSzPts val="1500"/>
              <a:buNone/>
            </a:pPr>
            <a:r>
              <a:rPr lang="en-US" sz="1500"/>
              <a:t>Sri Rezeki Cahyani  	 (18210102)</a:t>
            </a:r>
            <a:endParaRPr/>
          </a:p>
          <a:p>
            <a:pPr indent="0" lvl="0" marL="0" rtl="0" algn="ctr">
              <a:lnSpc>
                <a:spcPct val="70000"/>
              </a:lnSpc>
              <a:spcBef>
                <a:spcPts val="1000"/>
              </a:spcBef>
              <a:spcAft>
                <a:spcPts val="0"/>
              </a:spcAft>
              <a:buClr>
                <a:schemeClr val="lt1"/>
              </a:buClr>
              <a:buSzPts val="1500"/>
              <a:buNone/>
            </a:pPr>
            <a:r>
              <a:rPr lang="en-US" sz="1500"/>
              <a:t>Rahmawati Cempaka Dewi (18210071)</a:t>
            </a:r>
            <a:endParaRPr sz="1500"/>
          </a:p>
        </p:txBody>
      </p:sp>
      <p:pic>
        <p:nvPicPr>
          <p:cNvPr id="90" name="Google Shape;90;p13"/>
          <p:cNvPicPr preferRelativeResize="0"/>
          <p:nvPr/>
        </p:nvPicPr>
        <p:blipFill rotWithShape="1">
          <a:blip r:embed="rId3">
            <a:alphaModFix/>
          </a:blip>
          <a:srcRect b="0" l="0" r="0" t="0"/>
          <a:stretch/>
        </p:blipFill>
        <p:spPr>
          <a:xfrm rot="2154614">
            <a:off x="7966637" y="3542683"/>
            <a:ext cx="3751752" cy="24673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2"/>
          <p:cNvSpPr txBox="1"/>
          <p:nvPr>
            <p:ph idx="1" type="body"/>
          </p:nvPr>
        </p:nvSpPr>
        <p:spPr>
          <a:xfrm>
            <a:off x="838200" y="646386"/>
            <a:ext cx="10515600" cy="553057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lang="en-US"/>
              <a:t>Kelemahan tes performansi langsung mencakup </a:t>
            </a:r>
            <a:endParaRPr/>
          </a:p>
          <a:p>
            <a:pPr indent="0" lvl="0" marL="0" rtl="0" algn="l">
              <a:lnSpc>
                <a:spcPct val="90000"/>
              </a:lnSpc>
              <a:spcBef>
                <a:spcPts val="1000"/>
              </a:spcBef>
              <a:spcAft>
                <a:spcPts val="0"/>
              </a:spcAft>
              <a:buClr>
                <a:schemeClr val="lt1"/>
              </a:buClr>
              <a:buSzPts val="2800"/>
              <a:buNone/>
            </a:pPr>
            <a:r>
              <a:t/>
            </a:r>
            <a:endParaRPr/>
          </a:p>
          <a:p>
            <a:pPr indent="0" lvl="0" marL="0" rtl="0" algn="l">
              <a:lnSpc>
                <a:spcPct val="90000"/>
              </a:lnSpc>
              <a:spcBef>
                <a:spcPts val="1000"/>
              </a:spcBef>
              <a:spcAft>
                <a:spcPts val="0"/>
              </a:spcAft>
              <a:buClr>
                <a:schemeClr val="lt1"/>
              </a:buClr>
              <a:buSzPts val="2800"/>
              <a:buNone/>
            </a:pPr>
            <a:r>
              <a:rPr lang="en-US"/>
              <a:t>	memerlukan waktu yang banyak,</a:t>
            </a:r>
            <a:endParaRPr/>
          </a:p>
          <a:p>
            <a:pPr indent="0" lvl="0" marL="0" rtl="0" algn="l">
              <a:lnSpc>
                <a:spcPct val="90000"/>
              </a:lnSpc>
              <a:spcBef>
                <a:spcPts val="1000"/>
              </a:spcBef>
              <a:spcAft>
                <a:spcPts val="0"/>
              </a:spcAft>
              <a:buClr>
                <a:schemeClr val="lt1"/>
              </a:buClr>
              <a:buSzPts val="2800"/>
              <a:buNone/>
            </a:pPr>
            <a:r>
              <a:rPr lang="en-US"/>
              <a:t>	</a:t>
            </a:r>
            <a:endParaRPr/>
          </a:p>
          <a:p>
            <a:pPr indent="0" lvl="0" marL="0" rtl="0" algn="l">
              <a:lnSpc>
                <a:spcPct val="90000"/>
              </a:lnSpc>
              <a:spcBef>
                <a:spcPts val="1000"/>
              </a:spcBef>
              <a:spcAft>
                <a:spcPts val="0"/>
              </a:spcAft>
              <a:buClr>
                <a:schemeClr val="lt1"/>
              </a:buClr>
              <a:buSzPts val="2800"/>
              <a:buNone/>
            </a:pPr>
            <a:r>
              <a:rPr lang="en-US"/>
              <a:t>	keajegan hasil pengukuran rendah, dan</a:t>
            </a:r>
            <a:endParaRPr/>
          </a:p>
          <a:p>
            <a:pPr indent="0" lvl="0" marL="0" rtl="0" algn="l">
              <a:lnSpc>
                <a:spcPct val="90000"/>
              </a:lnSpc>
              <a:spcBef>
                <a:spcPts val="1000"/>
              </a:spcBef>
              <a:spcAft>
                <a:spcPts val="0"/>
              </a:spcAft>
              <a:buClr>
                <a:schemeClr val="lt1"/>
              </a:buClr>
              <a:buSzPts val="2800"/>
              <a:buNone/>
            </a:pPr>
            <a:r>
              <a:rPr lang="en-US"/>
              <a:t>	</a:t>
            </a:r>
            <a:endParaRPr/>
          </a:p>
          <a:p>
            <a:pPr indent="0" lvl="0" marL="0" rtl="0" algn="l">
              <a:lnSpc>
                <a:spcPct val="90000"/>
              </a:lnSpc>
              <a:spcBef>
                <a:spcPts val="1000"/>
              </a:spcBef>
              <a:spcAft>
                <a:spcPts val="0"/>
              </a:spcAft>
              <a:buClr>
                <a:schemeClr val="lt1"/>
              </a:buClr>
              <a:buSzPts val="2800"/>
              <a:buNone/>
            </a:pPr>
            <a:r>
              <a:rPr lang="en-US"/>
              <a:t>	 memerlukan tenaga dan waktu yang banyak dari guru 	(korektor).</a:t>
            </a:r>
            <a:endParaRPr/>
          </a:p>
        </p:txBody>
      </p:sp>
      <p:pic>
        <p:nvPicPr>
          <p:cNvPr id="160" name="Google Shape;160;p22"/>
          <p:cNvPicPr preferRelativeResize="0"/>
          <p:nvPr/>
        </p:nvPicPr>
        <p:blipFill rotWithShape="1">
          <a:blip r:embed="rId3">
            <a:alphaModFix/>
          </a:blip>
          <a:srcRect b="0" l="0" r="0" t="0"/>
          <a:stretch/>
        </p:blipFill>
        <p:spPr>
          <a:xfrm>
            <a:off x="614856" y="1608081"/>
            <a:ext cx="1166648" cy="686949"/>
          </a:xfrm>
          <a:prstGeom prst="rect">
            <a:avLst/>
          </a:prstGeom>
          <a:noFill/>
          <a:ln>
            <a:noFill/>
          </a:ln>
        </p:spPr>
      </p:pic>
      <p:pic>
        <p:nvPicPr>
          <p:cNvPr id="161" name="Google Shape;161;p22"/>
          <p:cNvPicPr preferRelativeResize="0"/>
          <p:nvPr/>
        </p:nvPicPr>
        <p:blipFill rotWithShape="1">
          <a:blip r:embed="rId3">
            <a:alphaModFix/>
          </a:blip>
          <a:srcRect b="0" l="0" r="0" t="0"/>
          <a:stretch/>
        </p:blipFill>
        <p:spPr>
          <a:xfrm>
            <a:off x="614856" y="2626105"/>
            <a:ext cx="1166648" cy="686949"/>
          </a:xfrm>
          <a:prstGeom prst="rect">
            <a:avLst/>
          </a:prstGeom>
          <a:noFill/>
          <a:ln>
            <a:noFill/>
          </a:ln>
        </p:spPr>
      </p:pic>
      <p:pic>
        <p:nvPicPr>
          <p:cNvPr id="162" name="Google Shape;162;p22"/>
          <p:cNvPicPr preferRelativeResize="0"/>
          <p:nvPr/>
        </p:nvPicPr>
        <p:blipFill rotWithShape="1">
          <a:blip r:embed="rId3">
            <a:alphaModFix/>
          </a:blip>
          <a:srcRect b="0" l="0" r="0" t="0"/>
          <a:stretch/>
        </p:blipFill>
        <p:spPr>
          <a:xfrm>
            <a:off x="614856" y="3831019"/>
            <a:ext cx="1166648" cy="6869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Tes performansi tidak langsung</a:t>
            </a:r>
            <a:endParaRPr/>
          </a:p>
        </p:txBody>
      </p:sp>
      <p:sp>
        <p:nvSpPr>
          <p:cNvPr id="168" name="Google Shape;168;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lang="en-US"/>
              <a:t>Tes ini juga termasuk tes komunikatif. Dalam tes performansi langsung siswa dituntut dapat menggunakan dan memahami bahasa dalam konteks komunikasi yang terbatas (memahami atau menghasilkan bagian wacana tertentu). Tes performansi tidak langsung mengukur kompetensi dalam menguasai keterampilan bawahan tertentu dari keseluruhan keterampilan bawahan yang dituntut dalam menggunakan/memahami bahasa dalam konteks komunikasi. </a:t>
            </a:r>
            <a:endParaRPr/>
          </a:p>
          <a:p>
            <a:pPr indent="0" lvl="0" marL="0" rtl="0" algn="l">
              <a:lnSpc>
                <a:spcPct val="90000"/>
              </a:lnSpc>
              <a:spcBef>
                <a:spcPts val="1000"/>
              </a:spcBef>
              <a:spcAft>
                <a:spcPts val="0"/>
              </a:spcAft>
              <a:buClr>
                <a:schemeClr val="lt1"/>
              </a:buClr>
              <a:buSzPts val="2800"/>
              <a:buNone/>
            </a:pPr>
            <a:r>
              <a:t/>
            </a:r>
            <a:endParaRPr/>
          </a:p>
        </p:txBody>
      </p:sp>
      <p:pic>
        <p:nvPicPr>
          <p:cNvPr id="169" name="Google Shape;169;p23"/>
          <p:cNvPicPr preferRelativeResize="0"/>
          <p:nvPr/>
        </p:nvPicPr>
        <p:blipFill rotWithShape="1">
          <a:blip r:embed="rId3">
            <a:alphaModFix/>
          </a:blip>
          <a:srcRect b="0" l="0" r="0" t="0"/>
          <a:stretch/>
        </p:blipFill>
        <p:spPr>
          <a:xfrm>
            <a:off x="8216462" y="314747"/>
            <a:ext cx="2328082" cy="14434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Kelebihan dan kekurangan jenis tes performansi tidak langsung</a:t>
            </a:r>
            <a:endParaRPr/>
          </a:p>
        </p:txBody>
      </p:sp>
      <p:sp>
        <p:nvSpPr>
          <p:cNvPr id="175" name="Google Shape;175;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800"/>
              <a:buChar char="•"/>
            </a:pPr>
            <a:r>
              <a:rPr lang="en-US"/>
              <a:t>Kelebihan jenis tes performansi tidak langsung tersebut mencakup</a:t>
            </a:r>
            <a:endParaRPr/>
          </a:p>
          <a:p>
            <a:pPr indent="-514350" lvl="0" marL="514350" rtl="0" algn="l">
              <a:lnSpc>
                <a:spcPct val="90000"/>
              </a:lnSpc>
              <a:spcBef>
                <a:spcPts val="1000"/>
              </a:spcBef>
              <a:spcAft>
                <a:spcPts val="0"/>
              </a:spcAft>
              <a:buClr>
                <a:schemeClr val="lt1"/>
              </a:buClr>
              <a:buSzPts val="2800"/>
              <a:buFont typeface="Calibri"/>
              <a:buAutoNum type="arabicPeriod"/>
            </a:pPr>
            <a:r>
              <a:rPr lang="en-US"/>
              <a:t>memiliki tingkat objektivitas yang tinggi,</a:t>
            </a:r>
            <a:endParaRPr/>
          </a:p>
          <a:p>
            <a:pPr indent="-514350" lvl="0" marL="514350" rtl="0" algn="l">
              <a:lnSpc>
                <a:spcPct val="90000"/>
              </a:lnSpc>
              <a:spcBef>
                <a:spcPts val="1000"/>
              </a:spcBef>
              <a:spcAft>
                <a:spcPts val="0"/>
              </a:spcAft>
              <a:buClr>
                <a:schemeClr val="lt1"/>
              </a:buClr>
              <a:buSzPts val="2800"/>
              <a:buFont typeface="Calibri"/>
              <a:buAutoNum type="arabicPeriod"/>
            </a:pPr>
            <a:r>
              <a:rPr lang="en-US"/>
              <a:t> efisiensi dari segi waktu dan dana dalam pelaksanaan maupun pengkoreksian. </a:t>
            </a:r>
            <a:endParaRPr/>
          </a:p>
          <a:p>
            <a:pPr indent="-228600" lvl="0" marL="228600" rtl="0" algn="l">
              <a:lnSpc>
                <a:spcPct val="90000"/>
              </a:lnSpc>
              <a:spcBef>
                <a:spcPts val="1000"/>
              </a:spcBef>
              <a:spcAft>
                <a:spcPts val="0"/>
              </a:spcAft>
              <a:buClr>
                <a:schemeClr val="lt1"/>
              </a:buClr>
              <a:buSzPts val="2800"/>
              <a:buChar char="•"/>
            </a:pPr>
            <a:r>
              <a:rPr lang="en-US"/>
              <a:t>Kelemahan tes tersebut dikaitkan dengan validitas konstrk yang tidak mencakup keseluruhan konstruk. Hal ini yang menyebabkan validitas konstruk tes secara empiris tidak tinggi, tetapi hanya cukup saja. Meskipun begitu tes menulis tidak langsung memiliki validitas konstruk yang lebih baik dibanding dengan tes pengetahuan tentang keterampilan berbahasa. Di bawah ini dipaparkan contoh perbedaan jenis tes performansi langsung dan tes performansi tidak langsung.</a:t>
            </a:r>
            <a:endParaRPr/>
          </a:p>
          <a:p>
            <a:pPr indent="-50800" lvl="0" marL="228600" rtl="0" algn="l">
              <a:lnSpc>
                <a:spcPct val="90000"/>
              </a:lnSpc>
              <a:spcBef>
                <a:spcPts val="1000"/>
              </a:spcBef>
              <a:spcAft>
                <a:spcPts val="0"/>
              </a:spcAft>
              <a:buClr>
                <a:schemeClr val="lt1"/>
              </a:buClr>
              <a:buSzPts val="2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4"/>
          <p:cNvSpPr txBox="1"/>
          <p:nvPr>
            <p:ph type="title"/>
          </p:nvPr>
        </p:nvSpPr>
        <p:spPr>
          <a:xfrm>
            <a:off x="838200" y="1153551"/>
            <a:ext cx="10515600" cy="53713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5940"/>
              <a:buFont typeface="Calibri"/>
              <a:buNone/>
            </a:pPr>
            <a:r>
              <a:rPr b="1" lang="en-US" sz="5940"/>
              <a:t>Menulis</a:t>
            </a:r>
            <a:br>
              <a:rPr lang="en-US" sz="3959"/>
            </a:br>
            <a:endParaRPr sz="3959"/>
          </a:p>
        </p:txBody>
      </p:sp>
      <p:sp>
        <p:nvSpPr>
          <p:cNvPr id="96" name="Google Shape;96;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lang="en-US"/>
              <a:t>	Menulis adalah menurunkan, menirukan atau melukiskan 	lambing-lambang grafik yang menggambarkan suatu Bahasa yang 	dipahami oleh seseorang, sehingga orang lain tersebut dapat 		lambing-lambang grafik tersebut, sehingga mereka dspat 	memahami Bahasa dan gambaran grafik itu (Tarigan, 1985:2).</a:t>
            </a:r>
            <a:endParaRPr/>
          </a:p>
          <a:p>
            <a:pPr indent="0" lvl="1" marL="457200" rtl="0" algn="l">
              <a:lnSpc>
                <a:spcPct val="90000"/>
              </a:lnSpc>
              <a:spcBef>
                <a:spcPts val="500"/>
              </a:spcBef>
              <a:spcAft>
                <a:spcPts val="0"/>
              </a:spcAft>
              <a:buClr>
                <a:schemeClr val="lt1"/>
              </a:buClr>
              <a:buSzPts val="2400"/>
              <a:buNone/>
            </a:pPr>
            <a:r>
              <a:rPr lang="en-US"/>
              <a:t>	</a:t>
            </a:r>
            <a:endParaRPr/>
          </a:p>
          <a:p>
            <a:pPr indent="0" lvl="1" marL="457200" rtl="0" algn="l">
              <a:lnSpc>
                <a:spcPct val="90000"/>
              </a:lnSpc>
              <a:spcBef>
                <a:spcPts val="500"/>
              </a:spcBef>
              <a:spcAft>
                <a:spcPts val="0"/>
              </a:spcAft>
              <a:buClr>
                <a:schemeClr val="lt1"/>
              </a:buClr>
              <a:buSzPts val="2400"/>
              <a:buNone/>
            </a:pPr>
            <a:r>
              <a:rPr lang="en-US"/>
              <a:t>	Abdurrahman dan Waluyo (2000: 23) bahwa, menulis adalah penggambaran 	visual tentang pikiran, perasaan, dan ide dengan menggunakan Bahasa tulis 	untuk keperluan komunikasi atau menyampaikan pesan tertentu. </a:t>
            </a:r>
            <a:endParaRPr/>
          </a:p>
          <a:p>
            <a:pPr indent="-50800" lvl="0" marL="228600" rtl="0" algn="l">
              <a:lnSpc>
                <a:spcPct val="90000"/>
              </a:lnSpc>
              <a:spcBef>
                <a:spcPts val="1000"/>
              </a:spcBef>
              <a:spcAft>
                <a:spcPts val="0"/>
              </a:spcAft>
              <a:buClr>
                <a:schemeClr val="lt1"/>
              </a:buClr>
              <a:buSzPts val="2800"/>
              <a:buNone/>
            </a:pPr>
            <a:r>
              <a:t/>
            </a:r>
            <a:endParaRPr/>
          </a:p>
        </p:txBody>
      </p:sp>
      <p:pic>
        <p:nvPicPr>
          <p:cNvPr id="97" name="Google Shape;97;p14"/>
          <p:cNvPicPr preferRelativeResize="0"/>
          <p:nvPr/>
        </p:nvPicPr>
        <p:blipFill rotWithShape="1">
          <a:blip r:embed="rId3">
            <a:alphaModFix/>
          </a:blip>
          <a:srcRect b="0" l="0" r="0" t="0"/>
          <a:stretch/>
        </p:blipFill>
        <p:spPr>
          <a:xfrm>
            <a:off x="1020789" y="1659378"/>
            <a:ext cx="765810" cy="765810"/>
          </a:xfrm>
          <a:prstGeom prst="rect">
            <a:avLst/>
          </a:prstGeom>
          <a:noFill/>
          <a:ln>
            <a:noFill/>
          </a:ln>
        </p:spPr>
      </p:pic>
      <p:pic>
        <p:nvPicPr>
          <p:cNvPr id="98" name="Google Shape;98;p14"/>
          <p:cNvPicPr preferRelativeResize="0"/>
          <p:nvPr/>
        </p:nvPicPr>
        <p:blipFill rotWithShape="1">
          <a:blip r:embed="rId3">
            <a:alphaModFix/>
          </a:blip>
          <a:srcRect b="0" l="0" r="0" t="0"/>
          <a:stretch/>
        </p:blipFill>
        <p:spPr>
          <a:xfrm>
            <a:off x="1020789" y="4001294"/>
            <a:ext cx="765810" cy="7658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5"/>
          <p:cNvSpPr txBox="1"/>
          <p:nvPr>
            <p:ph type="title"/>
          </p:nvPr>
        </p:nvSpPr>
        <p:spPr>
          <a:xfrm>
            <a:off x="838200" y="365126"/>
            <a:ext cx="10515600" cy="115418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Manfaat Menulis</a:t>
            </a:r>
            <a:endParaRPr/>
          </a:p>
        </p:txBody>
      </p:sp>
      <p:sp>
        <p:nvSpPr>
          <p:cNvPr id="104" name="Google Shape;104;p15"/>
          <p:cNvSpPr txBox="1"/>
          <p:nvPr>
            <p:ph idx="1" type="body"/>
          </p:nvPr>
        </p:nvSpPr>
        <p:spPr>
          <a:xfrm>
            <a:off x="838200" y="1519312"/>
            <a:ext cx="10515600" cy="5190977"/>
          </a:xfrm>
          <a:prstGeom prst="rect">
            <a:avLst/>
          </a:prstGeom>
          <a:noFill/>
          <a:ln>
            <a:noFill/>
          </a:ln>
        </p:spPr>
        <p:txBody>
          <a:bodyPr anchorCtr="0" anchor="t" bIns="45700" lIns="91425" spcFirstLastPara="1" rIns="91425" wrap="square" tIns="45700">
            <a:noAutofit/>
          </a:bodyPr>
          <a:lstStyle/>
          <a:p>
            <a:pPr indent="-228600" lvl="0" marL="228600" rtl="0" algn="l">
              <a:lnSpc>
                <a:spcPct val="70000"/>
              </a:lnSpc>
              <a:spcBef>
                <a:spcPts val="0"/>
              </a:spcBef>
              <a:spcAft>
                <a:spcPts val="0"/>
              </a:spcAft>
              <a:buClr>
                <a:schemeClr val="lt1"/>
              </a:buClr>
              <a:buSzPts val="2399"/>
              <a:buChar char="•"/>
            </a:pPr>
            <a:r>
              <a:rPr lang="en-US" sz="2399"/>
              <a:t>Dari menulis, dapat memperluas wawasan kemampuan dalam berfikir, baik dalam bentuk teoritis maupun dalam berfikir terapan.</a:t>
            </a:r>
            <a:endParaRPr/>
          </a:p>
          <a:p>
            <a:pPr indent="-228600" lvl="0" marL="228600" rtl="0" algn="l">
              <a:lnSpc>
                <a:spcPct val="70000"/>
              </a:lnSpc>
              <a:spcBef>
                <a:spcPts val="1000"/>
              </a:spcBef>
              <a:spcAft>
                <a:spcPts val="0"/>
              </a:spcAft>
              <a:buClr>
                <a:schemeClr val="lt1"/>
              </a:buClr>
              <a:buSzPts val="2399"/>
              <a:buChar char="•"/>
            </a:pPr>
            <a:r>
              <a:rPr lang="en-US" sz="2399"/>
              <a:t>Permasalahan yang kabur, dapat dijelaskan dan dipertegas melalui kegiatan menulis.</a:t>
            </a:r>
            <a:endParaRPr/>
          </a:p>
          <a:p>
            <a:pPr indent="-228600" lvl="0" marL="228600" rtl="0" algn="l">
              <a:lnSpc>
                <a:spcPct val="70000"/>
              </a:lnSpc>
              <a:spcBef>
                <a:spcPts val="1000"/>
              </a:spcBef>
              <a:spcAft>
                <a:spcPts val="0"/>
              </a:spcAft>
              <a:buClr>
                <a:schemeClr val="lt1"/>
              </a:buClr>
              <a:buSzPts val="2399"/>
              <a:buChar char="•"/>
            </a:pPr>
            <a:r>
              <a:rPr lang="en-US" sz="2399"/>
              <a:t>Melalui tulisan, dapat menilai gagasan sendiri secara objektif.</a:t>
            </a:r>
            <a:endParaRPr/>
          </a:p>
          <a:p>
            <a:pPr indent="-228600" lvl="0" marL="228600" rtl="0" algn="l">
              <a:lnSpc>
                <a:spcPct val="70000"/>
              </a:lnSpc>
              <a:spcBef>
                <a:spcPts val="1000"/>
              </a:spcBef>
              <a:spcAft>
                <a:spcPts val="0"/>
              </a:spcAft>
              <a:buClr>
                <a:schemeClr val="lt1"/>
              </a:buClr>
              <a:buSzPts val="2399"/>
              <a:buChar char="•"/>
            </a:pPr>
            <a:r>
              <a:rPr lang="en-US" sz="2399"/>
              <a:t>Dengan menulis, dapat memotivasi diri untuk belajar dan membaca lebih giat. Penulis menjadi penemu atau pemecah masalah, bukan hanya sekedar menjadi penyadap informasi dari orang lain.</a:t>
            </a:r>
            <a:endParaRPr/>
          </a:p>
          <a:p>
            <a:pPr indent="-228600" lvl="0" marL="228600" rtl="0" algn="l">
              <a:lnSpc>
                <a:spcPct val="70000"/>
              </a:lnSpc>
              <a:spcBef>
                <a:spcPts val="1000"/>
              </a:spcBef>
              <a:spcAft>
                <a:spcPts val="0"/>
              </a:spcAft>
              <a:buClr>
                <a:schemeClr val="lt1"/>
              </a:buClr>
              <a:buSzPts val="2399"/>
              <a:buChar char="•"/>
            </a:pPr>
            <a:r>
              <a:rPr lang="en-US" sz="2399"/>
              <a:t>Dengan menulis dapat membiasakan diri untuk berfikir dan berbahasa secara tertib.</a:t>
            </a:r>
            <a:endParaRPr/>
          </a:p>
          <a:p>
            <a:pPr indent="-228600" lvl="0" marL="228600" rtl="0" algn="l">
              <a:lnSpc>
                <a:spcPct val="70000"/>
              </a:lnSpc>
              <a:spcBef>
                <a:spcPts val="1000"/>
              </a:spcBef>
              <a:spcAft>
                <a:spcPts val="0"/>
              </a:spcAft>
              <a:buClr>
                <a:schemeClr val="lt1"/>
              </a:buClr>
              <a:buSzPts val="2399"/>
              <a:buChar char="•"/>
            </a:pPr>
            <a:r>
              <a:rPr lang="en-US" sz="2399"/>
              <a:t>Memperluas dan meningkatkan pertumbuhan kosa kata.</a:t>
            </a:r>
            <a:endParaRPr/>
          </a:p>
          <a:p>
            <a:pPr indent="-228600" lvl="0" marL="228600" rtl="0" algn="l">
              <a:lnSpc>
                <a:spcPct val="70000"/>
              </a:lnSpc>
              <a:spcBef>
                <a:spcPts val="1000"/>
              </a:spcBef>
              <a:spcAft>
                <a:spcPts val="0"/>
              </a:spcAft>
              <a:buClr>
                <a:schemeClr val="lt1"/>
              </a:buClr>
              <a:buSzPts val="2399"/>
              <a:buChar char="•"/>
            </a:pPr>
            <a:r>
              <a:rPr lang="en-US" sz="2399"/>
              <a:t>Meningkatkan kelancaran tulis menulis dan menyusun kalimat</a:t>
            </a:r>
            <a:endParaRPr sz="2399"/>
          </a:p>
          <a:p>
            <a:pPr indent="-228600" lvl="0" marL="228600" rtl="0" algn="l">
              <a:lnSpc>
                <a:spcPct val="70000"/>
              </a:lnSpc>
              <a:spcBef>
                <a:spcPts val="1000"/>
              </a:spcBef>
              <a:spcAft>
                <a:spcPts val="0"/>
              </a:spcAft>
              <a:buClr>
                <a:schemeClr val="lt1"/>
              </a:buClr>
              <a:buSzPts val="2399"/>
              <a:buChar char="•"/>
            </a:pPr>
            <a:r>
              <a:rPr lang="en-US" sz="2399"/>
              <a:t>Sebuah karangan pada hakikatnya berhubungan bahasa dan kehidupan.</a:t>
            </a:r>
            <a:endParaRPr/>
          </a:p>
          <a:p>
            <a:pPr indent="-228600" lvl="0" marL="228600" rtl="0" algn="l">
              <a:lnSpc>
                <a:spcPct val="70000"/>
              </a:lnSpc>
              <a:spcBef>
                <a:spcPts val="1000"/>
              </a:spcBef>
              <a:spcAft>
                <a:spcPts val="0"/>
              </a:spcAft>
              <a:buClr>
                <a:schemeClr val="lt1"/>
              </a:buClr>
              <a:buSzPts val="2399"/>
              <a:buChar char="•"/>
            </a:pPr>
            <a:r>
              <a:rPr lang="en-US" sz="2399"/>
              <a:t>Kegiatan tulis menulis meningkatkan kemampuan untuk pengaturan dan pengorganisasian.</a:t>
            </a:r>
            <a:endParaRPr/>
          </a:p>
          <a:p>
            <a:pPr indent="-228600" lvl="0" marL="228600" rtl="0" algn="l">
              <a:lnSpc>
                <a:spcPct val="70000"/>
              </a:lnSpc>
              <a:spcBef>
                <a:spcPts val="1000"/>
              </a:spcBef>
              <a:spcAft>
                <a:spcPts val="0"/>
              </a:spcAft>
              <a:buClr>
                <a:schemeClr val="lt1"/>
              </a:buClr>
              <a:buSzPts val="2399"/>
              <a:buChar char="•"/>
            </a:pPr>
            <a:r>
              <a:rPr lang="en-US" sz="2399"/>
              <a:t>Mendorong calon penulis terbiasa mengembangkan suatu gaya penulisan pribadi dan terbiasa mencari pengorganisasian yang sesuai dengan gagasannya sendiri.</a:t>
            </a:r>
            <a:endParaRPr/>
          </a:p>
          <a:p>
            <a:pPr indent="-76263" lvl="0" marL="228600" rtl="0" algn="l">
              <a:lnSpc>
                <a:spcPct val="70000"/>
              </a:lnSpc>
              <a:spcBef>
                <a:spcPts val="1000"/>
              </a:spcBef>
              <a:spcAft>
                <a:spcPts val="0"/>
              </a:spcAft>
              <a:buClr>
                <a:schemeClr val="lt1"/>
              </a:buClr>
              <a:buSzPts val="2399"/>
              <a:buNone/>
            </a:pPr>
            <a:r>
              <a:t/>
            </a:r>
            <a:endParaRPr sz="2399"/>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16"/>
          <p:cNvSpPr txBox="1"/>
          <p:nvPr>
            <p:ph type="title"/>
          </p:nvPr>
        </p:nvSpPr>
        <p:spPr>
          <a:xfrm>
            <a:off x="838200" y="831807"/>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b="1" lang="en-US"/>
              <a:t>Tujuan Menulis</a:t>
            </a:r>
            <a:br>
              <a:rPr lang="en-US"/>
            </a:br>
            <a:endParaRPr/>
          </a:p>
        </p:txBody>
      </p:sp>
      <p:sp>
        <p:nvSpPr>
          <p:cNvPr id="110" name="Google Shape;110;p16"/>
          <p:cNvSpPr txBox="1"/>
          <p:nvPr>
            <p:ph idx="1" type="body"/>
          </p:nvPr>
        </p:nvSpPr>
        <p:spPr>
          <a:xfrm>
            <a:off x="838200" y="1885504"/>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lt1"/>
              </a:buClr>
              <a:buSzPts val="2199"/>
              <a:buNone/>
            </a:pPr>
            <a:r>
              <a:rPr lang="en-US" sz="2199"/>
              <a:t>Tujuan menulis (the writer‘s intention) adalah respons atau jawaban yang diharapkan oleh penulis akan diperoleh dari pembaca. Berdasarkan batasan di atas, dapat dikatakan bahwa tujuan menulis adalah sebagai berikut. </a:t>
            </a:r>
            <a:endParaRPr sz="2199"/>
          </a:p>
          <a:p>
            <a:pPr indent="0" lvl="0" marL="0" rtl="0" algn="l">
              <a:lnSpc>
                <a:spcPct val="70000"/>
              </a:lnSpc>
              <a:spcBef>
                <a:spcPts val="1000"/>
              </a:spcBef>
              <a:spcAft>
                <a:spcPts val="0"/>
              </a:spcAft>
              <a:buClr>
                <a:schemeClr val="lt1"/>
              </a:buClr>
              <a:buSzPts val="2199"/>
              <a:buNone/>
            </a:pPr>
            <a:r>
              <a:rPr lang="en-US" sz="2199"/>
              <a:t>	</a:t>
            </a:r>
            <a:endParaRPr/>
          </a:p>
          <a:p>
            <a:pPr indent="0" lvl="0" marL="0" rtl="0" algn="l">
              <a:lnSpc>
                <a:spcPct val="70000"/>
              </a:lnSpc>
              <a:spcBef>
                <a:spcPts val="1000"/>
              </a:spcBef>
              <a:spcAft>
                <a:spcPts val="0"/>
              </a:spcAft>
              <a:buClr>
                <a:schemeClr val="lt1"/>
              </a:buClr>
              <a:buSzPts val="2199"/>
              <a:buNone/>
            </a:pPr>
            <a:r>
              <a:rPr lang="en-US" sz="2199"/>
              <a:t>	Untuk memberitahukan atau mengajar disebut wacana informasi 	(informative discourse), </a:t>
            </a:r>
            <a:endParaRPr/>
          </a:p>
          <a:p>
            <a:pPr indent="-88963" lvl="0" marL="228600" rtl="0" algn="l">
              <a:lnSpc>
                <a:spcPct val="70000"/>
              </a:lnSpc>
              <a:spcBef>
                <a:spcPts val="1000"/>
              </a:spcBef>
              <a:spcAft>
                <a:spcPts val="0"/>
              </a:spcAft>
              <a:buClr>
                <a:schemeClr val="lt1"/>
              </a:buClr>
              <a:buSzPts val="2199"/>
              <a:buNone/>
            </a:pPr>
            <a:r>
              <a:t/>
            </a:r>
            <a:endParaRPr sz="2199"/>
          </a:p>
          <a:p>
            <a:pPr indent="0" lvl="0" marL="0" rtl="0" algn="l">
              <a:lnSpc>
                <a:spcPct val="70000"/>
              </a:lnSpc>
              <a:spcBef>
                <a:spcPts val="1000"/>
              </a:spcBef>
              <a:spcAft>
                <a:spcPts val="0"/>
              </a:spcAft>
              <a:buClr>
                <a:schemeClr val="lt1"/>
              </a:buClr>
              <a:buSzPts val="2199"/>
              <a:buNone/>
            </a:pPr>
            <a:r>
              <a:rPr lang="en-US" sz="2199"/>
              <a:t>	Untuk meyakinkan atau mendesak disebut wacana persuasif (persuasif 	discourse), 	</a:t>
            </a:r>
            <a:endParaRPr/>
          </a:p>
          <a:p>
            <a:pPr indent="0" lvl="0" marL="0" rtl="0" algn="l">
              <a:lnSpc>
                <a:spcPct val="70000"/>
              </a:lnSpc>
              <a:spcBef>
                <a:spcPts val="1000"/>
              </a:spcBef>
              <a:spcAft>
                <a:spcPts val="0"/>
              </a:spcAft>
              <a:buClr>
                <a:schemeClr val="lt1"/>
              </a:buClr>
              <a:buSzPts val="2199"/>
              <a:buNone/>
            </a:pPr>
            <a:r>
              <a:rPr lang="en-US" sz="2199"/>
              <a:t>	Untuk menghibur atau yang menyenangkan yang mengandung tujun estetik 	disebut tulisan literer (literary discourse), </a:t>
            </a:r>
            <a:endParaRPr sz="2199"/>
          </a:p>
          <a:p>
            <a:pPr indent="0" lvl="0" marL="0" rtl="0" algn="l">
              <a:lnSpc>
                <a:spcPct val="70000"/>
              </a:lnSpc>
              <a:spcBef>
                <a:spcPts val="1000"/>
              </a:spcBef>
              <a:spcAft>
                <a:spcPts val="0"/>
              </a:spcAft>
              <a:buClr>
                <a:schemeClr val="lt1"/>
              </a:buClr>
              <a:buSzPts val="2199"/>
              <a:buNone/>
            </a:pPr>
            <a:r>
              <a:t/>
            </a:r>
            <a:endParaRPr sz="2199"/>
          </a:p>
          <a:p>
            <a:pPr indent="0" lvl="2" marL="914400" rtl="0" algn="l">
              <a:lnSpc>
                <a:spcPct val="70000"/>
              </a:lnSpc>
              <a:spcBef>
                <a:spcPts val="500"/>
              </a:spcBef>
              <a:spcAft>
                <a:spcPts val="0"/>
              </a:spcAft>
              <a:buClr>
                <a:schemeClr val="lt1"/>
              </a:buClr>
              <a:buSzPts val="2199"/>
              <a:buNone/>
            </a:pPr>
            <a:r>
              <a:rPr lang="en-US" sz="2199"/>
              <a:t>Mengekspresikan perasaan dan emosi yang kuat atau berapi-api disebut wacana ekspresif (expressive discourse). </a:t>
            </a:r>
            <a:endParaRPr/>
          </a:p>
          <a:p>
            <a:pPr indent="-88963" lvl="0" marL="228600" rtl="0" algn="l">
              <a:lnSpc>
                <a:spcPct val="70000"/>
              </a:lnSpc>
              <a:spcBef>
                <a:spcPts val="1000"/>
              </a:spcBef>
              <a:spcAft>
                <a:spcPts val="0"/>
              </a:spcAft>
              <a:buClr>
                <a:schemeClr val="lt1"/>
              </a:buClr>
              <a:buSzPts val="2199"/>
              <a:buNone/>
            </a:pPr>
            <a:r>
              <a:t/>
            </a:r>
            <a:endParaRPr sz="2199"/>
          </a:p>
        </p:txBody>
      </p:sp>
      <p:pic>
        <p:nvPicPr>
          <p:cNvPr id="111" name="Google Shape;111;p16"/>
          <p:cNvPicPr preferRelativeResize="0"/>
          <p:nvPr/>
        </p:nvPicPr>
        <p:blipFill rotWithShape="1">
          <a:blip r:embed="rId3">
            <a:alphaModFix/>
          </a:blip>
          <a:srcRect b="0" l="0" r="0" t="0"/>
          <a:stretch/>
        </p:blipFill>
        <p:spPr>
          <a:xfrm>
            <a:off x="838200" y="3049762"/>
            <a:ext cx="890628" cy="552189"/>
          </a:xfrm>
          <a:prstGeom prst="rect">
            <a:avLst/>
          </a:prstGeom>
          <a:noFill/>
          <a:ln>
            <a:noFill/>
          </a:ln>
        </p:spPr>
      </p:pic>
      <p:pic>
        <p:nvPicPr>
          <p:cNvPr id="112" name="Google Shape;112;p16"/>
          <p:cNvPicPr preferRelativeResize="0"/>
          <p:nvPr/>
        </p:nvPicPr>
        <p:blipFill rotWithShape="1">
          <a:blip r:embed="rId3">
            <a:alphaModFix/>
          </a:blip>
          <a:srcRect b="0" l="0" r="0" t="0"/>
          <a:stretch/>
        </p:blipFill>
        <p:spPr>
          <a:xfrm>
            <a:off x="838200" y="4061173"/>
            <a:ext cx="890628" cy="552189"/>
          </a:xfrm>
          <a:prstGeom prst="rect">
            <a:avLst/>
          </a:prstGeom>
          <a:noFill/>
          <a:ln>
            <a:noFill/>
          </a:ln>
        </p:spPr>
      </p:pic>
      <p:pic>
        <p:nvPicPr>
          <p:cNvPr id="113" name="Google Shape;113;p16"/>
          <p:cNvPicPr preferRelativeResize="0"/>
          <p:nvPr/>
        </p:nvPicPr>
        <p:blipFill rotWithShape="1">
          <a:blip r:embed="rId3">
            <a:alphaModFix/>
          </a:blip>
          <a:srcRect b="0" l="0" r="0" t="0"/>
          <a:stretch/>
        </p:blipFill>
        <p:spPr>
          <a:xfrm>
            <a:off x="838200" y="4748299"/>
            <a:ext cx="890628" cy="552189"/>
          </a:xfrm>
          <a:prstGeom prst="rect">
            <a:avLst/>
          </a:prstGeom>
          <a:noFill/>
          <a:ln>
            <a:noFill/>
          </a:ln>
        </p:spPr>
      </p:pic>
      <p:pic>
        <p:nvPicPr>
          <p:cNvPr id="114" name="Google Shape;114;p16"/>
          <p:cNvPicPr preferRelativeResize="0"/>
          <p:nvPr/>
        </p:nvPicPr>
        <p:blipFill rotWithShape="1">
          <a:blip r:embed="rId3">
            <a:alphaModFix/>
          </a:blip>
          <a:srcRect b="0" l="0" r="0" t="0"/>
          <a:stretch/>
        </p:blipFill>
        <p:spPr>
          <a:xfrm>
            <a:off x="838200" y="5550732"/>
            <a:ext cx="890628" cy="5521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7"/>
          <p:cNvSpPr txBox="1"/>
          <p:nvPr>
            <p:ph type="title"/>
          </p:nvPr>
        </p:nvSpPr>
        <p:spPr>
          <a:xfrm>
            <a:off x="838200" y="708817"/>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b="1" lang="en-US"/>
              <a:t>Ciri-ciri Tulisan yang Baik </a:t>
            </a:r>
            <a:br>
              <a:rPr lang="en-US"/>
            </a:br>
            <a:endParaRPr/>
          </a:p>
        </p:txBody>
      </p:sp>
      <p:pic>
        <p:nvPicPr>
          <p:cNvPr id="120" name="Google Shape;120;p17"/>
          <p:cNvPicPr preferRelativeResize="0"/>
          <p:nvPr>
            <p:ph idx="1" type="body"/>
          </p:nvPr>
        </p:nvPicPr>
        <p:blipFill rotWithShape="1">
          <a:blip r:embed="rId3">
            <a:alphaModFix/>
          </a:blip>
          <a:srcRect b="0" l="0" r="0" t="0"/>
          <a:stretch/>
        </p:blipFill>
        <p:spPr>
          <a:xfrm>
            <a:off x="1295400" y="1340068"/>
            <a:ext cx="8734037" cy="5185940"/>
          </a:xfrm>
          <a:prstGeom prst="rect">
            <a:avLst/>
          </a:prstGeom>
          <a:noFill/>
          <a:ln>
            <a:noFill/>
          </a:ln>
        </p:spPr>
      </p:pic>
      <p:sp>
        <p:nvSpPr>
          <p:cNvPr id="121" name="Google Shape;121;p17"/>
          <p:cNvSpPr txBox="1"/>
          <p:nvPr/>
        </p:nvSpPr>
        <p:spPr>
          <a:xfrm>
            <a:off x="838200" y="1932867"/>
            <a:ext cx="10024241" cy="346964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3200"/>
              <a:buFont typeface="Calibri"/>
              <a:buAutoNum type="arabicPeriod"/>
            </a:pPr>
            <a:r>
              <a:rPr b="0" i="0" lang="en-US" sz="3200" u="none" cap="none" strike="noStrike">
                <a:solidFill>
                  <a:schemeClr val="lt1"/>
                </a:solidFill>
                <a:latin typeface="Calibri"/>
                <a:ea typeface="Calibri"/>
                <a:cs typeface="Calibri"/>
                <a:sym typeface="Calibri"/>
              </a:rPr>
              <a:t>Tema </a:t>
            </a:r>
            <a:endParaRPr/>
          </a:p>
          <a:p>
            <a:pPr indent="-342900" lvl="0" marL="342900" marR="0" rtl="0" algn="l">
              <a:spcBef>
                <a:spcPts val="0"/>
              </a:spcBef>
              <a:spcAft>
                <a:spcPts val="0"/>
              </a:spcAft>
              <a:buClr>
                <a:schemeClr val="lt1"/>
              </a:buClr>
              <a:buSzPts val="3200"/>
              <a:buFont typeface="Calibri"/>
              <a:buAutoNum type="arabicPeriod"/>
            </a:pPr>
            <a:r>
              <a:rPr b="0" i="0" lang="en-US" sz="3200" u="none" cap="none" strike="noStrike">
                <a:solidFill>
                  <a:schemeClr val="lt1"/>
                </a:solidFill>
                <a:latin typeface="Calibri"/>
                <a:ea typeface="Calibri"/>
                <a:cs typeface="Calibri"/>
                <a:sym typeface="Calibri"/>
              </a:rPr>
              <a:t>Kesesuaian Isi dengan Judul </a:t>
            </a:r>
            <a:endParaRPr/>
          </a:p>
          <a:p>
            <a:pPr indent="-342900" lvl="0" marL="342900" marR="0" rtl="0" algn="l">
              <a:spcBef>
                <a:spcPts val="0"/>
              </a:spcBef>
              <a:spcAft>
                <a:spcPts val="0"/>
              </a:spcAft>
              <a:buClr>
                <a:schemeClr val="lt1"/>
              </a:buClr>
              <a:buSzPts val="3200"/>
              <a:buFont typeface="Calibri"/>
              <a:buAutoNum type="arabicPeriod"/>
            </a:pPr>
            <a:r>
              <a:rPr b="0" i="0" lang="en-US" sz="3200" u="none" cap="none" strike="noStrike">
                <a:solidFill>
                  <a:schemeClr val="lt1"/>
                </a:solidFill>
                <a:latin typeface="Calibri"/>
                <a:ea typeface="Calibri"/>
                <a:cs typeface="Calibri"/>
                <a:sym typeface="Calibri"/>
              </a:rPr>
              <a:t>Ketepatan Ide dalam Paragraf dan Pengembangan Paragraf </a:t>
            </a:r>
            <a:endParaRPr/>
          </a:p>
          <a:p>
            <a:pPr indent="-342900" lvl="0" marL="342900" marR="0" rtl="0" algn="l">
              <a:spcBef>
                <a:spcPts val="0"/>
              </a:spcBef>
              <a:spcAft>
                <a:spcPts val="0"/>
              </a:spcAft>
              <a:buClr>
                <a:schemeClr val="lt1"/>
              </a:buClr>
              <a:buSzPts val="3200"/>
              <a:buFont typeface="Calibri"/>
              <a:buAutoNum type="arabicPeriod"/>
            </a:pPr>
            <a:r>
              <a:rPr b="0" i="0" lang="en-US" sz="3200" u="none" cap="none" strike="noStrike">
                <a:solidFill>
                  <a:schemeClr val="lt1"/>
                </a:solidFill>
                <a:latin typeface="Calibri"/>
                <a:ea typeface="Calibri"/>
                <a:cs typeface="Calibri"/>
                <a:sym typeface="Calibri"/>
              </a:rPr>
              <a:t>Ketepatan Susunan Kalimat </a:t>
            </a:r>
            <a:endParaRPr/>
          </a:p>
          <a:p>
            <a:pPr indent="-342900" lvl="0" marL="342900" marR="0" rtl="0" algn="l">
              <a:spcBef>
                <a:spcPts val="0"/>
              </a:spcBef>
              <a:spcAft>
                <a:spcPts val="0"/>
              </a:spcAft>
              <a:buClr>
                <a:schemeClr val="lt1"/>
              </a:buClr>
              <a:buSzPts val="3200"/>
              <a:buFont typeface="Calibri"/>
              <a:buAutoNum type="arabicPeriod"/>
            </a:pPr>
            <a:r>
              <a:rPr b="0" i="0" lang="en-US" sz="3200" u="none" cap="none" strike="noStrike">
                <a:solidFill>
                  <a:schemeClr val="lt1"/>
                </a:solidFill>
                <a:latin typeface="Calibri"/>
                <a:ea typeface="Calibri"/>
                <a:cs typeface="Calibri"/>
                <a:sym typeface="Calibri"/>
              </a:rPr>
              <a:t>Keefektifan Kalimat </a:t>
            </a:r>
            <a:endParaRPr b="0" i="0" sz="3200" u="none" cap="none" strike="noStrike">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3200"/>
              <a:buFont typeface="Calibri"/>
              <a:buAutoNum type="arabicPeriod"/>
            </a:pPr>
            <a:r>
              <a:rPr b="0" i="0" lang="en-US" sz="3200" u="none" cap="none" strike="noStrike">
                <a:solidFill>
                  <a:schemeClr val="lt1"/>
                </a:solidFill>
                <a:latin typeface="Calibri"/>
                <a:ea typeface="Calibri"/>
                <a:cs typeface="Calibri"/>
                <a:sym typeface="Calibri"/>
              </a:rPr>
              <a:t>Ketepatan Memilih Kata/Diksi </a:t>
            </a:r>
            <a:endParaRPr b="0" i="0" sz="3200" u="none" cap="none" strike="noStrike">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3200"/>
              <a:buFont typeface="Calibri"/>
              <a:buAutoNum type="arabicPeriod"/>
            </a:pPr>
            <a:r>
              <a:rPr b="0" i="0" lang="en-US" sz="3200" u="none" cap="none" strike="noStrike">
                <a:solidFill>
                  <a:schemeClr val="lt1"/>
                </a:solidFill>
                <a:latin typeface="Calibri"/>
                <a:ea typeface="Calibri"/>
                <a:cs typeface="Calibri"/>
                <a:sym typeface="Calibri"/>
              </a:rPr>
              <a:t>Ketepatan Penggunaan Ejaan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b="1" lang="en-US"/>
              <a:t>HAMBATAN DALAM MENULIS </a:t>
            </a:r>
            <a:br>
              <a:rPr lang="en-US"/>
            </a:br>
            <a:endParaRPr/>
          </a:p>
        </p:txBody>
      </p:sp>
      <p:sp>
        <p:nvSpPr>
          <p:cNvPr id="127" name="Google Shape;127;p18"/>
          <p:cNvSpPr txBox="1"/>
          <p:nvPr>
            <p:ph idx="1" type="body"/>
          </p:nvPr>
        </p:nvSpPr>
        <p:spPr>
          <a:xfrm>
            <a:off x="838200" y="168773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2599"/>
              <a:buNone/>
            </a:pPr>
            <a:r>
              <a:rPr lang="en-US" sz="2599"/>
              <a:t>	Rasa percaya diri yang kurang.</a:t>
            </a:r>
            <a:endParaRPr/>
          </a:p>
          <a:p>
            <a:pPr indent="0" lvl="0" marL="0" rtl="0" algn="l">
              <a:lnSpc>
                <a:spcPct val="80000"/>
              </a:lnSpc>
              <a:spcBef>
                <a:spcPts val="1000"/>
              </a:spcBef>
              <a:spcAft>
                <a:spcPts val="0"/>
              </a:spcAft>
              <a:buClr>
                <a:schemeClr val="lt1"/>
              </a:buClr>
              <a:buSzPts val="2599"/>
              <a:buNone/>
            </a:pPr>
            <a:r>
              <a:rPr lang="en-US" sz="2599"/>
              <a:t>	</a:t>
            </a:r>
            <a:endParaRPr sz="2599"/>
          </a:p>
          <a:p>
            <a:pPr indent="0" lvl="0" marL="0" rtl="0" algn="l">
              <a:lnSpc>
                <a:spcPct val="80000"/>
              </a:lnSpc>
              <a:spcBef>
                <a:spcPts val="1000"/>
              </a:spcBef>
              <a:spcAft>
                <a:spcPts val="0"/>
              </a:spcAft>
              <a:buClr>
                <a:schemeClr val="lt1"/>
              </a:buClr>
              <a:buSzPts val="2599"/>
              <a:buNone/>
            </a:pPr>
            <a:r>
              <a:rPr lang="en-US" sz="2599"/>
              <a:t>	Menunda-nunda.</a:t>
            </a:r>
            <a:endParaRPr/>
          </a:p>
          <a:p>
            <a:pPr indent="0" lvl="0" marL="0" rtl="0" algn="l">
              <a:lnSpc>
                <a:spcPct val="80000"/>
              </a:lnSpc>
              <a:spcBef>
                <a:spcPts val="1000"/>
              </a:spcBef>
              <a:spcAft>
                <a:spcPts val="0"/>
              </a:spcAft>
              <a:buClr>
                <a:schemeClr val="lt1"/>
              </a:buClr>
              <a:buSzPts val="2599"/>
              <a:buNone/>
            </a:pPr>
            <a:r>
              <a:rPr lang="en-US" sz="2599"/>
              <a:t>	</a:t>
            </a:r>
            <a:endParaRPr/>
          </a:p>
          <a:p>
            <a:pPr indent="0" lvl="0" marL="0" rtl="0" algn="l">
              <a:lnSpc>
                <a:spcPct val="80000"/>
              </a:lnSpc>
              <a:spcBef>
                <a:spcPts val="1000"/>
              </a:spcBef>
              <a:spcAft>
                <a:spcPts val="0"/>
              </a:spcAft>
              <a:buClr>
                <a:schemeClr val="lt1"/>
              </a:buClr>
              <a:buSzPts val="2599"/>
              <a:buNone/>
            </a:pPr>
            <a:r>
              <a:rPr lang="en-US" sz="2599"/>
              <a:t>	Bingung harus mulai darimana.</a:t>
            </a:r>
            <a:endParaRPr/>
          </a:p>
          <a:p>
            <a:pPr indent="0" lvl="0" marL="0" rtl="0" algn="l">
              <a:lnSpc>
                <a:spcPct val="80000"/>
              </a:lnSpc>
              <a:spcBef>
                <a:spcPts val="1000"/>
              </a:spcBef>
              <a:spcAft>
                <a:spcPts val="0"/>
              </a:spcAft>
              <a:buClr>
                <a:schemeClr val="lt1"/>
              </a:buClr>
              <a:buSzPts val="2599"/>
              <a:buNone/>
            </a:pPr>
            <a:r>
              <a:rPr lang="en-US" sz="2599"/>
              <a:t>	</a:t>
            </a:r>
            <a:endParaRPr sz="2599"/>
          </a:p>
          <a:p>
            <a:pPr indent="0" lvl="0" marL="0" rtl="0" algn="l">
              <a:lnSpc>
                <a:spcPct val="80000"/>
              </a:lnSpc>
              <a:spcBef>
                <a:spcPts val="1000"/>
              </a:spcBef>
              <a:spcAft>
                <a:spcPts val="0"/>
              </a:spcAft>
              <a:buClr>
                <a:schemeClr val="lt1"/>
              </a:buClr>
              <a:buSzPts val="2599"/>
              <a:buNone/>
            </a:pPr>
            <a:r>
              <a:rPr lang="en-US" sz="2599"/>
              <a:t>	Bermasalah dengan paragraf awal.</a:t>
            </a:r>
            <a:endParaRPr/>
          </a:p>
          <a:p>
            <a:pPr indent="0" lvl="0" marL="0" rtl="0" algn="l">
              <a:lnSpc>
                <a:spcPct val="80000"/>
              </a:lnSpc>
              <a:spcBef>
                <a:spcPts val="1000"/>
              </a:spcBef>
              <a:spcAft>
                <a:spcPts val="0"/>
              </a:spcAft>
              <a:buClr>
                <a:schemeClr val="lt1"/>
              </a:buClr>
              <a:buSzPts val="2599"/>
              <a:buNone/>
            </a:pPr>
            <a:r>
              <a:t/>
            </a:r>
            <a:endParaRPr sz="2599"/>
          </a:p>
          <a:p>
            <a:pPr indent="0" lvl="0" marL="0" rtl="0" algn="l">
              <a:lnSpc>
                <a:spcPct val="80000"/>
              </a:lnSpc>
              <a:spcBef>
                <a:spcPts val="1000"/>
              </a:spcBef>
              <a:spcAft>
                <a:spcPts val="0"/>
              </a:spcAft>
              <a:buClr>
                <a:schemeClr val="lt1"/>
              </a:buClr>
              <a:buSzPts val="2599"/>
              <a:buNone/>
            </a:pPr>
            <a:r>
              <a:rPr lang="en-US" sz="2599"/>
              <a:t>	Tulisan tidak sesuai dengan maksud dan tujuan.</a:t>
            </a:r>
            <a:endParaRPr/>
          </a:p>
          <a:p>
            <a:pPr indent="0" lvl="0" marL="0" rtl="0" algn="l">
              <a:lnSpc>
                <a:spcPct val="80000"/>
              </a:lnSpc>
              <a:spcBef>
                <a:spcPts val="1000"/>
              </a:spcBef>
              <a:spcAft>
                <a:spcPts val="0"/>
              </a:spcAft>
              <a:buClr>
                <a:schemeClr val="lt1"/>
              </a:buClr>
              <a:buSzPts val="2599"/>
              <a:buNone/>
            </a:pPr>
            <a:r>
              <a:t/>
            </a:r>
            <a:endParaRPr sz="2599"/>
          </a:p>
          <a:p>
            <a:pPr indent="-63563" lvl="0" marL="228600" rtl="0" algn="l">
              <a:lnSpc>
                <a:spcPct val="80000"/>
              </a:lnSpc>
              <a:spcBef>
                <a:spcPts val="1000"/>
              </a:spcBef>
              <a:spcAft>
                <a:spcPts val="0"/>
              </a:spcAft>
              <a:buClr>
                <a:schemeClr val="lt1"/>
              </a:buClr>
              <a:buSzPts val="2599"/>
              <a:buNone/>
            </a:pPr>
            <a:r>
              <a:t/>
            </a:r>
            <a:endParaRPr sz="2599"/>
          </a:p>
        </p:txBody>
      </p:sp>
      <p:pic>
        <p:nvPicPr>
          <p:cNvPr id="128" name="Google Shape;128;p18"/>
          <p:cNvPicPr preferRelativeResize="0"/>
          <p:nvPr/>
        </p:nvPicPr>
        <p:blipFill rotWithShape="1">
          <a:blip r:embed="rId3">
            <a:alphaModFix/>
          </a:blip>
          <a:srcRect b="0" l="0" r="0" t="0"/>
          <a:stretch/>
        </p:blipFill>
        <p:spPr>
          <a:xfrm>
            <a:off x="583325" y="1497723"/>
            <a:ext cx="1166648" cy="686949"/>
          </a:xfrm>
          <a:prstGeom prst="rect">
            <a:avLst/>
          </a:prstGeom>
          <a:noFill/>
          <a:ln>
            <a:noFill/>
          </a:ln>
        </p:spPr>
      </p:pic>
      <p:pic>
        <p:nvPicPr>
          <p:cNvPr id="129" name="Google Shape;129;p18"/>
          <p:cNvPicPr preferRelativeResize="0"/>
          <p:nvPr/>
        </p:nvPicPr>
        <p:blipFill rotWithShape="1">
          <a:blip r:embed="rId3">
            <a:alphaModFix/>
          </a:blip>
          <a:srcRect b="0" l="0" r="0" t="0"/>
          <a:stretch/>
        </p:blipFill>
        <p:spPr>
          <a:xfrm>
            <a:off x="583325" y="2502500"/>
            <a:ext cx="1166648" cy="686949"/>
          </a:xfrm>
          <a:prstGeom prst="rect">
            <a:avLst/>
          </a:prstGeom>
          <a:noFill/>
          <a:ln>
            <a:noFill/>
          </a:ln>
        </p:spPr>
      </p:pic>
      <p:pic>
        <p:nvPicPr>
          <p:cNvPr id="130" name="Google Shape;130;p18"/>
          <p:cNvPicPr preferRelativeResize="0"/>
          <p:nvPr/>
        </p:nvPicPr>
        <p:blipFill rotWithShape="1">
          <a:blip r:embed="rId3">
            <a:alphaModFix/>
          </a:blip>
          <a:srcRect b="0" l="0" r="0" t="0"/>
          <a:stretch/>
        </p:blipFill>
        <p:spPr>
          <a:xfrm>
            <a:off x="583325" y="4347343"/>
            <a:ext cx="1166648" cy="686949"/>
          </a:xfrm>
          <a:prstGeom prst="rect">
            <a:avLst/>
          </a:prstGeom>
          <a:noFill/>
          <a:ln>
            <a:noFill/>
          </a:ln>
        </p:spPr>
      </p:pic>
      <p:pic>
        <p:nvPicPr>
          <p:cNvPr id="131" name="Google Shape;131;p18"/>
          <p:cNvPicPr preferRelativeResize="0"/>
          <p:nvPr/>
        </p:nvPicPr>
        <p:blipFill rotWithShape="1">
          <a:blip r:embed="rId3">
            <a:alphaModFix/>
          </a:blip>
          <a:srcRect b="0" l="0" r="0" t="0"/>
          <a:stretch/>
        </p:blipFill>
        <p:spPr>
          <a:xfrm>
            <a:off x="583325" y="3476301"/>
            <a:ext cx="1166648" cy="686949"/>
          </a:xfrm>
          <a:prstGeom prst="rect">
            <a:avLst/>
          </a:prstGeom>
          <a:noFill/>
          <a:ln>
            <a:noFill/>
          </a:ln>
        </p:spPr>
      </p:pic>
      <p:pic>
        <p:nvPicPr>
          <p:cNvPr id="132" name="Google Shape;132;p18"/>
          <p:cNvPicPr preferRelativeResize="0"/>
          <p:nvPr/>
        </p:nvPicPr>
        <p:blipFill rotWithShape="1">
          <a:blip r:embed="rId3">
            <a:alphaModFix/>
          </a:blip>
          <a:srcRect b="0" l="0" r="0" t="0"/>
          <a:stretch/>
        </p:blipFill>
        <p:spPr>
          <a:xfrm>
            <a:off x="583325" y="5352120"/>
            <a:ext cx="1166648" cy="6869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19"/>
          <p:cNvSpPr txBox="1"/>
          <p:nvPr>
            <p:ph type="title"/>
          </p:nvPr>
        </p:nvSpPr>
        <p:spPr>
          <a:xfrm>
            <a:off x="838200" y="33381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b="1" lang="en-US"/>
              <a:t>KONSEP EVALUASI MENULIS</a:t>
            </a:r>
            <a:endParaRPr/>
          </a:p>
        </p:txBody>
      </p:sp>
      <p:sp>
        <p:nvSpPr>
          <p:cNvPr id="138" name="Google Shape;138;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80000"/>
              </a:lnSpc>
              <a:spcBef>
                <a:spcPts val="0"/>
              </a:spcBef>
              <a:spcAft>
                <a:spcPts val="0"/>
              </a:spcAft>
              <a:buClr>
                <a:schemeClr val="lt1"/>
              </a:buClr>
              <a:buSzPts val="2800"/>
              <a:buChar char="•"/>
            </a:pPr>
            <a:r>
              <a:rPr lang="en-US"/>
              <a:t>Evaluasi dalam pengertian luas dapat diartikan sebagai suatu prosesmerencanakan, memperoleh, dan menyediakan informasi atau data yangdiperlukan sebagai dasar untuk membuat alternatif keputusan. Tes merupakansalah satu alat evaluasi. Tes bahasa sangat penting dalam pembelajaran bahasakarena tes dapat memonitor keberhasilan, baik pembelajar maupun pembelajardalam mencapai tujuannya. Bagi pembelajar, tes dapat digunakan untukmengetahui seberapa besar hasil yang telah dicapai, yaitu kemampuan yangtelah diperoleh, sedangkan bagi pembelajar, tes dapat digunakan untukmengetahui keefektivan pendekatan, metode, teknik, serta fasilitas yangdigunakan dalam proses pembelajaaran. (Supriyadi, 2013)</a:t>
            </a:r>
            <a:endParaRPr/>
          </a:p>
          <a:p>
            <a:pPr indent="-50800" lvl="0" marL="228600" rtl="0" algn="l">
              <a:lnSpc>
                <a:spcPct val="80000"/>
              </a:lnSpc>
              <a:spcBef>
                <a:spcPts val="1000"/>
              </a:spcBef>
              <a:spcAft>
                <a:spcPts val="0"/>
              </a:spcAft>
              <a:buClr>
                <a:schemeClr val="lt1"/>
              </a:buClr>
              <a:buSzPts val="2800"/>
              <a:buNone/>
            </a:pPr>
            <a:r>
              <a:t/>
            </a:r>
            <a:endParaRPr/>
          </a:p>
        </p:txBody>
      </p:sp>
      <p:pic>
        <p:nvPicPr>
          <p:cNvPr id="139" name="Google Shape;139;p19"/>
          <p:cNvPicPr preferRelativeResize="0"/>
          <p:nvPr/>
        </p:nvPicPr>
        <p:blipFill rotWithShape="1">
          <a:blip r:embed="rId3">
            <a:alphaModFix/>
          </a:blip>
          <a:srcRect b="0" l="0" r="0" t="0"/>
          <a:stretch/>
        </p:blipFill>
        <p:spPr>
          <a:xfrm rot="1572346">
            <a:off x="9812930" y="272639"/>
            <a:ext cx="1609394" cy="16093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20"/>
          <p:cNvSpPr txBox="1"/>
          <p:nvPr>
            <p:ph type="title"/>
          </p:nvPr>
        </p:nvSpPr>
        <p:spPr>
          <a:xfrm>
            <a:off x="838200" y="333594"/>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Pengembangan Evaluasi Menulis dengan Teknik Tes</a:t>
            </a:r>
            <a:endParaRPr/>
          </a:p>
        </p:txBody>
      </p:sp>
      <p:sp>
        <p:nvSpPr>
          <p:cNvPr id="145" name="Google Shape;145;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t/>
            </a:r>
            <a:endParaRPr/>
          </a:p>
          <a:p>
            <a:pPr indent="0" lvl="0" marL="0" rtl="0" algn="l">
              <a:lnSpc>
                <a:spcPct val="90000"/>
              </a:lnSpc>
              <a:spcBef>
                <a:spcPts val="1000"/>
              </a:spcBef>
              <a:spcAft>
                <a:spcPts val="0"/>
              </a:spcAft>
              <a:buClr>
                <a:schemeClr val="lt1"/>
              </a:buClr>
              <a:buSzPts val="2800"/>
              <a:buNone/>
            </a:pPr>
            <a:r>
              <a:rPr lang="en-US"/>
              <a:t>	Respon terhadap Karangan Siswa</a:t>
            </a:r>
            <a:endParaRPr/>
          </a:p>
          <a:p>
            <a:pPr indent="0" lvl="0" marL="0" rtl="0" algn="l">
              <a:lnSpc>
                <a:spcPct val="90000"/>
              </a:lnSpc>
              <a:spcBef>
                <a:spcPts val="1000"/>
              </a:spcBef>
              <a:spcAft>
                <a:spcPts val="0"/>
              </a:spcAft>
              <a:buClr>
                <a:schemeClr val="lt1"/>
              </a:buClr>
              <a:buSzPts val="2800"/>
              <a:buNone/>
            </a:pPr>
            <a:r>
              <a:rPr lang="en-US"/>
              <a:t>	</a:t>
            </a:r>
            <a:endParaRPr/>
          </a:p>
          <a:p>
            <a:pPr indent="0" lvl="0" marL="0" rtl="0" algn="l">
              <a:lnSpc>
                <a:spcPct val="90000"/>
              </a:lnSpc>
              <a:spcBef>
                <a:spcPts val="1000"/>
              </a:spcBef>
              <a:spcAft>
                <a:spcPts val="0"/>
              </a:spcAft>
              <a:buClr>
                <a:schemeClr val="lt1"/>
              </a:buClr>
              <a:buSzPts val="2800"/>
              <a:buNone/>
            </a:pPr>
            <a:r>
              <a:rPr lang="en-US"/>
              <a:t>	Aspek yang Dinilai</a:t>
            </a:r>
            <a:endParaRPr/>
          </a:p>
          <a:p>
            <a:pPr indent="0" lvl="0" marL="0" rtl="0" algn="l">
              <a:lnSpc>
                <a:spcPct val="90000"/>
              </a:lnSpc>
              <a:spcBef>
                <a:spcPts val="1000"/>
              </a:spcBef>
              <a:spcAft>
                <a:spcPts val="0"/>
              </a:spcAft>
              <a:buClr>
                <a:schemeClr val="lt1"/>
              </a:buClr>
              <a:buSzPts val="2800"/>
              <a:buNone/>
            </a:pPr>
            <a:r>
              <a:t/>
            </a:r>
            <a:endParaRPr/>
          </a:p>
          <a:p>
            <a:pPr indent="0" lvl="0" marL="0" rtl="0" algn="l">
              <a:lnSpc>
                <a:spcPct val="90000"/>
              </a:lnSpc>
              <a:spcBef>
                <a:spcPts val="1000"/>
              </a:spcBef>
              <a:spcAft>
                <a:spcPts val="0"/>
              </a:spcAft>
              <a:buClr>
                <a:schemeClr val="lt1"/>
              </a:buClr>
              <a:buSzPts val="2800"/>
              <a:buNone/>
            </a:pPr>
            <a:r>
              <a:rPr lang="en-US"/>
              <a:t>	Jenis Tes yang Digunakan</a:t>
            </a:r>
            <a:endParaRPr/>
          </a:p>
        </p:txBody>
      </p:sp>
      <p:pic>
        <p:nvPicPr>
          <p:cNvPr id="146" name="Google Shape;146;p20"/>
          <p:cNvPicPr preferRelativeResize="0"/>
          <p:nvPr/>
        </p:nvPicPr>
        <p:blipFill rotWithShape="1">
          <a:blip r:embed="rId3">
            <a:alphaModFix/>
          </a:blip>
          <a:srcRect b="0" l="0" r="0" t="0"/>
          <a:stretch/>
        </p:blipFill>
        <p:spPr>
          <a:xfrm>
            <a:off x="838200" y="2032171"/>
            <a:ext cx="907624" cy="907624"/>
          </a:xfrm>
          <a:prstGeom prst="rect">
            <a:avLst/>
          </a:prstGeom>
          <a:noFill/>
          <a:ln>
            <a:noFill/>
          </a:ln>
        </p:spPr>
      </p:pic>
      <p:pic>
        <p:nvPicPr>
          <p:cNvPr id="147" name="Google Shape;147;p20"/>
          <p:cNvPicPr preferRelativeResize="0"/>
          <p:nvPr/>
        </p:nvPicPr>
        <p:blipFill rotWithShape="1">
          <a:blip r:embed="rId3">
            <a:alphaModFix/>
          </a:blip>
          <a:srcRect b="0" l="0" r="0" t="0"/>
          <a:stretch/>
        </p:blipFill>
        <p:spPr>
          <a:xfrm>
            <a:off x="838200" y="3123866"/>
            <a:ext cx="907624" cy="907624"/>
          </a:xfrm>
          <a:prstGeom prst="rect">
            <a:avLst/>
          </a:prstGeom>
          <a:noFill/>
          <a:ln>
            <a:noFill/>
          </a:ln>
        </p:spPr>
      </p:pic>
      <p:pic>
        <p:nvPicPr>
          <p:cNvPr id="148" name="Google Shape;148;p20"/>
          <p:cNvPicPr preferRelativeResize="0"/>
          <p:nvPr/>
        </p:nvPicPr>
        <p:blipFill rotWithShape="1">
          <a:blip r:embed="rId3">
            <a:alphaModFix/>
          </a:blip>
          <a:srcRect b="0" l="0" r="0" t="0"/>
          <a:stretch/>
        </p:blipFill>
        <p:spPr>
          <a:xfrm>
            <a:off x="838200" y="4215561"/>
            <a:ext cx="907624" cy="9076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Calibri"/>
              <a:buNone/>
            </a:pPr>
            <a:r>
              <a:rPr lang="en-US"/>
              <a:t>Tes performansi langsung</a:t>
            </a:r>
            <a:endParaRPr/>
          </a:p>
        </p:txBody>
      </p:sp>
      <p:sp>
        <p:nvSpPr>
          <p:cNvPr id="154" name="Google Shape;154;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lang="en-US"/>
              <a:t>Tes ini lahir berdasarkan pendekatan performansi yang menganggap bahasa bukan sebagai sistem tetapi bahasa sebagai action. Berdasarkan pendekatan tersebut belajar bahasa adalah belajar melaksanakan performansi berbahasa dalam berbagai konteks khusus (Baker 1990). </a:t>
            </a:r>
            <a:endParaRPr/>
          </a:p>
          <a:p>
            <a:pPr indent="0" lvl="0" marL="0" rtl="0" algn="l">
              <a:lnSpc>
                <a:spcPct val="90000"/>
              </a:lnSpc>
              <a:spcBef>
                <a:spcPts val="1000"/>
              </a:spcBef>
              <a:spcAft>
                <a:spcPts val="0"/>
              </a:spcAft>
              <a:buClr>
                <a:schemeClr val="lt1"/>
              </a:buClr>
              <a:buSzPts val="2800"/>
              <a:buNone/>
            </a:pPr>
            <a:r>
              <a:rPr lang="en-US"/>
              <a:t>	Kelebihan jenis tes menulis performansi langsung tersebut 	mencakup </a:t>
            </a:r>
            <a:endParaRPr/>
          </a:p>
          <a:p>
            <a:pPr indent="0" lvl="0" marL="0" rtl="0" algn="l">
              <a:lnSpc>
                <a:spcPct val="90000"/>
              </a:lnSpc>
              <a:spcBef>
                <a:spcPts val="1000"/>
              </a:spcBef>
              <a:spcAft>
                <a:spcPts val="0"/>
              </a:spcAft>
              <a:buClr>
                <a:schemeClr val="lt1"/>
              </a:buClr>
              <a:buSzPts val="2800"/>
              <a:buNone/>
            </a:pPr>
            <a:r>
              <a:rPr lang="en-US"/>
              <a:t>	1. memiliki tingkat validitas konstruk yang sangat tinggi, </a:t>
            </a:r>
            <a:endParaRPr/>
          </a:p>
          <a:p>
            <a:pPr indent="0" lvl="0" marL="0" rtl="0" algn="l">
              <a:lnSpc>
                <a:spcPct val="90000"/>
              </a:lnSpc>
              <a:spcBef>
                <a:spcPts val="1000"/>
              </a:spcBef>
              <a:spcAft>
                <a:spcPts val="0"/>
              </a:spcAft>
              <a:buClr>
                <a:schemeClr val="lt1"/>
              </a:buClr>
              <a:buSzPts val="2800"/>
              <a:buNone/>
            </a:pPr>
            <a:r>
              <a:rPr lang="en-US"/>
              <a:t>	2. otentik, dan </a:t>
            </a:r>
            <a:endParaRPr/>
          </a:p>
          <a:p>
            <a:pPr indent="0" lvl="0" marL="0" rtl="0" algn="l">
              <a:lnSpc>
                <a:spcPct val="90000"/>
              </a:lnSpc>
              <a:spcBef>
                <a:spcPts val="1000"/>
              </a:spcBef>
              <a:spcAft>
                <a:spcPts val="0"/>
              </a:spcAft>
              <a:buClr>
                <a:schemeClr val="lt1"/>
              </a:buClr>
              <a:buSzPts val="2800"/>
              <a:buNone/>
            </a:pPr>
            <a:r>
              <a:rPr lang="en-US"/>
              <a:t>	3.  memenuhi kriteria performansi yang tinggi.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