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9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756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1DB402B-77D4-4CB5-8C97-1FC1F8B76BBC}" type="datetimeFigureOut">
              <a:rPr lang="id-ID" smtClean="0"/>
              <a:pPr/>
              <a:t>13/09/2016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9E54C73-65B1-45E7-B022-2E598507A8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RECOUNT</a:t>
            </a:r>
            <a:br>
              <a:rPr lang="id-ID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id-ID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196752"/>
            <a:ext cx="7920880" cy="488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Communicative Purpose ( Tujuan )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to retell events for the purpose of informing or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entertaining.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Generic stucture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Orientation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memberi informasi siapa, dimana 				dan kapan.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Events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rekaman peristiwa, kejadian atau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	kegiatan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yang terjadi  dan disampaikan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secara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kronologis.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Reorientation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pengantar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akhir yang merangkum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	rangkaian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peristiwa, kejadian atau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	kegiatan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id-ID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1288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8. Spoof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47800"/>
            <a:ext cx="8034096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Communicative </a:t>
            </a: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Purpose </a:t>
            </a:r>
            <a:r>
              <a:rPr lang="id-ID" sz="2400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Tujuan )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share with others a real story of which the ending is funny to amuse the audience or readers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Generic </a:t>
            </a:r>
            <a:r>
              <a:rPr lang="id-ID" sz="2400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structure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(Struktur 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Teks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  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Orientation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memberi informasi tentang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siapa,  				dimana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dan kapan.  </a:t>
            </a:r>
          </a:p>
          <a:p>
            <a:pPr marL="0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Events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peristiwa/kejadian rinci dalam cerita.</a:t>
            </a:r>
          </a:p>
          <a:p>
            <a:pPr marL="0" indent="0">
              <a:buNone/>
            </a:pP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  c. Twist		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akhir cerita yang bersifat  lucu atau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tidak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terduga.</a:t>
            </a:r>
          </a:p>
        </p:txBody>
      </p:sp>
    </p:spTree>
    <p:extLst>
      <p:ext uri="{BB962C8B-B14F-4D97-AF65-F5344CB8AC3E}">
        <p14:creationId xmlns:p14="http://schemas.microsoft.com/office/powerpoint/2010/main" xmlns="" val="2243086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9. Explanation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92500" lnSpcReduction="10000"/>
          </a:bodyPr>
          <a:lstStyle/>
          <a:p>
            <a:r>
              <a:rPr lang="id-ID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Tujuan </a:t>
            </a:r>
            <a:r>
              <a:rPr lang="id-ID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explain the processes involved in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the formation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or 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workings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of natural or sociocultural phenomena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id-ID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d-ID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Generic </a:t>
            </a:r>
            <a:r>
              <a:rPr lang="id-ID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structure </a:t>
            </a:r>
            <a:r>
              <a:rPr lang="id-ID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(Struktur </a:t>
            </a:r>
            <a:r>
              <a:rPr lang="id-ID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Teks</a:t>
            </a:r>
            <a:r>
              <a:rPr lang="id-ID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    a.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General Statement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pernyataan atau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penjelasan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umum.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marL="0" indent="0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    b.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Sequenced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Explanation :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penjelasan prose.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    c.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Conclusion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penutup</a:t>
            </a:r>
          </a:p>
        </p:txBody>
      </p:sp>
    </p:spTree>
    <p:extLst>
      <p:ext uri="{BB962C8B-B14F-4D97-AF65-F5344CB8AC3E}">
        <p14:creationId xmlns:p14="http://schemas.microsoft.com/office/powerpoint/2010/main" xmlns="" val="31474475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10. Discussion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Tujuan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present (at least) many different aspects of 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issue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Generic </a:t>
            </a:r>
            <a:r>
              <a:rPr lang="id-ID" sz="2400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structure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(Struktur 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Teks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   a. Issue	    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menyampaikan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pernyataan/ulasan isu.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Arguments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pendapat yang mendukung (pro)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dan 			     pendapat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yang menentang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against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Conclusion/Recommendation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kesimpulan</a:t>
            </a:r>
          </a:p>
        </p:txBody>
      </p:sp>
    </p:spTree>
    <p:extLst>
      <p:ext uri="{BB962C8B-B14F-4D97-AF65-F5344CB8AC3E}">
        <p14:creationId xmlns:p14="http://schemas.microsoft.com/office/powerpoint/2010/main" xmlns="" val="12597332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11. Review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47800"/>
            <a:ext cx="7962088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Tujuan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criticise an art work, event for a public audience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endParaRPr lang="id-ID" sz="2400" b="1" dirty="0" smtClean="0">
              <a:solidFill>
                <a:srgbClr val="993366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Generic </a:t>
            </a:r>
            <a:r>
              <a:rPr lang="id-ID" sz="2400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structure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(Struktur 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Teks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   a. Orientation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pengenalan hal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akan diangkat.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Interpretive Recount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ringkasan cerita,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tafsir.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    c.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Evaluation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evaluasi atau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penilaian.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    d. evaluative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summation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rangkuman.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8597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 smtClean="0">
                <a:solidFill>
                  <a:srgbClr val="993366"/>
                </a:solidFill>
                <a:effectLst/>
                <a:latin typeface="Times New Roman"/>
                <a:ea typeface="Times New Roman"/>
                <a:cs typeface="Times New Roman"/>
              </a:rPr>
              <a:t>2. Narrative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Tujuan )</a:t>
            </a:r>
          </a:p>
          <a:p>
            <a:pPr marL="0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to amuse, entertain and to deal with actual or vicarious experience in different ways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Generic structure </a:t>
            </a:r>
            <a:r>
              <a:rPr lang="id-ID" sz="2400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(Struktur Teks)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    a.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Orientation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memberi informasi tentang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                          			siapa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dimana dan kapan.  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    b.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Complication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: pengembangan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konflik.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    c.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Resolution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penyelesaian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konflik.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28951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 smtClean="0">
                <a:solidFill>
                  <a:srgbClr val="993366"/>
                </a:solidFill>
                <a:effectLst/>
                <a:latin typeface="Times New Roman"/>
                <a:ea typeface="Times New Roman"/>
                <a:cs typeface="Times New Roman"/>
              </a:rPr>
              <a:t>3.</a:t>
            </a: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id-ID" b="1" dirty="0" smtClean="0">
                <a:solidFill>
                  <a:srgbClr val="993366"/>
                </a:solidFill>
                <a:effectLst/>
                <a:latin typeface="Times New Roman"/>
                <a:ea typeface="Times New Roman"/>
                <a:cs typeface="Times New Roman"/>
              </a:rPr>
              <a:t>Procedure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Tujuan )</a:t>
            </a:r>
          </a:p>
          <a:p>
            <a:pPr marL="0" indent="0">
              <a:buNone/>
            </a:pPr>
            <a:r>
              <a:rPr lang="en-US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to describe how something is accomplished through a</a:t>
            </a:r>
            <a:r>
              <a:rPr lang="id-ID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sequence of actions or steps.</a:t>
            </a:r>
            <a:endParaRPr lang="id-ID" sz="2400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id-ID" sz="2400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Generic structure </a:t>
            </a:r>
            <a:r>
              <a:rPr lang="id-ID" sz="2400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(Struktur Teks)</a:t>
            </a:r>
          </a:p>
          <a:p>
            <a:pPr marL="0" indent="0"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Goal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:menyampaikan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apa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akan 				dibuat/dilaksanakan.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Materials	: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bahan-bahan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yang diperlukan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bersifat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optional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tidak selamanya disampaikan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Steps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:langkah-langkah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dalam menyelesaikan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kegiatan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1364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 smtClean="0">
                <a:solidFill>
                  <a:srgbClr val="993366"/>
                </a:solidFill>
                <a:effectLst/>
                <a:latin typeface="Times New Roman"/>
                <a:ea typeface="Times New Roman"/>
                <a:cs typeface="Times New Roman"/>
              </a:rPr>
              <a:t>4. Descriptive</a:t>
            </a:r>
            <a:endParaRPr lang="id-ID" sz="3200" dirty="0">
              <a:ea typeface="Calibri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Tujuan )</a:t>
            </a:r>
          </a:p>
          <a:p>
            <a:pPr marL="0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to describe a particular person, place or thing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Generic structure </a:t>
            </a:r>
            <a:r>
              <a:rPr lang="id-ID" sz="2400" dirty="0" smtClean="0">
                <a:solidFill>
                  <a:srgbClr val="993366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(Struktur Teks)</a:t>
            </a:r>
            <a:r>
              <a:rPr lang="id-ID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 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-       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Identification	: 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Pengenalan subyek  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-       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Description	: 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menggambarkan bagian- bagian, 				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keadaan</a:t>
            </a:r>
            <a:r>
              <a:rPr lang="id-ID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, sifat dll.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id-ID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4701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5. News Items</a:t>
            </a:r>
            <a:endParaRPr lang="id-ID" sz="3200" dirty="0">
              <a:ea typeface="Calibri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Tujuan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to inform readers, listeners or viewers about events of the day which are considered news worthy or important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Generic structure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Struktur Teks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Newsworthy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event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Kejadian/peristiwa inti 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b.   Background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Events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: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latar belakang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meliputi 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elaborasi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kejadian orang yang terlibat,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tempat 	kejadian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dsb.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Source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Sumber informasi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meliputi komentar saksi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pendapat para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	pihak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 terkait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dsb.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096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6</a:t>
            </a:r>
            <a:r>
              <a:rPr lang="id-ID" b="1" dirty="0" smtClean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Report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Communicative Purpose (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Tujuan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to describe the way things are, with reference to a range of natural, man-made and social phenomena in our environment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400" b="1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Generic structure 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id-ID" sz="2400" dirty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Struktur Teks</a:t>
            </a:r>
            <a:r>
              <a:rPr lang="id-ID" sz="2400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General Classification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 pernyataan umum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menerangkan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subjek laporan, keterangan, dan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klasifikasinya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 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      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Description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: deskripsi  yang meliputi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bagian,kualitas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kebiasaan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atau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tingkah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laku (untuk mahluk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	hidup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); kegunaan (untuk benda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7428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b="1" dirty="0" smtClean="0">
                <a:solidFill>
                  <a:srgbClr val="993366"/>
                </a:solidFill>
                <a:latin typeface="Times New Roman"/>
                <a:ea typeface="Times New Roman"/>
                <a:cs typeface="Times New Roman"/>
              </a:rPr>
              <a:t>7. Exposition</a:t>
            </a:r>
            <a:r>
              <a:rPr lang="id-ID" sz="3200" dirty="0">
                <a:ea typeface="Calibri"/>
                <a:cs typeface="Times New Roman"/>
              </a:rPr>
              <a:t/>
            </a:r>
            <a:br>
              <a:rPr lang="id-ID" sz="3200" dirty="0">
                <a:ea typeface="Calibri"/>
                <a:cs typeface="Times New Roman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AutoNum type="alphaLcPeriod"/>
            </a:pPr>
            <a:r>
              <a:rPr lang="id-ID" b="1" dirty="0" smtClean="0">
                <a:solidFill>
                  <a:srgbClr val="993366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Analytical Exposition</a:t>
            </a:r>
          </a:p>
          <a:p>
            <a:pPr marL="0" indent="0">
              <a:buNone/>
            </a:pPr>
            <a:r>
              <a:rPr lang="id-ID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Communicative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Purpose :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persuade the reader or listener that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			       something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case.</a:t>
            </a:r>
          </a:p>
          <a:p>
            <a:pPr marL="0" indent="0">
              <a:buNone/>
            </a:pPr>
            <a:endParaRPr lang="id-ID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     Generic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Struktur Teks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a. Thesis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pernyataan pendapat penulis  </a:t>
            </a:r>
            <a:endParaRPr lang="id-ID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dirty="0">
                <a:latin typeface="Times New Roman" pitchFamily="18" charset="0"/>
                <a:cs typeface="Times New Roman" pitchFamily="18" charset="0"/>
              </a:rPr>
              <a:t>     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Arguments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terdiri atas point dan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elaboration</a:t>
            </a:r>
          </a:p>
          <a:p>
            <a:pPr marL="0" indent="0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*  </a:t>
            </a: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Point </a:t>
            </a:r>
            <a:r>
              <a:rPr lang="id-ID" i="1" dirty="0">
                <a:latin typeface="Times New Roman" pitchFamily="18" charset="0"/>
                <a:cs typeface="Times New Roman" pitchFamily="18" charset="0"/>
              </a:rPr>
              <a:t>: menyatakan kembali alasan </a:t>
            </a: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utama yang  </a:t>
            </a: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  	disampaikan </a:t>
            </a:r>
            <a:r>
              <a:rPr lang="id-ID" i="1" dirty="0">
                <a:latin typeface="Times New Roman" pitchFamily="18" charset="0"/>
                <a:cs typeface="Times New Roman" pitchFamily="18" charset="0"/>
              </a:rPr>
              <a:t>pada </a:t>
            </a: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preview</a:t>
            </a:r>
            <a:r>
              <a:rPr lang="id-ID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	*  Elaboration </a:t>
            </a:r>
            <a:r>
              <a:rPr lang="id-ID" i="1" dirty="0">
                <a:latin typeface="Times New Roman" pitchFamily="18" charset="0"/>
                <a:cs typeface="Times New Roman" pitchFamily="18" charset="0"/>
              </a:rPr>
              <a:t>: mengembangkan dan mendukung </a:t>
            </a: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setiap </a:t>
            </a:r>
            <a:r>
              <a:rPr lang="id-ID" i="1" dirty="0" smtClean="0">
                <a:latin typeface="Times New Roman" pitchFamily="18" charset="0"/>
                <a:cs typeface="Times New Roman" pitchFamily="18" charset="0"/>
              </a:rPr>
              <a:t>     	alasan.</a:t>
            </a:r>
            <a:endParaRPr lang="id-ID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b="1" i="1" dirty="0" smtClean="0">
                <a:latin typeface="Times New Roman" pitchFamily="18" charset="0"/>
                <a:cs typeface="Times New Roman" pitchFamily="18" charset="0"/>
              </a:rPr>
              <a:t>     c.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Conclusion/Reiteration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: Pernyataan kembali pendapat/posisi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penulis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id-ID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2302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>
                <a:solidFill>
                  <a:srgbClr val="993366"/>
                </a:solidFill>
                <a:latin typeface="Times New Roman"/>
                <a:ea typeface="Times New Roman"/>
              </a:rPr>
              <a:t>Hortatory Exposition</a:t>
            </a:r>
            <a:br>
              <a:rPr lang="id-ID" b="1" dirty="0">
                <a:solidFill>
                  <a:srgbClr val="993366"/>
                </a:solidFill>
                <a:latin typeface="Times New Roman"/>
                <a:ea typeface="Times New Roman"/>
              </a:rPr>
            </a:b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1600" y="1447800"/>
            <a:ext cx="8172400" cy="4800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Communicative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Purpose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persuade the reader or listener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		         that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something is should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  should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			         not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be in the case.</a:t>
            </a:r>
          </a:p>
          <a:p>
            <a:pPr marL="0" indent="0">
              <a:buNone/>
            </a:pPr>
            <a:r>
              <a:rPr lang="id-ID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>
              <a:buNone/>
            </a:pP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Generic </a:t>
            </a:r>
            <a:r>
              <a:rPr lang="id-ID" b="1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 (Struktur Teks)</a:t>
            </a:r>
          </a:p>
          <a:p>
            <a:pPr marL="0" indent="0">
              <a:buNone/>
            </a:pPr>
            <a:r>
              <a:rPr lang="id-ID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a.Thesis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Pernyataan tentang isu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yang dipersoalkan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b="1" dirty="0">
                <a:latin typeface="Times New Roman" pitchFamily="18" charset="0"/>
                <a:cs typeface="Times New Roman" pitchFamily="18" charset="0"/>
              </a:rPr>
              <a:t>        b. Arguments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alasan adanya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keperihatinan dan 			  mengarah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kepada rekomendasi.</a:t>
            </a:r>
          </a:p>
          <a:p>
            <a:pPr marL="0" indent="0">
              <a:buNone/>
            </a:pPr>
            <a:endParaRPr lang="id-ID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id-ID" b="1" dirty="0">
                <a:latin typeface="Times New Roman" pitchFamily="18" charset="0"/>
                <a:cs typeface="Times New Roman" pitchFamily="18" charset="0"/>
              </a:rPr>
              <a:t>        c.  Recommendation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 : pernyataan tentang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			 bagaimana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seharusnya </a:t>
            </a:r>
            <a:r>
              <a:rPr lang="id-ID" dirty="0">
                <a:latin typeface="Times New Roman" pitchFamily="18" charset="0"/>
                <a:cs typeface="Times New Roman" pitchFamily="18" charset="0"/>
              </a:rPr>
              <a:t>atau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tidak seharusnya.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  <a:p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5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The difference of analytical and hortatory exposition</a:t>
            </a:r>
            <a:endParaRPr lang="id-ID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520" y="1484785"/>
            <a:ext cx="8784976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• Analytical exposition: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to reveal to the readers that something is the important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case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Generic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Thesis, arguments, reiteration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penegasan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• Hortatory exposition: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to persuade the readers that something should or should not be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done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Generic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structure 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Thesis,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arguments,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recommendation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kalimat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mengajak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1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278</TotalTime>
  <Words>338</Words>
  <Application>Microsoft Office PowerPoint</Application>
  <PresentationFormat>On-screen Show (4:3)</PresentationFormat>
  <Paragraphs>103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Solstice</vt:lpstr>
      <vt:lpstr>1. RECOUNT </vt:lpstr>
      <vt:lpstr>2. Narrative </vt:lpstr>
      <vt:lpstr>3. Procedure </vt:lpstr>
      <vt:lpstr>4. Descriptive</vt:lpstr>
      <vt:lpstr>5. News Items</vt:lpstr>
      <vt:lpstr>6. Report </vt:lpstr>
      <vt:lpstr>7. Exposition </vt:lpstr>
      <vt:lpstr>Hortatory Exposition </vt:lpstr>
      <vt:lpstr>The difference of analytical and hortatory exposition</vt:lpstr>
      <vt:lpstr>8. Spoof </vt:lpstr>
      <vt:lpstr>9. Explanation </vt:lpstr>
      <vt:lpstr>10. Discussion </vt:lpstr>
      <vt:lpstr>11. Review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TEXT (JENIS-JENIS BACAAN)</dc:title>
  <dc:creator>User</dc:creator>
  <cp:lastModifiedBy>Aseptiana</cp:lastModifiedBy>
  <cp:revision>28</cp:revision>
  <dcterms:created xsi:type="dcterms:W3CDTF">2011-10-04T13:15:40Z</dcterms:created>
  <dcterms:modified xsi:type="dcterms:W3CDTF">2016-09-13T00:58:32Z</dcterms:modified>
</cp:coreProperties>
</file>