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62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6858000" cx="12192000"/>
  <p:notesSz cx="6858000" cy="9144000"/>
  <p:embeddedFontLst>
    <p:embeddedFont>
      <p:font typeface="Century Gothic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CenturyGothic-regular.fntdata"/><Relationship Id="rId14" Type="http://schemas.openxmlformats.org/officeDocument/2006/relationships/slide" Target="slides/slide10.xml"/><Relationship Id="rId17" Type="http://schemas.openxmlformats.org/officeDocument/2006/relationships/font" Target="fonts/CenturyGothic-italic.fntdata"/><Relationship Id="rId16" Type="http://schemas.openxmlformats.org/officeDocument/2006/relationships/font" Target="fonts/CenturyGothic-bold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18" Type="http://schemas.openxmlformats.org/officeDocument/2006/relationships/font" Target="fonts/CenturyGothic-bold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7" name="Google Shape;117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lide Judul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/>
          <p:nvPr/>
        </p:nvSpPr>
        <p:spPr>
          <a:xfrm>
            <a:off x="0" y="-3175"/>
            <a:ext cx="12192000" cy="5203825"/>
          </a:xfrm>
          <a:custGeom>
            <a:rect b="b" l="l" r="r" t="t"/>
            <a:pathLst>
              <a:path extrusionOk="0" h="3278" w="5760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" name="Google Shape;17;p2"/>
          <p:cNvSpPr txBox="1"/>
          <p:nvPr>
            <p:ph type="ctrTitle"/>
          </p:nvPr>
        </p:nvSpPr>
        <p:spPr>
          <a:xfrm>
            <a:off x="810001" y="1449147"/>
            <a:ext cx="10572000" cy="297105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5400"/>
              <a:buFont typeface="Century Gothic"/>
              <a:buNone/>
              <a:defRPr sz="5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" type="subTitle"/>
          </p:nvPr>
        </p:nvSpPr>
        <p:spPr>
          <a:xfrm>
            <a:off x="810001" y="5280847"/>
            <a:ext cx="10572000" cy="434974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600"/>
              </a:spcBef>
              <a:spcAft>
                <a:spcPts val="0"/>
              </a:spcAft>
              <a:buSzPts val="16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6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600"/>
              </a:spcBef>
              <a:spcAft>
                <a:spcPts val="600"/>
              </a:spcAft>
              <a:buSzPts val="12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9" name="Google Shape;19;p2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Gambar Pemandangan dengan Keterangan">
  <p:cSld name="Gambar Pemandangan dengan Keterangan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1"/>
          <p:cNvSpPr txBox="1"/>
          <p:nvPr>
            <p:ph type="title"/>
          </p:nvPr>
        </p:nvSpPr>
        <p:spPr>
          <a:xfrm>
            <a:off x="810000" y="4800600"/>
            <a:ext cx="10561418" cy="566738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2400"/>
              <a:buFont typeface="Century Gothic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1"/>
          <p:cNvSpPr/>
          <p:nvPr>
            <p:ph idx="2" type="pic"/>
          </p:nvPr>
        </p:nvSpPr>
        <p:spPr>
          <a:xfrm>
            <a:off x="0" y="0"/>
            <a:ext cx="12192000" cy="4800600"/>
          </a:xfrm>
          <a:prstGeom prst="rect">
            <a:avLst/>
          </a:prstGeom>
          <a:noFill/>
          <a:ln cap="rnd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🞆"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🞆"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82" name="Google Shape;82;p11"/>
          <p:cNvSpPr txBox="1"/>
          <p:nvPr>
            <p:ph idx="1" type="body"/>
          </p:nvPr>
        </p:nvSpPr>
        <p:spPr>
          <a:xfrm>
            <a:off x="810000" y="5367338"/>
            <a:ext cx="10561418" cy="493712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83" name="Google Shape;83;p11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1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1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Kutipan dengan Keterangan">
  <p:cSld name="Kutipan dengan Keterangan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2"/>
          <p:cNvSpPr/>
          <p:nvPr/>
        </p:nvSpPr>
        <p:spPr>
          <a:xfrm>
            <a:off x="631697" y="1081456"/>
            <a:ext cx="6332416" cy="3239188"/>
          </a:xfrm>
          <a:custGeom>
            <a:rect b="b" l="l" r="r" t="t"/>
            <a:pathLst>
              <a:path extrusionOk="0" h="2308" w="3384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" name="Google Shape;88;p12"/>
          <p:cNvSpPr txBox="1"/>
          <p:nvPr>
            <p:ph type="title"/>
          </p:nvPr>
        </p:nvSpPr>
        <p:spPr>
          <a:xfrm>
            <a:off x="850985" y="1238502"/>
            <a:ext cx="5893840" cy="2645912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200"/>
              <a:buFont typeface="Century Gothic"/>
              <a:buNone/>
              <a:defRPr b="1" sz="42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2"/>
          <p:cNvSpPr txBox="1"/>
          <p:nvPr>
            <p:ph idx="1" type="body"/>
          </p:nvPr>
        </p:nvSpPr>
        <p:spPr>
          <a:xfrm>
            <a:off x="853190" y="4443680"/>
            <a:ext cx="5891636" cy="71324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0" name="Google Shape;90;p12"/>
          <p:cNvSpPr txBox="1"/>
          <p:nvPr>
            <p:ph idx="2" type="body"/>
          </p:nvPr>
        </p:nvSpPr>
        <p:spPr>
          <a:xfrm>
            <a:off x="7574642" y="1081456"/>
            <a:ext cx="3810001" cy="4075465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800"/>
              <a:buFont typeface="Century Gothic"/>
              <a:buNone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/>
        </p:txBody>
      </p:sp>
      <p:sp>
        <p:nvSpPr>
          <p:cNvPr id="91" name="Google Shape;91;p12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2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2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Kartu Nama">
  <p:cSld name="Kartu Nama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3"/>
          <p:cNvSpPr/>
          <p:nvPr/>
        </p:nvSpPr>
        <p:spPr>
          <a:xfrm>
            <a:off x="1140884" y="2286585"/>
            <a:ext cx="4895115" cy="2503972"/>
          </a:xfrm>
          <a:custGeom>
            <a:rect b="b" l="l" r="r" t="t"/>
            <a:pathLst>
              <a:path extrusionOk="0" h="2308" w="3384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6" name="Google Shape;96;p13"/>
          <p:cNvSpPr txBox="1"/>
          <p:nvPr>
            <p:ph type="title"/>
          </p:nvPr>
        </p:nvSpPr>
        <p:spPr>
          <a:xfrm>
            <a:off x="1357089" y="2435957"/>
            <a:ext cx="4382521" cy="2007789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3200"/>
              <a:buFont typeface="Century Gothic"/>
              <a:buNone/>
              <a:defRPr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13"/>
          <p:cNvSpPr txBox="1"/>
          <p:nvPr>
            <p:ph idx="1" type="body"/>
          </p:nvPr>
        </p:nvSpPr>
        <p:spPr>
          <a:xfrm>
            <a:off x="6156000" y="2286000"/>
            <a:ext cx="4880300" cy="2295525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800"/>
              <a:buFont typeface="Century Gothic"/>
              <a:buNone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/>
        </p:txBody>
      </p:sp>
      <p:sp>
        <p:nvSpPr>
          <p:cNvPr id="98" name="Google Shape;98;p13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13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13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Judul dan Teks Vertikal" type="vertTx">
  <p:cSld name="VERTICAL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4"/>
          <p:cNvSpPr/>
          <p:nvPr/>
        </p:nvSpPr>
        <p:spPr>
          <a:xfrm>
            <a:off x="0" y="0"/>
            <a:ext cx="12192000" cy="2185988"/>
          </a:xfrm>
          <a:custGeom>
            <a:rect b="b" l="l" r="r" t="t"/>
            <a:pathLst>
              <a:path extrusionOk="0" h="1377" w="5760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3" name="Google Shape;103;p14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14"/>
          <p:cNvSpPr txBox="1"/>
          <p:nvPr>
            <p:ph idx="1" type="body"/>
          </p:nvPr>
        </p:nvSpPr>
        <p:spPr>
          <a:xfrm rot="5400000">
            <a:off x="4254444" y="-1260043"/>
            <a:ext cx="3674397" cy="10563285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/>
        </p:txBody>
      </p:sp>
      <p:sp>
        <p:nvSpPr>
          <p:cNvPr id="105" name="Google Shape;105;p14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14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14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eks dan Judul Vertikal" type="vertTitleAndTx">
  <p:cSld name="VERTICAL_TITLE_AND_VERTICAL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5"/>
          <p:cNvSpPr/>
          <p:nvPr/>
        </p:nvSpPr>
        <p:spPr>
          <a:xfrm>
            <a:off x="7669651" y="446089"/>
            <a:ext cx="4522349" cy="5414962"/>
          </a:xfrm>
          <a:custGeom>
            <a:rect b="b" l="l" r="r" t="t"/>
            <a:pathLst>
              <a:path extrusionOk="0" h="4320" w="2879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" name="Google Shape;110;p15"/>
          <p:cNvSpPr txBox="1"/>
          <p:nvPr>
            <p:ph type="title"/>
          </p:nvPr>
        </p:nvSpPr>
        <p:spPr>
          <a:xfrm rot="5400000">
            <a:off x="6863537" y="1906175"/>
            <a:ext cx="5134798" cy="249479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15"/>
          <p:cNvSpPr txBox="1"/>
          <p:nvPr>
            <p:ph idx="1" type="body"/>
          </p:nvPr>
        </p:nvSpPr>
        <p:spPr>
          <a:xfrm rot="5400000">
            <a:off x="1408290" y="-152200"/>
            <a:ext cx="5414962" cy="661154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/>
        </p:txBody>
      </p:sp>
      <p:sp>
        <p:nvSpPr>
          <p:cNvPr id="112" name="Google Shape;112;p15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15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15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Dua Konten" type="twoObj">
  <p:cSld name="TWO_OBJECT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/>
          <p:nvPr/>
        </p:nvSpPr>
        <p:spPr>
          <a:xfrm>
            <a:off x="0" y="0"/>
            <a:ext cx="12192000" cy="2185988"/>
          </a:xfrm>
          <a:custGeom>
            <a:rect b="b" l="l" r="r" t="t"/>
            <a:pathLst>
              <a:path extrusionOk="0" h="1377" w="5760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" name="Google Shape;24;p3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" type="body"/>
          </p:nvPr>
        </p:nvSpPr>
        <p:spPr>
          <a:xfrm>
            <a:off x="818712" y="2222287"/>
            <a:ext cx="5185873" cy="3638763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2" type="body"/>
          </p:nvPr>
        </p:nvSpPr>
        <p:spPr>
          <a:xfrm>
            <a:off x="6187415" y="2222287"/>
            <a:ext cx="5194583" cy="3638764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/>
        </p:txBody>
      </p:sp>
      <p:sp>
        <p:nvSpPr>
          <p:cNvPr id="27" name="Google Shape;27;p3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3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Judul dan Konten" type="obj">
  <p:cSld name="OBJEC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/>
          <p:nvPr/>
        </p:nvSpPr>
        <p:spPr>
          <a:xfrm>
            <a:off x="0" y="0"/>
            <a:ext cx="12192000" cy="2185988"/>
          </a:xfrm>
          <a:custGeom>
            <a:rect b="b" l="l" r="r" t="t"/>
            <a:pathLst>
              <a:path extrusionOk="0" h="1377" w="5760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" name="Google Shape;32;p4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4"/>
          <p:cNvSpPr txBox="1"/>
          <p:nvPr>
            <p:ph idx="1" type="body"/>
          </p:nvPr>
        </p:nvSpPr>
        <p:spPr>
          <a:xfrm>
            <a:off x="818712" y="2222287"/>
            <a:ext cx="10554574" cy="363651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/>
        </p:txBody>
      </p:sp>
      <p:sp>
        <p:nvSpPr>
          <p:cNvPr id="34" name="Google Shape;34;p4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4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4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Header Bagian" type="secHead">
  <p:cSld name="SECTION_HEADER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"/>
          <p:cNvSpPr/>
          <p:nvPr/>
        </p:nvSpPr>
        <p:spPr>
          <a:xfrm>
            <a:off x="0" y="1"/>
            <a:ext cx="12192000" cy="5203825"/>
          </a:xfrm>
          <a:custGeom>
            <a:rect b="b" l="l" r="r" t="t"/>
            <a:pathLst>
              <a:path extrusionOk="0" h="3278" w="5760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" name="Google Shape;39;p5"/>
          <p:cNvSpPr txBox="1"/>
          <p:nvPr>
            <p:ph type="title"/>
          </p:nvPr>
        </p:nvSpPr>
        <p:spPr>
          <a:xfrm>
            <a:off x="810000" y="2951396"/>
            <a:ext cx="10561418" cy="146880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800"/>
              <a:buFont typeface="Century Gothic"/>
              <a:buNone/>
              <a:defRPr b="1" sz="48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" type="body"/>
          </p:nvPr>
        </p:nvSpPr>
        <p:spPr>
          <a:xfrm>
            <a:off x="810000" y="5281201"/>
            <a:ext cx="10561418" cy="433955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r">
              <a:spcBef>
                <a:spcPts val="36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1" name="Google Shape;41;p5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5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5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erbandinga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6"/>
          <p:cNvSpPr/>
          <p:nvPr/>
        </p:nvSpPr>
        <p:spPr>
          <a:xfrm>
            <a:off x="0" y="0"/>
            <a:ext cx="12192000" cy="2185988"/>
          </a:xfrm>
          <a:custGeom>
            <a:rect b="b" l="l" r="r" t="t"/>
            <a:pathLst>
              <a:path extrusionOk="0" h="1377" w="5760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" name="Google Shape;46;p6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000"/>
              <a:buFont typeface="Century Gothic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"/>
          <p:cNvSpPr txBox="1"/>
          <p:nvPr>
            <p:ph idx="1" type="body"/>
          </p:nvPr>
        </p:nvSpPr>
        <p:spPr>
          <a:xfrm>
            <a:off x="814728" y="2174875"/>
            <a:ext cx="5189857" cy="576262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SzPts val="2000"/>
              <a:buNone/>
              <a:defRPr b="0" sz="20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48" name="Google Shape;48;p6"/>
          <p:cNvSpPr txBox="1"/>
          <p:nvPr>
            <p:ph idx="2" type="body"/>
          </p:nvPr>
        </p:nvSpPr>
        <p:spPr>
          <a:xfrm>
            <a:off x="814729" y="2751138"/>
            <a:ext cx="5189856" cy="3109913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/>
        </p:txBody>
      </p:sp>
      <p:sp>
        <p:nvSpPr>
          <p:cNvPr id="49" name="Google Shape;49;p6"/>
          <p:cNvSpPr txBox="1"/>
          <p:nvPr>
            <p:ph idx="3" type="body"/>
          </p:nvPr>
        </p:nvSpPr>
        <p:spPr>
          <a:xfrm>
            <a:off x="6187415" y="2174875"/>
            <a:ext cx="5194583" cy="576262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SzPts val="2000"/>
              <a:buNone/>
              <a:defRPr b="0" sz="20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50" name="Google Shape;50;p6"/>
          <p:cNvSpPr txBox="1"/>
          <p:nvPr>
            <p:ph idx="4" type="body"/>
          </p:nvPr>
        </p:nvSpPr>
        <p:spPr>
          <a:xfrm>
            <a:off x="6187415" y="2751138"/>
            <a:ext cx="5194583" cy="3109913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/>
        </p:txBody>
      </p:sp>
      <p:sp>
        <p:nvSpPr>
          <p:cNvPr id="51" name="Google Shape;51;p6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6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6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Judul Saja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7"/>
          <p:cNvSpPr/>
          <p:nvPr/>
        </p:nvSpPr>
        <p:spPr>
          <a:xfrm>
            <a:off x="0" y="0"/>
            <a:ext cx="12192000" cy="2185988"/>
          </a:xfrm>
          <a:custGeom>
            <a:rect b="b" l="l" r="r" t="t"/>
            <a:pathLst>
              <a:path extrusionOk="0" h="1377" w="5760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" name="Google Shape;56;p7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7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7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7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Kosong" type="blank">
  <p:cSld name="BLANK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8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8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8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Konten dengan Keterangan" type="objTx">
  <p:cSld name="OBJECT_WITH_CAPTION_TEX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9"/>
          <p:cNvSpPr/>
          <p:nvPr/>
        </p:nvSpPr>
        <p:spPr>
          <a:xfrm>
            <a:off x="1073151" y="446087"/>
            <a:ext cx="3547533" cy="1814651"/>
          </a:xfrm>
          <a:custGeom>
            <a:rect b="b" l="l" r="r" t="t"/>
            <a:pathLst>
              <a:path extrusionOk="0" h="2308" w="3384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" name="Google Shape;66;p9"/>
          <p:cNvSpPr txBox="1"/>
          <p:nvPr>
            <p:ph type="title"/>
          </p:nvPr>
        </p:nvSpPr>
        <p:spPr>
          <a:xfrm>
            <a:off x="1073151" y="446088"/>
            <a:ext cx="3547533" cy="1618396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2000"/>
              <a:buFont typeface="Century Gothic"/>
              <a:buNone/>
              <a:defRPr b="1"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9"/>
          <p:cNvSpPr txBox="1"/>
          <p:nvPr>
            <p:ph idx="1" type="body"/>
          </p:nvPr>
        </p:nvSpPr>
        <p:spPr>
          <a:xfrm>
            <a:off x="4855633" y="446088"/>
            <a:ext cx="6252633" cy="5414963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/>
        </p:txBody>
      </p:sp>
      <p:sp>
        <p:nvSpPr>
          <p:cNvPr id="68" name="Google Shape;68;p9"/>
          <p:cNvSpPr txBox="1"/>
          <p:nvPr>
            <p:ph idx="2" type="body"/>
          </p:nvPr>
        </p:nvSpPr>
        <p:spPr>
          <a:xfrm>
            <a:off x="1073151" y="2260738"/>
            <a:ext cx="3547533" cy="360031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9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9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9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Gambar dengan Keterangan" type="picTx">
  <p:cSld name="PICTURE_WITH_CAPTION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0"/>
          <p:cNvSpPr txBox="1"/>
          <p:nvPr>
            <p:ph type="title"/>
          </p:nvPr>
        </p:nvSpPr>
        <p:spPr>
          <a:xfrm>
            <a:off x="814728" y="727522"/>
            <a:ext cx="4852988" cy="1617163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2400"/>
              <a:buFont typeface="Century Gothic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0"/>
          <p:cNvSpPr/>
          <p:nvPr>
            <p:ph idx="2" type="pic"/>
          </p:nvPr>
        </p:nvSpPr>
        <p:spPr>
          <a:xfrm>
            <a:off x="6098117" y="0"/>
            <a:ext cx="6093883" cy="6858000"/>
          </a:xfrm>
          <a:prstGeom prst="rect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🞆"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🞆"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75" name="Google Shape;75;p10"/>
          <p:cNvSpPr txBox="1"/>
          <p:nvPr>
            <p:ph idx="1" type="body"/>
          </p:nvPr>
        </p:nvSpPr>
        <p:spPr>
          <a:xfrm>
            <a:off x="814728" y="2344684"/>
            <a:ext cx="4852988" cy="3516365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76" name="Google Shape;76;p10"/>
          <p:cNvSpPr txBox="1"/>
          <p:nvPr>
            <p:ph idx="10" type="dt"/>
          </p:nvPr>
        </p:nvSpPr>
        <p:spPr>
          <a:xfrm>
            <a:off x="3885810" y="6041362"/>
            <a:ext cx="976879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0"/>
          <p:cNvSpPr txBox="1"/>
          <p:nvPr>
            <p:ph idx="11" type="ftr"/>
          </p:nvPr>
        </p:nvSpPr>
        <p:spPr>
          <a:xfrm>
            <a:off x="590396" y="6041362"/>
            <a:ext cx="3295413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0"/>
          <p:cNvSpPr txBox="1"/>
          <p:nvPr>
            <p:ph idx="12" type="sldNum"/>
          </p:nvPr>
        </p:nvSpPr>
        <p:spPr>
          <a:xfrm>
            <a:off x="4862689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000"/>
              <a:buFont typeface="Century Gothic"/>
              <a:buNone/>
              <a:defRPr b="1" i="0" sz="4000" u="none" cap="none" strike="noStrike">
                <a:solidFill>
                  <a:srgbClr val="FEFEF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indent="-342900" lvl="0" marL="4572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🞆"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30200" lvl="1" marL="9144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🞆"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17500" lvl="2" marL="13716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🞆"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04800" lvl="3" marL="18288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04800" lvl="4" marL="22860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04800" lvl="5" marL="27432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04800" lvl="6" marL="32004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04800" lvl="7" marL="36576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04800" lvl="8" marL="4114800" marR="0" rtl="0" algn="l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2"/>
        </a:solid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1" name="Google Shape;121;p16"/>
          <p:cNvSpPr/>
          <p:nvPr/>
        </p:nvSpPr>
        <p:spPr>
          <a:xfrm rot="-5400000">
            <a:off x="-650724" y="650724"/>
            <a:ext cx="6858000" cy="5556552"/>
          </a:xfrm>
          <a:custGeom>
            <a:rect b="b" l="l" r="r" t="t"/>
            <a:pathLst>
              <a:path extrusionOk="0" h="5556552" w="6858000">
                <a:moveTo>
                  <a:pt x="6858000" y="3445704"/>
                </a:moveTo>
                <a:lnTo>
                  <a:pt x="3829242" y="5433322"/>
                </a:lnTo>
                <a:lnTo>
                  <a:pt x="3827369" y="5434867"/>
                </a:lnTo>
                <a:lnTo>
                  <a:pt x="3824583" y="5436378"/>
                </a:lnTo>
                <a:lnTo>
                  <a:pt x="3798693" y="5453370"/>
                </a:lnTo>
                <a:lnTo>
                  <a:pt x="3785011" y="5457858"/>
                </a:lnTo>
                <a:lnTo>
                  <a:pt x="3706339" y="5500559"/>
                </a:lnTo>
                <a:cubicBezTo>
                  <a:pt x="3621096" y="5536614"/>
                  <a:pt x="3527375" y="5556552"/>
                  <a:pt x="3428998" y="5556552"/>
                </a:cubicBezTo>
                <a:cubicBezTo>
                  <a:pt x="3330621" y="5556552"/>
                  <a:pt x="3236901" y="5536614"/>
                  <a:pt x="3151658" y="5500559"/>
                </a:cubicBezTo>
                <a:lnTo>
                  <a:pt x="3072996" y="5457863"/>
                </a:lnTo>
                <a:lnTo>
                  <a:pt x="3059298" y="5453370"/>
                </a:lnTo>
                <a:lnTo>
                  <a:pt x="3033383" y="5436362"/>
                </a:lnTo>
                <a:lnTo>
                  <a:pt x="3030627" y="5434867"/>
                </a:lnTo>
                <a:lnTo>
                  <a:pt x="3028775" y="5433338"/>
                </a:lnTo>
                <a:lnTo>
                  <a:pt x="0" y="3445704"/>
                </a:lnTo>
                <a:close/>
                <a:moveTo>
                  <a:pt x="6858000" y="0"/>
                </a:moveTo>
                <a:lnTo>
                  <a:pt x="6858000" y="349336"/>
                </a:lnTo>
                <a:lnTo>
                  <a:pt x="6858000" y="3445703"/>
                </a:lnTo>
                <a:lnTo>
                  <a:pt x="0" y="3445703"/>
                </a:ln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16"/>
          <p:cNvSpPr txBox="1"/>
          <p:nvPr>
            <p:ph idx="1" type="subTitle"/>
          </p:nvPr>
        </p:nvSpPr>
        <p:spPr>
          <a:xfrm>
            <a:off x="158286" y="3104147"/>
            <a:ext cx="4518081" cy="33492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b="1" lang="en-US" sz="3600"/>
              <a:t>Kelompok 5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b="1" lang="en-US" sz="2000"/>
              <a:t>LISDA SITI YUNINGSIH	19210098</a:t>
            </a:r>
            <a:endParaRPr b="1" sz="20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b="1" lang="en-US" sz="2000"/>
              <a:t>LINA HARDIYANTI		19210139</a:t>
            </a:r>
            <a:endParaRPr b="1" sz="20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b="1" lang="en-US" sz="2000"/>
              <a:t>YENI NUERAENI			19210128</a:t>
            </a:r>
            <a:endParaRPr b="1" sz="20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b="1" lang="en-US" sz="2000"/>
              <a:t>PUJI ASTUTI SHOHHEH	19210130</a:t>
            </a:r>
            <a:endParaRPr b="1" sz="2000"/>
          </a:p>
          <a:p>
            <a:pPr indent="0" lvl="0" marL="0" rtl="0" algn="ctr">
              <a:spcBef>
                <a:spcPts val="116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2800"/>
          </a:p>
        </p:txBody>
      </p:sp>
      <p:sp>
        <p:nvSpPr>
          <p:cNvPr id="123" name="Google Shape;123;p16"/>
          <p:cNvSpPr txBox="1"/>
          <p:nvPr>
            <p:ph type="ctrTitle"/>
          </p:nvPr>
        </p:nvSpPr>
        <p:spPr>
          <a:xfrm>
            <a:off x="5975683" y="1369803"/>
            <a:ext cx="5452533" cy="47921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D81624"/>
              </a:buClr>
              <a:buSzPts val="4860"/>
              <a:buFont typeface="Century Gothic"/>
              <a:buNone/>
            </a:pPr>
            <a:r>
              <a:rPr lang="en-US" sz="4860">
                <a:solidFill>
                  <a:srgbClr val="D81624"/>
                </a:solidFill>
              </a:rPr>
              <a:t>HUBUNGAN BAHASA DENGAN KONTEKS SOSIAL </a:t>
            </a:r>
            <a:br>
              <a:rPr lang="en-US" sz="4860"/>
            </a:br>
            <a:endParaRPr sz="5940"/>
          </a:p>
        </p:txBody>
      </p:sp>
      <p:pic>
        <p:nvPicPr>
          <p:cNvPr descr="tampilan bumi dari satelit" id="124" name="Google Shape;124;p16"/>
          <p:cNvPicPr preferRelativeResize="0"/>
          <p:nvPr/>
        </p:nvPicPr>
        <p:blipFill rotWithShape="1">
          <a:blip r:embed="rId3">
            <a:alphaModFix/>
          </a:blip>
          <a:srcRect b="3125" l="0" r="0" t="3125"/>
          <a:stretch/>
        </p:blipFill>
        <p:spPr>
          <a:xfrm>
            <a:off x="543297" y="798892"/>
            <a:ext cx="3282746" cy="2305254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5"/>
          <p:cNvSpPr/>
          <p:nvPr/>
        </p:nvSpPr>
        <p:spPr>
          <a:xfrm>
            <a:off x="926592" y="829056"/>
            <a:ext cx="10741152" cy="2718816"/>
          </a:xfrm>
          <a:prstGeom prst="irregularSeal2">
            <a:avLst/>
          </a:prstGeom>
          <a:solidFill>
            <a:srgbClr val="3F3F3F"/>
          </a:solidFill>
          <a:ln>
            <a:noFill/>
          </a:ln>
          <a:effectLst>
            <a:outerShdw blurRad="190500" algn="ctr" dir="2700000" dist="228600">
              <a:srgbClr val="000000">
                <a:alpha val="2980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Apakah ada yang ingin ditanyakan?</a:t>
            </a: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25"/>
          <p:cNvSpPr txBox="1"/>
          <p:nvPr/>
        </p:nvSpPr>
        <p:spPr>
          <a:xfrm>
            <a:off x="7473696" y="5583936"/>
            <a:ext cx="7766304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00B0F0"/>
                </a:solidFill>
                <a:latin typeface="Algerian"/>
                <a:ea typeface="Algerian"/>
                <a:cs typeface="Algerian"/>
                <a:sym typeface="Algerian"/>
              </a:rPr>
              <a:t>Terima Kasih</a:t>
            </a:r>
            <a:endParaRPr b="1" sz="4400">
              <a:solidFill>
                <a:srgbClr val="00B0F0"/>
              </a:solidFill>
              <a:latin typeface="Algerian"/>
              <a:ea typeface="Algerian"/>
              <a:cs typeface="Algerian"/>
              <a:sym typeface="Algerian"/>
            </a:endParaRPr>
          </a:p>
        </p:txBody>
      </p:sp>
      <p:sp>
        <p:nvSpPr>
          <p:cNvPr id="226" name="Google Shape;226;p25"/>
          <p:cNvSpPr/>
          <p:nvPr/>
        </p:nvSpPr>
        <p:spPr>
          <a:xfrm>
            <a:off x="330200" y="5054600"/>
            <a:ext cx="1612900" cy="1612900"/>
          </a:xfrm>
          <a:prstGeom prst="smileyFace">
            <a:avLst>
              <a:gd fmla="val 4653" name="adj"/>
            </a:avLst>
          </a:prstGeom>
          <a:solidFill>
            <a:schemeClr val="accent1"/>
          </a:solidFill>
          <a:ln cap="rnd" cmpd="sng" w="15875">
            <a:solidFill>
              <a:srgbClr val="009088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7"/>
          <p:cNvSpPr/>
          <p:nvPr/>
        </p:nvSpPr>
        <p:spPr>
          <a:xfrm>
            <a:off x="324853" y="180474"/>
            <a:ext cx="11454063" cy="890337"/>
          </a:xfrm>
          <a:prstGeom prst="flowChartPreparation">
            <a:avLst/>
          </a:prstGeom>
          <a:solidFill>
            <a:srgbClr val="C0FEFB"/>
          </a:solidFill>
          <a:ln>
            <a:noFill/>
          </a:ln>
          <a:effectLst>
            <a:outerShdw blurRad="190500" algn="ctr" dir="2700000" dist="228600">
              <a:srgbClr val="000000">
                <a:alpha val="2980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A. Hubungan Bahasa Dengan Konteks Sosial</a:t>
            </a:r>
            <a:endParaRPr b="1" i="0" sz="24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0" name="Google Shape;130;p17"/>
          <p:cNvSpPr/>
          <p:nvPr/>
        </p:nvSpPr>
        <p:spPr>
          <a:xfrm>
            <a:off x="2237874" y="1227221"/>
            <a:ext cx="6725652" cy="31282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extrusionOk="0" fill="none" h="120000" w="120000">
                <a:moveTo>
                  <a:pt x="-12011" y="0"/>
                </a:moveTo>
                <a:close/>
                <a:lnTo>
                  <a:pt x="-12011" y="120000"/>
                </a:lnTo>
              </a:path>
              <a:path extrusionOk="0" fill="none" h="120000" w="120000">
                <a:moveTo>
                  <a:pt x="-12011" y="51041"/>
                </a:moveTo>
                <a:lnTo>
                  <a:pt x="-28552" y="51415"/>
                </a:lnTo>
                <a:lnTo>
                  <a:pt x="-28590" y="6587"/>
                </a:lnTo>
                <a:lnTo>
                  <a:pt x="-11108" y="-12570"/>
                </a:lnTo>
              </a:path>
            </a:pathLst>
          </a:custGeom>
          <a:solidFill>
            <a:srgbClr val="00948C"/>
          </a:solidFill>
          <a:ln cap="rnd" cmpd="sng" w="15875">
            <a:solidFill>
              <a:srgbClr val="82FFF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Bahasa dalam penggunaannya/bahasa bertugas untuk </a:t>
            </a:r>
            <a:r>
              <a:rPr b="0" i="0" lang="en-US" sz="2400" u="none" cap="none" strike="noStrike">
                <a:solidFill>
                  <a:srgbClr val="7030A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menciptakan makna</a:t>
            </a:r>
            <a:r>
              <a:rPr b="0" i="0" lang="en-US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bahasa dianggap sebagai </a:t>
            </a:r>
            <a:r>
              <a:rPr b="0" i="0" lang="en-US" sz="2400" u="none" cap="none" strike="noStrike">
                <a:solidFill>
                  <a:srgbClr val="23E06D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institusi sosial</a:t>
            </a:r>
            <a:r>
              <a:rPr b="0" i="0" lang="en-US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yaitu sebagai bentuk dari </a:t>
            </a:r>
            <a:r>
              <a:rPr b="0" i="0" lang="en-US" sz="2400" u="none" cap="none" strike="noStrike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praktek sosial</a:t>
            </a:r>
            <a:r>
              <a:rPr b="0" i="0" lang="en-US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atau sebagai </a:t>
            </a:r>
            <a:r>
              <a:rPr b="0" i="0" lang="en-US" sz="2400" u="none" cap="none" strike="noStrike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sarana</a:t>
            </a:r>
            <a:r>
              <a:rPr b="0" i="0" lang="en-US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untuk mengaktualisasikan pengetahuan. </a:t>
            </a:r>
            <a:endParaRPr b="0" i="0" sz="24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1" name="Google Shape;131;p17"/>
          <p:cNvSpPr/>
          <p:nvPr/>
        </p:nvSpPr>
        <p:spPr>
          <a:xfrm>
            <a:off x="9396664" y="1371601"/>
            <a:ext cx="2554036" cy="2731168"/>
          </a:xfrm>
          <a:prstGeom prst="wedgeEllipseCallout">
            <a:avLst>
              <a:gd fmla="val -72222" name="adj1"/>
              <a:gd fmla="val -2868" name="adj2"/>
            </a:avLst>
          </a:prstGeom>
          <a:solidFill>
            <a:srgbClr val="A7F3C5"/>
          </a:solidFill>
          <a:ln cap="rnd" cmpd="sng" w="15875">
            <a:solidFill>
              <a:srgbClr val="23E06D"/>
            </a:solidFill>
            <a:prstDash val="solid"/>
            <a:round/>
            <a:headEnd len="sm" w="sm" type="none"/>
            <a:tailEnd len="sm" w="sm" type="none"/>
          </a:ln>
          <a:effectLst>
            <a:outerShdw blurRad="190500" algn="ctr" dir="2700000" dist="228600">
              <a:srgbClr val="000000">
                <a:alpha val="2980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Gagasan didapatkan dari Whitney.</a:t>
            </a:r>
            <a:endParaRPr b="0" i="0" sz="2000" u="none" cap="none" strike="noStrike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2" name="Google Shape;132;p17"/>
          <p:cNvSpPr txBox="1"/>
          <p:nvPr/>
        </p:nvSpPr>
        <p:spPr>
          <a:xfrm>
            <a:off x="3753853" y="5101389"/>
            <a:ext cx="8025063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82FFF7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Bagi Whitney</a:t>
            </a:r>
            <a:r>
              <a:rPr b="0" i="0" lang="en-US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fungsi institusi-institusi tersebut termasuk fungsi bahasa, lebih bersifat </a:t>
            </a:r>
            <a:r>
              <a:rPr b="0" i="0" lang="en-US" sz="2000" u="none" cap="none" strike="noStrike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kebetulan</a:t>
            </a:r>
            <a:r>
              <a:rPr b="0" i="0" lang="en-US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F5AB9E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Bagi Saussure</a:t>
            </a:r>
            <a:r>
              <a:rPr b="0" i="0" lang="en-US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meskipun fungsi institusi-institusi yang lain bersifat kebetulan, fungsi bahasa bersifat </a:t>
            </a:r>
            <a:r>
              <a:rPr b="0" i="0" lang="en-US" sz="2000" u="none" cap="none" strike="noStrike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alami</a:t>
            </a:r>
            <a:r>
              <a:rPr b="0" i="0" lang="en-US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endParaRPr b="1" i="0" sz="20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descr="Head with gears" id="133" name="Google Shape;133;p17"/>
          <p:cNvSpPr/>
          <p:nvPr/>
        </p:nvSpPr>
        <p:spPr>
          <a:xfrm>
            <a:off x="1847359" y="5340529"/>
            <a:ext cx="1302395" cy="130239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8"/>
          <p:cNvSpPr txBox="1"/>
          <p:nvPr/>
        </p:nvSpPr>
        <p:spPr>
          <a:xfrm>
            <a:off x="613611" y="399008"/>
            <a:ext cx="11081084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Sebagai institusi sosial, bahasa yaitubsalah satu sistem tanda yang secara alami digunakan untuk mengungkapkan gagasan; bahkan, di antara sistem tanda yang ada, bahasa merupakan sistem tanda yang terpenting (Saussure, 1988b: 10-14).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9" name="Google Shape;139;p18"/>
          <p:cNvGrpSpPr/>
          <p:nvPr/>
        </p:nvGrpSpPr>
        <p:grpSpPr>
          <a:xfrm>
            <a:off x="708044" y="2467333"/>
            <a:ext cx="3878095" cy="3797749"/>
            <a:chOff x="1715806" y="296356"/>
            <a:chExt cx="3878095" cy="3797749"/>
          </a:xfrm>
        </p:grpSpPr>
        <p:sp>
          <p:nvSpPr>
            <p:cNvPr id="140" name="Google Shape;140;p18"/>
            <p:cNvSpPr/>
            <p:nvPr/>
          </p:nvSpPr>
          <p:spPr>
            <a:xfrm>
              <a:off x="1905913" y="296356"/>
              <a:ext cx="3687988" cy="3687988"/>
            </a:xfrm>
            <a:prstGeom prst="pie">
              <a:avLst>
                <a:gd fmla="val 16200000" name="adj1"/>
                <a:gd fmla="val 1800000" name="adj2"/>
              </a:avLst>
            </a:prstGeom>
            <a:solidFill>
              <a:srgbClr val="DB8E1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" name="Google Shape;141;p18"/>
            <p:cNvSpPr txBox="1"/>
            <p:nvPr/>
          </p:nvSpPr>
          <p:spPr>
            <a:xfrm>
              <a:off x="3911037" y="976877"/>
              <a:ext cx="1251281" cy="1229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1750" lIns="31750" spcFirstLastPara="1" rIns="31750" wrap="square" tIns="317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5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Konteks Sosial</a:t>
              </a:r>
              <a:endParaRPr b="0" i="0" sz="25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42" name="Google Shape;142;p18"/>
            <p:cNvSpPr/>
            <p:nvPr/>
          </p:nvSpPr>
          <p:spPr>
            <a:xfrm>
              <a:off x="1715806" y="406117"/>
              <a:ext cx="3687988" cy="3687988"/>
            </a:xfrm>
            <a:prstGeom prst="pie">
              <a:avLst>
                <a:gd fmla="val 1800000" name="adj1"/>
                <a:gd fmla="val 9000000" name="adj2"/>
              </a:avLst>
            </a:prstGeom>
            <a:solidFill>
              <a:srgbClr val="CC00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18"/>
            <p:cNvSpPr txBox="1"/>
            <p:nvPr/>
          </p:nvSpPr>
          <p:spPr>
            <a:xfrm>
              <a:off x="2725612" y="2733062"/>
              <a:ext cx="1668375" cy="11415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1750" lIns="31750" spcFirstLastPara="1" rIns="31750" wrap="square" tIns="317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5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Konteks Situasi</a:t>
              </a:r>
              <a:endParaRPr b="0" i="0" sz="25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1715806" y="406117"/>
              <a:ext cx="3687988" cy="3687988"/>
            </a:xfrm>
            <a:prstGeom prst="pie">
              <a:avLst>
                <a:gd fmla="val 9000000" name="adj1"/>
                <a:gd fmla="val 16200000" name="adj2"/>
              </a:avLst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" name="Google Shape;145;p18"/>
            <p:cNvSpPr txBox="1"/>
            <p:nvPr/>
          </p:nvSpPr>
          <p:spPr>
            <a:xfrm>
              <a:off x="2110948" y="1130543"/>
              <a:ext cx="1251281" cy="1229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1750" lIns="31750" spcFirstLastPara="1" rIns="31750" wrap="square" tIns="317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5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Konteks Kultural</a:t>
              </a:r>
              <a:endParaRPr b="0" i="0" sz="25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46" name="Google Shape;146;p18"/>
          <p:cNvSpPr/>
          <p:nvPr/>
        </p:nvSpPr>
        <p:spPr>
          <a:xfrm>
            <a:off x="4917989" y="2722759"/>
            <a:ext cx="7092778" cy="3286897"/>
          </a:xfrm>
          <a:prstGeom prst="flowChartTerminator">
            <a:avLst/>
          </a:prstGeom>
          <a:solidFill>
            <a:srgbClr val="0070C0"/>
          </a:solidFill>
          <a:ln>
            <a:noFill/>
          </a:ln>
          <a:effectLst>
            <a:outerShdw blurRad="190500" algn="ctr" dir="2700000" dist="228600">
              <a:srgbClr val="000000">
                <a:alpha val="2980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7" name="Google Shape;147;p18"/>
          <p:cNvSpPr txBox="1"/>
          <p:nvPr/>
        </p:nvSpPr>
        <p:spPr>
          <a:xfrm>
            <a:off x="5486400" y="3284726"/>
            <a:ext cx="6208295" cy="20005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Konteks Kultural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Konteks kultural=suatu sistem </a:t>
            </a:r>
            <a:r>
              <a:rPr b="0" i="0" lang="en-US" sz="2000" u="none" cap="none" strike="noStrike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nilai</a:t>
            </a:r>
            <a:r>
              <a:rPr b="0" i="0" lang="en-US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dan </a:t>
            </a:r>
            <a:r>
              <a:rPr b="0" i="0" lang="en-US" sz="2000" u="none" cap="none" strike="noStrike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norma</a:t>
            </a:r>
            <a:r>
              <a:rPr b="0" i="0" lang="en-US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yang merepresentasikan kepercayaan di dalam kebudayaan tertentu, termasuk </a:t>
            </a:r>
            <a:r>
              <a:rPr b="0" i="0" lang="en-US" sz="2000" u="none" cap="none" strike="noStrike">
                <a:solidFill>
                  <a:srgbClr val="F5D09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ideologi</a:t>
            </a:r>
            <a:r>
              <a:rPr b="0" i="0" lang="en-US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F5D09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Norma</a:t>
            </a:r>
            <a:r>
              <a:rPr b="0" i="0" lang="en-US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merupakan realisasi sistem nilai di dalam bentuk aturan yang mengontrol proses sosial.</a:t>
            </a:r>
            <a:endParaRPr b="0" i="0" sz="20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9"/>
          <p:cNvSpPr/>
          <p:nvPr/>
        </p:nvSpPr>
        <p:spPr>
          <a:xfrm>
            <a:off x="330200" y="888951"/>
            <a:ext cx="11290300" cy="3187700"/>
          </a:xfrm>
          <a:prstGeom prst="flowChartTerminator">
            <a:avLst/>
          </a:prstGeom>
          <a:solidFill>
            <a:srgbClr val="CC00CC"/>
          </a:solidFill>
          <a:ln>
            <a:noFill/>
          </a:ln>
          <a:effectLst>
            <a:outerShdw blurRad="190500" algn="ctr" dir="2700000" dist="228600">
              <a:srgbClr val="000000">
                <a:alpha val="2980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3" name="Google Shape;153;p19"/>
          <p:cNvSpPr txBox="1"/>
          <p:nvPr/>
        </p:nvSpPr>
        <p:spPr>
          <a:xfrm>
            <a:off x="1010285" y="1174750"/>
            <a:ext cx="10184130" cy="26161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Konteks Situasi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Konteks situasi = lingkungan langsung yang berada di dalam pengunaan bahasa yang memengaruhi </a:t>
            </a:r>
            <a:r>
              <a:rPr b="0" i="0" lang="en-US" sz="2000" u="none" cap="none" strike="noStrike">
                <a:solidFill>
                  <a:srgbClr val="82FFF7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register</a:t>
            </a:r>
            <a:r>
              <a:rPr b="0" i="0" lang="en-US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(ragam atau gaya ekspresi kebahasaan) diantaranya:</a:t>
            </a:r>
            <a:endParaRPr/>
          </a:p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rgbClr val="82FFF7"/>
              </a:buClr>
              <a:buSzPts val="2000"/>
              <a:buFont typeface="Century Gothic"/>
              <a:buAutoNum type="arabicPeriod"/>
            </a:pPr>
            <a:r>
              <a:rPr b="0" i="0" lang="en-US" sz="2000" u="none" cap="none" strike="noStrike">
                <a:solidFill>
                  <a:srgbClr val="82FFF7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Field</a:t>
            </a:r>
            <a:r>
              <a:rPr b="0" i="0" lang="en-US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(medan)</a:t>
            </a:r>
            <a:endParaRPr/>
          </a:p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rgbClr val="82FFF7"/>
              </a:buClr>
              <a:buSzPts val="2000"/>
              <a:buFont typeface="Century Gothic"/>
              <a:buAutoNum type="arabicPeriod"/>
            </a:pPr>
            <a:r>
              <a:rPr b="0" i="0" lang="en-US" sz="2000" u="none" cap="none" strike="noStrike">
                <a:solidFill>
                  <a:srgbClr val="82FFF7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Tenor </a:t>
            </a:r>
            <a:r>
              <a:rPr b="0" i="0" lang="en-US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(pelibat)</a:t>
            </a:r>
            <a:endParaRPr/>
          </a:p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rgbClr val="82FFF7"/>
              </a:buClr>
              <a:buSzPts val="2000"/>
              <a:buFont typeface="Century Gothic"/>
              <a:buAutoNum type="arabicPeriod"/>
            </a:pPr>
            <a:r>
              <a:rPr b="0" i="0" lang="en-US" sz="2000" u="none" cap="none" strike="noStrike">
                <a:solidFill>
                  <a:srgbClr val="82FFF7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Mode</a:t>
            </a:r>
            <a:r>
              <a:rPr b="0" i="0" lang="en-US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(moda), yang bekerja secara simultan untuk membentuk suatu konfigurasi kontekstual atau konfigurasi makna.</a:t>
            </a:r>
            <a:endParaRPr b="0" i="0" sz="20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4" name="Google Shape;154;p19"/>
          <p:cNvSpPr txBox="1"/>
          <p:nvPr/>
        </p:nvSpPr>
        <p:spPr>
          <a:xfrm>
            <a:off x="330200" y="5219700"/>
            <a:ext cx="11544300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Pengertian konteks situasi ini sering diperdebatkan apakah bersifat dinamis atau sinoptis (statis). 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Model dinamis </a:t>
            </a:r>
            <a:r>
              <a:rPr b="0" i="0" lang="en-US" sz="2000" u="none" cap="none" strike="noStrike">
                <a:solidFill>
                  <a:srgbClr val="F4949B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(wacana lisan).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model sinoptis/statis </a:t>
            </a:r>
            <a:r>
              <a:rPr b="0" i="0" lang="en-US" sz="2000" u="none" cap="none" strike="noStrike">
                <a:solidFill>
                  <a:srgbClr val="F4949B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(wacana tulis).</a:t>
            </a:r>
            <a:endParaRPr b="0" i="0" sz="2000" u="none" cap="none" strike="noStrike">
              <a:solidFill>
                <a:srgbClr val="F4949B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0"/>
          <p:cNvSpPr/>
          <p:nvPr/>
        </p:nvSpPr>
        <p:spPr>
          <a:xfrm>
            <a:off x="388353" y="497974"/>
            <a:ext cx="11454063" cy="890337"/>
          </a:xfrm>
          <a:prstGeom prst="flowChartPreparation">
            <a:avLst/>
          </a:prstGeom>
          <a:solidFill>
            <a:srgbClr val="A7F3C5"/>
          </a:solidFill>
          <a:ln>
            <a:noFill/>
          </a:ln>
          <a:effectLst>
            <a:outerShdw blurRad="190500" algn="ctr" dir="2700000" dist="228600">
              <a:srgbClr val="000000">
                <a:alpha val="2980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B. Pengertian Kelas Sosial</a:t>
            </a:r>
            <a:endParaRPr b="1" i="0" sz="24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0" name="Google Shape;160;p20"/>
          <p:cNvSpPr txBox="1"/>
          <p:nvPr/>
        </p:nvSpPr>
        <p:spPr>
          <a:xfrm>
            <a:off x="457400" y="3401568"/>
            <a:ext cx="11315967" cy="16841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Kelas sosial sebagai pembagian anggota masyarakat kedalam suatu hierarki (pangkat kedudukan) status kelas yang berbeda sehingga para anggota setiap kelas secara relatif mempunyai status yang sama.</a:t>
            </a:r>
            <a:endParaRPr b="0" i="0" sz="24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1"/>
          <p:cNvSpPr/>
          <p:nvPr/>
        </p:nvSpPr>
        <p:spPr>
          <a:xfrm>
            <a:off x="376161" y="241942"/>
            <a:ext cx="11454063" cy="890337"/>
          </a:xfrm>
          <a:prstGeom prst="flowChartPreparation">
            <a:avLst/>
          </a:prstGeom>
          <a:solidFill>
            <a:srgbClr val="F5AB9E"/>
          </a:solidFill>
          <a:ln>
            <a:noFill/>
          </a:ln>
          <a:effectLst>
            <a:outerShdw blurRad="190500" algn="ctr" dir="2700000" dist="228600">
              <a:srgbClr val="000000">
                <a:alpha val="2980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C. Ragam Bahasa Kelas Sosial</a:t>
            </a:r>
            <a:endParaRPr b="1" i="0" sz="24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6" name="Google Shape;166;p21"/>
          <p:cNvSpPr txBox="1"/>
          <p:nvPr/>
        </p:nvSpPr>
        <p:spPr>
          <a:xfrm>
            <a:off x="3084576" y="1243584"/>
            <a:ext cx="714451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Ragam bahasa = dialek sosial tersendiri</a:t>
            </a:r>
            <a:endParaRPr b="1" sz="2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7" name="Google Shape;167;p21"/>
          <p:cNvSpPr/>
          <p:nvPr/>
        </p:nvSpPr>
        <p:spPr>
          <a:xfrm>
            <a:off x="158496" y="2023872"/>
            <a:ext cx="4888992" cy="2133600"/>
          </a:xfrm>
          <a:prstGeom prst="teardrop">
            <a:avLst>
              <a:gd fmla="val 115065" name="adj"/>
            </a:avLst>
          </a:prstGeom>
          <a:solidFill>
            <a:srgbClr val="00948C"/>
          </a:solidFill>
          <a:ln cap="rnd" cmpd="sng" w="15875">
            <a:solidFill>
              <a:srgbClr val="00908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Ragam bahasa dialek regional dapat membedakan secara cukup jelas dengan dialek regional lain. Contoh bahasa Sunda, bahasa Jawa dll.</a:t>
            </a:r>
            <a:endParaRPr sz="19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8" name="Google Shape;168;p21"/>
          <p:cNvSpPr/>
          <p:nvPr/>
        </p:nvSpPr>
        <p:spPr>
          <a:xfrm>
            <a:off x="5522976" y="1926336"/>
            <a:ext cx="6534912" cy="2974848"/>
          </a:xfrm>
          <a:prstGeom prst="frame">
            <a:avLst>
              <a:gd fmla="val 5943" name="adj1"/>
            </a:avLst>
          </a:prstGeom>
          <a:solidFill>
            <a:srgbClr val="A7F3C5"/>
          </a:solidFill>
          <a:ln cap="rnd" cmpd="sng" w="15875">
            <a:solidFill>
              <a:srgbClr val="00908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9" name="Google Shape;169;p21"/>
          <p:cNvSpPr txBox="1"/>
          <p:nvPr/>
        </p:nvSpPr>
        <p:spPr>
          <a:xfrm>
            <a:off x="5724144" y="2499306"/>
            <a:ext cx="6132576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Situasi pada ragam kelas sosial berbeda. Anggota masyarakat atau guyup tutur (</a:t>
            </a:r>
            <a:r>
              <a:rPr i="1" lang="en-US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speech community</a:t>
            </a:r>
            <a:r>
              <a:rPr lang="en-US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) dari suatu dialek sosial tertentu tetap berkumpul dengan anggota masyarakat tutur dari dialek-dialek sosial yang lain di daam suatu wilayah tertentu</a:t>
            </a:r>
            <a:endParaRPr sz="2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0" name="Google Shape;170;p21"/>
          <p:cNvSpPr txBox="1"/>
          <p:nvPr/>
        </p:nvSpPr>
        <p:spPr>
          <a:xfrm>
            <a:off x="2149776" y="5315712"/>
            <a:ext cx="9680448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Kedekatan kelas sosial </a:t>
            </a:r>
            <a:r>
              <a:rPr lang="en-US" sz="2400">
                <a:solidFill>
                  <a:srgbClr val="D8162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tidak</a:t>
            </a:r>
            <a:r>
              <a:rPr lang="en-US"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terlalu membawa kedekatan </a:t>
            </a:r>
            <a:r>
              <a:rPr lang="en-US" sz="2400">
                <a:solidFill>
                  <a:srgbClr val="93C627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bentuk bahasa</a:t>
            </a:r>
            <a:r>
              <a:rPr lang="en-US"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bahkan </a:t>
            </a:r>
            <a:r>
              <a:rPr lang="en-US" sz="2400">
                <a:solidFill>
                  <a:srgbClr val="23E06D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perbedaan</a:t>
            </a:r>
            <a:r>
              <a:rPr lang="en-US"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bentuk bahasa dalam kelas sosial yang lain.</a:t>
            </a:r>
            <a:endParaRPr sz="2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2"/>
          <p:cNvSpPr/>
          <p:nvPr/>
        </p:nvSpPr>
        <p:spPr>
          <a:xfrm>
            <a:off x="376161" y="437014"/>
            <a:ext cx="11454063" cy="890337"/>
          </a:xfrm>
          <a:prstGeom prst="flowChartPreparation">
            <a:avLst/>
          </a:prstGeom>
          <a:solidFill>
            <a:srgbClr val="00948C"/>
          </a:solidFill>
          <a:ln>
            <a:noFill/>
          </a:ln>
          <a:effectLst>
            <a:outerShdw blurRad="190500" algn="ctr" dir="2700000" dist="228600">
              <a:srgbClr val="000000">
                <a:alpha val="2980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D. Keterkaitan Bahasa Dengan Komunikasi</a:t>
            </a:r>
            <a:endParaRPr b="1"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6" name="Google Shape;176;p22"/>
          <p:cNvSpPr txBox="1"/>
          <p:nvPr/>
        </p:nvSpPr>
        <p:spPr>
          <a:xfrm>
            <a:off x="1000840" y="2255520"/>
            <a:ext cx="10204704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Setiap proses komunikasi   bahasa dimulai si pengirim merumuskan terlebih dahulu yang ingin dianjurkan dalam suatu kerangka gagasan (</a:t>
            </a:r>
            <a:r>
              <a:rPr i="1" lang="en-US"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semantic encoding).</a:t>
            </a:r>
            <a:endParaRPr sz="2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77" name="Google Shape;177;p22"/>
          <p:cNvGrpSpPr/>
          <p:nvPr/>
        </p:nvGrpSpPr>
        <p:grpSpPr>
          <a:xfrm>
            <a:off x="3529002" y="3889589"/>
            <a:ext cx="5812684" cy="2499018"/>
            <a:chOff x="192458" y="24386"/>
            <a:chExt cx="5812684" cy="2499018"/>
          </a:xfrm>
        </p:grpSpPr>
        <p:sp>
          <p:nvSpPr>
            <p:cNvPr id="178" name="Google Shape;178;p22"/>
            <p:cNvSpPr/>
            <p:nvPr/>
          </p:nvSpPr>
          <p:spPr>
            <a:xfrm rot="-300000">
              <a:off x="203517" y="1008398"/>
              <a:ext cx="5790565" cy="506608"/>
            </a:xfrm>
            <a:prstGeom prst="mathMinus">
              <a:avLst>
                <a:gd fmla="val 23520" name="adj1"/>
              </a:avLst>
            </a:prstGeom>
            <a:solidFill>
              <a:srgbClr val="00B05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" name="Google Shape;179;p22"/>
            <p:cNvSpPr/>
            <p:nvPr/>
          </p:nvSpPr>
          <p:spPr>
            <a:xfrm>
              <a:off x="743712" y="126170"/>
              <a:ext cx="1859280" cy="1009362"/>
            </a:xfrm>
            <a:prstGeom prst="downArrow">
              <a:avLst>
                <a:gd fmla="val 50000" name="adj1"/>
                <a:gd fmla="val 50000" name="adj2"/>
              </a:avLst>
            </a:prstGeom>
            <a:solidFill>
              <a:srgbClr val="F5AB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" name="Google Shape;180;p22"/>
            <p:cNvSpPr/>
            <p:nvPr/>
          </p:nvSpPr>
          <p:spPr>
            <a:xfrm>
              <a:off x="3404693" y="24386"/>
              <a:ext cx="1983232" cy="10598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22"/>
            <p:cNvSpPr txBox="1"/>
            <p:nvPr/>
          </p:nvSpPr>
          <p:spPr>
            <a:xfrm>
              <a:off x="3404693" y="24386"/>
              <a:ext cx="1983232" cy="10598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0675" lIns="170675" spcFirstLastPara="1" rIns="170675" wrap="square" tIns="1706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Komunikasi Dua Arah</a:t>
              </a:r>
              <a:endParaRPr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2" name="Google Shape;182;p22"/>
            <p:cNvSpPr/>
            <p:nvPr/>
          </p:nvSpPr>
          <p:spPr>
            <a:xfrm>
              <a:off x="3594608" y="1387872"/>
              <a:ext cx="1859280" cy="1009362"/>
            </a:xfrm>
            <a:prstGeom prst="upArrow">
              <a:avLst>
                <a:gd fmla="val 50000" name="adj1"/>
                <a:gd fmla="val 50000" name="adj2"/>
              </a:avLst>
            </a:prstGeom>
            <a:solidFill>
              <a:srgbClr val="FF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" name="Google Shape;183;p22"/>
            <p:cNvSpPr/>
            <p:nvPr/>
          </p:nvSpPr>
          <p:spPr>
            <a:xfrm>
              <a:off x="661407" y="1463574"/>
              <a:ext cx="1983232" cy="10598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22"/>
            <p:cNvSpPr txBox="1"/>
            <p:nvPr/>
          </p:nvSpPr>
          <p:spPr>
            <a:xfrm>
              <a:off x="661407" y="1463574"/>
              <a:ext cx="1983232" cy="10598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0675" lIns="170675" spcFirstLastPara="1" rIns="170675" wrap="square" tIns="1706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Komunikasi Searah</a:t>
              </a:r>
              <a:endParaRPr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85" name="Google Shape;185;p22"/>
          <p:cNvSpPr/>
          <p:nvPr/>
        </p:nvSpPr>
        <p:spPr>
          <a:xfrm>
            <a:off x="359905" y="4661017"/>
            <a:ext cx="2803064" cy="1694688"/>
          </a:xfrm>
          <a:prstGeom prst="teardrop">
            <a:avLst>
              <a:gd fmla="val 162633" name="adj"/>
            </a:avLst>
          </a:prstGeom>
          <a:noFill/>
          <a:ln cap="rnd" cmpd="sng" w="15875">
            <a:solidFill>
              <a:srgbClr val="00908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Jenis Komunikasi</a:t>
            </a:r>
            <a:endParaRPr b="1" sz="2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3"/>
          <p:cNvSpPr/>
          <p:nvPr/>
        </p:nvSpPr>
        <p:spPr>
          <a:xfrm>
            <a:off x="316992" y="462040"/>
            <a:ext cx="6144768" cy="2511552"/>
          </a:xfrm>
          <a:prstGeom prst="ellipse">
            <a:avLst/>
          </a:prstGeom>
          <a:solidFill>
            <a:srgbClr val="F8E0B8"/>
          </a:solidFill>
          <a:ln cap="rnd" cmpd="sng" w="15875">
            <a:solidFill>
              <a:srgbClr val="00908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1" name="Google Shape;191;p23"/>
          <p:cNvSpPr txBox="1"/>
          <p:nvPr/>
        </p:nvSpPr>
        <p:spPr>
          <a:xfrm>
            <a:off x="768096" y="987552"/>
            <a:ext cx="5462016" cy="16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D8162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Komunikasi Searah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 pemgirim tetap sebagai pengirim dan si penerima tetap sebagai penerima.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Contoh ceramah yang tidak ada tanya jawab.</a:t>
            </a:r>
            <a:endParaRPr sz="2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2" name="Google Shape;192;p23"/>
          <p:cNvSpPr/>
          <p:nvPr/>
        </p:nvSpPr>
        <p:spPr>
          <a:xfrm>
            <a:off x="5626608" y="2150632"/>
            <a:ext cx="6144768" cy="2511552"/>
          </a:xfrm>
          <a:prstGeom prst="ellipse">
            <a:avLst/>
          </a:prstGeom>
          <a:solidFill>
            <a:srgbClr val="F8C6BE"/>
          </a:solidFill>
          <a:ln cap="rnd" cmpd="sng" w="15875">
            <a:solidFill>
              <a:srgbClr val="00908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3" name="Google Shape;193;p23"/>
          <p:cNvSpPr txBox="1"/>
          <p:nvPr/>
        </p:nvSpPr>
        <p:spPr>
          <a:xfrm>
            <a:off x="6230112" y="2618768"/>
            <a:ext cx="5242560" cy="16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D8162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Komunikasi Dua Arah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Secara berganti-ganti si pengirim bisa menjadi penerima dan penerima bisa menjadi pengirim.</a:t>
            </a:r>
            <a:endParaRPr sz="2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Contoh dalam diskusi.</a:t>
            </a:r>
            <a:endParaRPr sz="2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4"/>
          <p:cNvSpPr txBox="1"/>
          <p:nvPr/>
        </p:nvSpPr>
        <p:spPr>
          <a:xfrm>
            <a:off x="2267712" y="780288"/>
            <a:ext cx="8156448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Aspek Bahasa Sebagai Alat Komunikasi</a:t>
            </a:r>
            <a:endParaRPr b="1" sz="3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99" name="Google Shape;199;p24"/>
          <p:cNvGrpSpPr/>
          <p:nvPr/>
        </p:nvGrpSpPr>
        <p:grpSpPr>
          <a:xfrm>
            <a:off x="836323" y="2080632"/>
            <a:ext cx="4967929" cy="3966600"/>
            <a:chOff x="1096419" y="202725"/>
            <a:chExt cx="4967929" cy="3966600"/>
          </a:xfrm>
        </p:grpSpPr>
        <p:sp>
          <p:nvSpPr>
            <p:cNvPr id="200" name="Google Shape;200;p24"/>
            <p:cNvSpPr/>
            <p:nvPr/>
          </p:nvSpPr>
          <p:spPr>
            <a:xfrm>
              <a:off x="2738665" y="2332879"/>
              <a:ext cx="135498" cy="135498"/>
            </a:xfrm>
            <a:prstGeom prst="ellipse">
              <a:avLst/>
            </a:prstGeom>
            <a:blipFill rotWithShape="1">
              <a:blip r:embed="rId3">
                <a:alphaModFix/>
              </a:blip>
              <a:tile algn="tl" flip="none" tx="0" sx="100000" ty="0" sy="100000"/>
            </a:blipFill>
            <a:ln cap="rnd" cmpd="sng" w="9525">
              <a:solidFill>
                <a:srgbClr val="00C6B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" name="Google Shape;201;p24"/>
            <p:cNvSpPr/>
            <p:nvPr/>
          </p:nvSpPr>
          <p:spPr>
            <a:xfrm>
              <a:off x="2619968" y="2523096"/>
              <a:ext cx="135498" cy="135498"/>
            </a:xfrm>
            <a:prstGeom prst="ellipse">
              <a:avLst/>
            </a:prstGeom>
            <a:blipFill rotWithShape="1">
              <a:blip r:embed="rId3">
                <a:alphaModFix/>
              </a:blip>
              <a:tile algn="tl" flip="none" tx="0" sx="100000" ty="0" sy="100000"/>
            </a:blipFill>
            <a:ln cap="rnd" cmpd="sng" w="9525">
              <a:solidFill>
                <a:srgbClr val="00C6B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" name="Google Shape;202;p24"/>
            <p:cNvSpPr/>
            <p:nvPr/>
          </p:nvSpPr>
          <p:spPr>
            <a:xfrm>
              <a:off x="2478507" y="2687784"/>
              <a:ext cx="135498" cy="135498"/>
            </a:xfrm>
            <a:prstGeom prst="ellipse">
              <a:avLst/>
            </a:prstGeom>
            <a:blipFill rotWithShape="1">
              <a:blip r:embed="rId3">
                <a:alphaModFix/>
              </a:blip>
              <a:tile algn="tl" flip="none" tx="0" sx="100000" ty="0" sy="100000"/>
            </a:blipFill>
            <a:ln cap="rnd" cmpd="sng" w="9525">
              <a:solidFill>
                <a:srgbClr val="00C6B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" name="Google Shape;203;p24"/>
            <p:cNvSpPr/>
            <p:nvPr/>
          </p:nvSpPr>
          <p:spPr>
            <a:xfrm>
              <a:off x="2647609" y="418473"/>
              <a:ext cx="135498" cy="135498"/>
            </a:xfrm>
            <a:prstGeom prst="ellipse">
              <a:avLst/>
            </a:prstGeom>
            <a:blipFill rotWithShape="1">
              <a:blip r:embed="rId3">
                <a:alphaModFix/>
              </a:blip>
              <a:tile algn="tl" flip="none" tx="0" sx="100000" ty="0" sy="100000"/>
            </a:blipFill>
            <a:ln cap="rnd" cmpd="sng" w="9525">
              <a:solidFill>
                <a:srgbClr val="00C6B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24"/>
            <p:cNvSpPr/>
            <p:nvPr/>
          </p:nvSpPr>
          <p:spPr>
            <a:xfrm>
              <a:off x="2828636" y="310599"/>
              <a:ext cx="135498" cy="135498"/>
            </a:xfrm>
            <a:prstGeom prst="ellipse">
              <a:avLst/>
            </a:prstGeom>
            <a:blipFill rotWithShape="1">
              <a:blip r:embed="rId3">
                <a:alphaModFix/>
              </a:blip>
              <a:tile algn="tl" flip="none" tx="0" sx="100000" ty="0" sy="100000"/>
            </a:blipFill>
            <a:ln cap="rnd" cmpd="sng" w="9525">
              <a:solidFill>
                <a:srgbClr val="00C6B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" name="Google Shape;205;p24"/>
            <p:cNvSpPr/>
            <p:nvPr/>
          </p:nvSpPr>
          <p:spPr>
            <a:xfrm>
              <a:off x="3009120" y="202725"/>
              <a:ext cx="135498" cy="135498"/>
            </a:xfrm>
            <a:prstGeom prst="ellipse">
              <a:avLst/>
            </a:prstGeom>
            <a:blipFill rotWithShape="1">
              <a:blip r:embed="rId3">
                <a:alphaModFix/>
              </a:blip>
              <a:tile algn="tl" flip="none" tx="0" sx="100000" ty="0" sy="100000"/>
            </a:blipFill>
            <a:ln cap="rnd" cmpd="sng" w="9525">
              <a:solidFill>
                <a:srgbClr val="00C6B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Google Shape;206;p24"/>
            <p:cNvSpPr/>
            <p:nvPr/>
          </p:nvSpPr>
          <p:spPr>
            <a:xfrm>
              <a:off x="3189605" y="310599"/>
              <a:ext cx="135498" cy="135498"/>
            </a:xfrm>
            <a:prstGeom prst="ellipse">
              <a:avLst/>
            </a:prstGeom>
            <a:blipFill rotWithShape="1">
              <a:blip r:embed="rId3">
                <a:alphaModFix/>
              </a:blip>
              <a:tile algn="tl" flip="none" tx="0" sx="100000" ty="0" sy="100000"/>
            </a:blipFill>
            <a:ln cap="rnd" cmpd="sng" w="9525">
              <a:solidFill>
                <a:srgbClr val="00C6B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" name="Google Shape;207;p24"/>
            <p:cNvSpPr/>
            <p:nvPr/>
          </p:nvSpPr>
          <p:spPr>
            <a:xfrm>
              <a:off x="3370631" y="418473"/>
              <a:ext cx="135498" cy="135498"/>
            </a:xfrm>
            <a:prstGeom prst="ellipse">
              <a:avLst/>
            </a:prstGeom>
            <a:blipFill rotWithShape="1">
              <a:blip r:embed="rId3">
                <a:alphaModFix/>
              </a:blip>
              <a:tile algn="tl" flip="none" tx="0" sx="100000" ty="0" sy="100000"/>
            </a:blipFill>
            <a:ln cap="rnd" cmpd="sng" w="9525">
              <a:solidFill>
                <a:srgbClr val="00C6B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24"/>
            <p:cNvSpPr/>
            <p:nvPr/>
          </p:nvSpPr>
          <p:spPr>
            <a:xfrm>
              <a:off x="3009120" y="430339"/>
              <a:ext cx="135498" cy="135498"/>
            </a:xfrm>
            <a:prstGeom prst="ellipse">
              <a:avLst/>
            </a:prstGeom>
            <a:blipFill rotWithShape="1">
              <a:blip r:embed="rId3">
                <a:alphaModFix/>
              </a:blip>
              <a:tile algn="tl" flip="none" tx="0" sx="100000" ty="0" sy="100000"/>
            </a:blipFill>
            <a:ln cap="rnd" cmpd="sng" w="9525">
              <a:solidFill>
                <a:srgbClr val="00C6B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24"/>
            <p:cNvSpPr/>
            <p:nvPr/>
          </p:nvSpPr>
          <p:spPr>
            <a:xfrm>
              <a:off x="3009120" y="657954"/>
              <a:ext cx="135498" cy="135498"/>
            </a:xfrm>
            <a:prstGeom prst="ellipse">
              <a:avLst/>
            </a:prstGeom>
            <a:blipFill rotWithShape="1">
              <a:blip r:embed="rId3">
                <a:alphaModFix/>
              </a:blip>
              <a:tile algn="tl" flip="none" tx="0" sx="100000" ty="0" sy="100000"/>
            </a:blipFill>
            <a:ln cap="rnd" cmpd="sng" w="9525">
              <a:solidFill>
                <a:srgbClr val="00C6B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" name="Google Shape;210;p24"/>
            <p:cNvSpPr/>
            <p:nvPr/>
          </p:nvSpPr>
          <p:spPr>
            <a:xfrm>
              <a:off x="1994492" y="3385440"/>
              <a:ext cx="2922439" cy="783885"/>
            </a:xfrm>
            <a:prstGeom prst="roundRect">
              <a:avLst>
                <a:gd fmla="val 16667" name="adj"/>
              </a:avLst>
            </a:prstGeom>
            <a:solidFill>
              <a:srgbClr val="F5AB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" name="Google Shape;211;p24"/>
            <p:cNvSpPr txBox="1"/>
            <p:nvPr/>
          </p:nvSpPr>
          <p:spPr>
            <a:xfrm>
              <a:off x="2032758" y="3423706"/>
              <a:ext cx="2845907" cy="7073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18575" spcFirstLastPara="1" rIns="68575" wrap="square" tIns="68575">
              <a:noAutofit/>
            </a:bodyPr>
            <a:lstStyle/>
            <a:p>
              <a:pPr indent="0" lvl="0" marL="0" marR="0" rtl="0" algn="just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Aspek nonlinguistik/para lingustik</a:t>
              </a:r>
              <a:endParaRPr b="1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12" name="Google Shape;212;p24"/>
            <p:cNvSpPr/>
            <p:nvPr/>
          </p:nvSpPr>
          <p:spPr>
            <a:xfrm>
              <a:off x="1096419" y="2414652"/>
              <a:ext cx="1354988" cy="1354898"/>
            </a:xfrm>
            <a:prstGeom prst="ellipse">
              <a:avLst/>
            </a:prstGeom>
            <a:blipFill rotWithShape="1">
              <a:blip r:embed="rId4">
                <a:alphaModFix/>
              </a:blip>
              <a:tile algn="tl" flip="none" tx="0" sx="100000" ty="0" sy="100000"/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" name="Google Shape;213;p24"/>
            <p:cNvSpPr/>
            <p:nvPr/>
          </p:nvSpPr>
          <p:spPr>
            <a:xfrm>
              <a:off x="3141909" y="1649465"/>
              <a:ext cx="2922439" cy="783885"/>
            </a:xfrm>
            <a:prstGeom prst="roundRect">
              <a:avLst>
                <a:gd fmla="val 16667" name="adj"/>
              </a:avLst>
            </a:prstGeom>
            <a:solidFill>
              <a:srgbClr val="F8E0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" name="Google Shape;214;p24"/>
            <p:cNvSpPr txBox="1"/>
            <p:nvPr/>
          </p:nvSpPr>
          <p:spPr>
            <a:xfrm>
              <a:off x="3180175" y="1687731"/>
              <a:ext cx="2845907" cy="7073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18575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Aspek Lingustik</a:t>
              </a:r>
              <a:endParaRPr b="1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15" name="Google Shape;215;p24"/>
            <p:cNvSpPr/>
            <p:nvPr/>
          </p:nvSpPr>
          <p:spPr>
            <a:xfrm>
              <a:off x="2331626" y="881401"/>
              <a:ext cx="1354988" cy="1354898"/>
            </a:xfrm>
            <a:prstGeom prst="ellipse">
              <a:avLst/>
            </a:prstGeom>
            <a:blipFill rotWithShape="1">
              <a:blip r:embed="rId4">
                <a:alphaModFix/>
              </a:blip>
              <a:tile algn="tl" flip="none" tx="0" sx="100000" ty="0" sy="100000"/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6" name="Google Shape;216;p24"/>
          <p:cNvSpPr/>
          <p:nvPr/>
        </p:nvSpPr>
        <p:spPr>
          <a:xfrm>
            <a:off x="5939536" y="2934411"/>
            <a:ext cx="5998464" cy="1828630"/>
          </a:xfrm>
          <a:prstGeom prst="leftArrowCallout">
            <a:avLst>
              <a:gd fmla="val 25000" name="adj1"/>
              <a:gd fmla="val 25000" name="adj2"/>
              <a:gd fmla="val 25000" name="adj3"/>
              <a:gd fmla="val 85836" name="adj4"/>
            </a:avLst>
          </a:prstGeom>
          <a:solidFill>
            <a:schemeClr val="accent1"/>
          </a:solidFill>
          <a:ln>
            <a:noFill/>
          </a:ln>
          <a:effectLst>
            <a:outerShdw blurRad="190500" algn="ctr" dir="2700000" dist="228600">
              <a:srgbClr val="000000">
                <a:alpha val="2980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7" name="Google Shape;217;p24"/>
          <p:cNvSpPr txBox="1"/>
          <p:nvPr/>
        </p:nvSpPr>
        <p:spPr>
          <a:xfrm>
            <a:off x="6900672" y="3187007"/>
            <a:ext cx="4944364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Mencangkup tataran </a:t>
            </a:r>
            <a:r>
              <a:rPr lang="en-US" sz="2000">
                <a:solidFill>
                  <a:srgbClr val="D8162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fonologis</a:t>
            </a:r>
            <a:r>
              <a:rPr lang="en-US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000">
                <a:solidFill>
                  <a:srgbClr val="D8162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morfologis </a:t>
            </a:r>
            <a:r>
              <a:rPr lang="en-US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dan </a:t>
            </a:r>
            <a:r>
              <a:rPr lang="en-US" sz="2000">
                <a:solidFill>
                  <a:srgbClr val="D8162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sintaksis, </a:t>
            </a:r>
            <a:r>
              <a:rPr lang="en-US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mendukung terbentuknya makna yang akan disampaikan, yaitu </a:t>
            </a:r>
            <a:r>
              <a:rPr lang="en-US" sz="2000">
                <a:solidFill>
                  <a:srgbClr val="D8162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semantik</a:t>
            </a:r>
            <a:r>
              <a:rPr lang="en-US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endParaRPr sz="2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8" name="Google Shape;218;p24"/>
          <p:cNvSpPr/>
          <p:nvPr/>
        </p:nvSpPr>
        <p:spPr>
          <a:xfrm>
            <a:off x="4758436" y="4877341"/>
            <a:ext cx="5998464" cy="1588041"/>
          </a:xfrm>
          <a:prstGeom prst="leftArrowCallout">
            <a:avLst>
              <a:gd fmla="val 25000" name="adj1"/>
              <a:gd fmla="val 25000" name="adj2"/>
              <a:gd fmla="val 25000" name="adj3"/>
              <a:gd fmla="val 85836" name="adj4"/>
            </a:avLst>
          </a:prstGeom>
          <a:solidFill>
            <a:schemeClr val="accent1"/>
          </a:solidFill>
          <a:ln>
            <a:noFill/>
          </a:ln>
          <a:effectLst>
            <a:outerShdw blurRad="190500" algn="ctr" dir="2700000" dist="228600">
              <a:srgbClr val="000000">
                <a:alpha val="2980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9" name="Google Shape;219;p24"/>
          <p:cNvSpPr txBox="1"/>
          <p:nvPr/>
        </p:nvSpPr>
        <p:spPr>
          <a:xfrm>
            <a:off x="5613400" y="5139960"/>
            <a:ext cx="505460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Mencakup kualitas ujaran, unsur supra segmental, jarak dan gerak gerik tubuh, rabaan (indera).</a:t>
            </a:r>
            <a:endParaRPr sz="2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Dapat Dikutip">
  <a:themeElements>
    <a:clrScheme name="Quotable">
      <a:dk1>
        <a:srgbClr val="000000"/>
      </a:dk1>
      <a:lt1>
        <a:srgbClr val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