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60"/>
  </p:notesMasterIdLst>
  <p:sldIdLst>
    <p:sldId id="271" r:id="rId3"/>
    <p:sldId id="349" r:id="rId4"/>
    <p:sldId id="351" r:id="rId5"/>
    <p:sldId id="352" r:id="rId6"/>
    <p:sldId id="353" r:id="rId7"/>
    <p:sldId id="354" r:id="rId8"/>
    <p:sldId id="355" r:id="rId9"/>
    <p:sldId id="342" r:id="rId10"/>
    <p:sldId id="344" r:id="rId11"/>
    <p:sldId id="274" r:id="rId12"/>
    <p:sldId id="276" r:id="rId13"/>
    <p:sldId id="277" r:id="rId14"/>
    <p:sldId id="278" r:id="rId15"/>
    <p:sldId id="279" r:id="rId16"/>
    <p:sldId id="280" r:id="rId17"/>
    <p:sldId id="345" r:id="rId18"/>
    <p:sldId id="286" r:id="rId19"/>
    <p:sldId id="287" r:id="rId20"/>
    <p:sldId id="288" r:id="rId21"/>
    <p:sldId id="289" r:id="rId22"/>
    <p:sldId id="290" r:id="rId23"/>
    <p:sldId id="291" r:id="rId24"/>
    <p:sldId id="292" r:id="rId25"/>
    <p:sldId id="293" r:id="rId26"/>
    <p:sldId id="294" r:id="rId27"/>
    <p:sldId id="375" r:id="rId28"/>
    <p:sldId id="376" r:id="rId29"/>
    <p:sldId id="377" r:id="rId30"/>
    <p:sldId id="295" r:id="rId31"/>
    <p:sldId id="296" r:id="rId32"/>
    <p:sldId id="297" r:id="rId33"/>
    <p:sldId id="298" r:id="rId34"/>
    <p:sldId id="299" r:id="rId35"/>
    <p:sldId id="302" r:id="rId36"/>
    <p:sldId id="346" r:id="rId37"/>
    <p:sldId id="343" r:id="rId38"/>
    <p:sldId id="347" r:id="rId39"/>
    <p:sldId id="265" r:id="rId40"/>
    <p:sldId id="266" r:id="rId41"/>
    <p:sldId id="267" r:id="rId42"/>
    <p:sldId id="270" r:id="rId43"/>
    <p:sldId id="371" r:id="rId44"/>
    <p:sldId id="348" r:id="rId45"/>
    <p:sldId id="356" r:id="rId46"/>
    <p:sldId id="357" r:id="rId47"/>
    <p:sldId id="358" r:id="rId48"/>
    <p:sldId id="359" r:id="rId49"/>
    <p:sldId id="360" r:id="rId50"/>
    <p:sldId id="361" r:id="rId51"/>
    <p:sldId id="362" r:id="rId52"/>
    <p:sldId id="363" r:id="rId53"/>
    <p:sldId id="364" r:id="rId54"/>
    <p:sldId id="365" r:id="rId55"/>
    <p:sldId id="366" r:id="rId56"/>
    <p:sldId id="367" r:id="rId57"/>
    <p:sldId id="368" r:id="rId58"/>
    <p:sldId id="369" r:id="rId59"/>
  </p:sldIdLst>
  <p:sldSz cx="9144000" cy="6858000" type="screen4x3"/>
  <p:notesSz cx="6858000" cy="9144000"/>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80" d="100"/>
          <a:sy n="80" d="100"/>
        </p:scale>
        <p:origin x="-1002" y="13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92CD61-38C5-465B-9606-4121268C2A41}" type="datetimeFigureOut">
              <a:rPr lang="en-US" smtClean="0"/>
              <a:pPr/>
              <a:t>8/11/2019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82FA47-FE10-4EA9-AA43-225715F9FD15}" type="slidenum">
              <a:rPr lang="en-US" smtClean="0"/>
              <a:pPr/>
              <a:t>‹#›</a:t>
            </a:fld>
            <a:endParaRPr lang="en-US"/>
          </a:p>
        </p:txBody>
      </p:sp>
    </p:spTree>
    <p:extLst>
      <p:ext uri="{BB962C8B-B14F-4D97-AF65-F5344CB8AC3E}">
        <p14:creationId xmlns:p14="http://schemas.microsoft.com/office/powerpoint/2010/main" val="5470429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B82FA47-FE10-4EA9-AA43-225715F9FD15}" type="slidenum">
              <a:rPr lang="en-US" smtClean="0"/>
              <a:pPr/>
              <a:t>1</a:t>
            </a:fld>
            <a:endParaRPr lang="en-US"/>
          </a:p>
        </p:txBody>
      </p:sp>
    </p:spTree>
    <p:extLst>
      <p:ext uri="{BB962C8B-B14F-4D97-AF65-F5344CB8AC3E}">
        <p14:creationId xmlns:p14="http://schemas.microsoft.com/office/powerpoint/2010/main" val="2993782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1045757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0027370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3084245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5"/>
          <p:cNvSpPr>
            <a:spLocks noGrp="1" noChangeArrowheads="1"/>
          </p:cNvSpPr>
          <p:nvPr>
            <p:ph type="dt" sz="half" idx="10"/>
          </p:nvPr>
        </p:nvSpPr>
        <p:spPr>
          <a:ln/>
        </p:spPr>
        <p:txBody>
          <a:bodyPr/>
          <a:lstStyle>
            <a:lvl1pPr>
              <a:defRPr/>
            </a:lvl1pPr>
          </a:lstStyle>
          <a:p>
            <a:pPr>
              <a:defRPr/>
            </a:pPr>
            <a:endParaRPr lang="en-US"/>
          </a:p>
        </p:txBody>
      </p:sp>
      <p:sp>
        <p:nvSpPr>
          <p:cNvPr id="6" name="Rectangle 26"/>
          <p:cNvSpPr>
            <a:spLocks noGrp="1" noChangeArrowheads="1"/>
          </p:cNvSpPr>
          <p:nvPr>
            <p:ph type="ftr" sz="quarter" idx="11"/>
          </p:nvPr>
        </p:nvSpPr>
        <p:spPr>
          <a:ln/>
        </p:spPr>
        <p:txBody>
          <a:bodyPr/>
          <a:lstStyle>
            <a:lvl1pPr>
              <a:defRPr/>
            </a:lvl1pPr>
          </a:lstStyle>
          <a:p>
            <a:pPr>
              <a:defRPr/>
            </a:pPr>
            <a:endParaRPr lang="en-US"/>
          </a:p>
        </p:txBody>
      </p:sp>
      <p:sp>
        <p:nvSpPr>
          <p:cNvPr id="7" name="Rectangle 27"/>
          <p:cNvSpPr>
            <a:spLocks noGrp="1" noChangeArrowheads="1"/>
          </p:cNvSpPr>
          <p:nvPr>
            <p:ph type="sldNum" sz="quarter" idx="12"/>
          </p:nvPr>
        </p:nvSpPr>
        <p:spPr>
          <a:ln/>
        </p:spPr>
        <p:txBody>
          <a:bodyPr/>
          <a:lstStyle>
            <a:lvl1pPr>
              <a:defRPr/>
            </a:lvl1pPr>
          </a:lstStyle>
          <a:p>
            <a:pPr>
              <a:defRPr/>
            </a:pPr>
            <a:fld id="{D7D9E350-41EB-42AA-A5D6-5C95A548BC7D}" type="slidenum">
              <a:rPr lang="en-US"/>
              <a:pPr>
                <a:defRPr/>
              </a:pPr>
              <a:t>‹#›</a:t>
            </a:fld>
            <a:endParaRPr lang="en-US"/>
          </a:p>
        </p:txBody>
      </p:sp>
    </p:spTree>
    <p:extLst>
      <p:ext uri="{BB962C8B-B14F-4D97-AF65-F5344CB8AC3E}">
        <p14:creationId xmlns:p14="http://schemas.microsoft.com/office/powerpoint/2010/main" val="880793784"/>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830845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570237897"/>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1981580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1958466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99802F-F64F-4182-BDF4-FF67139A0645}" type="datetimeFigureOut">
              <a:rPr lang="en-US" smtClean="0"/>
              <a:pPr/>
              <a:t>8/11/2019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435505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9802F-F64F-4182-BDF4-FF67139A0645}" type="datetimeFigureOut">
              <a:rPr lang="en-US" smtClean="0"/>
              <a:pPr/>
              <a:t>8/11/2019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9394881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99802F-F64F-4182-BDF4-FF67139A0645}" type="datetimeFigureOut">
              <a:rPr lang="en-US" smtClean="0"/>
              <a:pPr/>
              <a:t>8/11/2019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213602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045179632"/>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119089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1278689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5295691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411592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799802F-F64F-4182-BDF4-FF67139A0645}" type="datetimeFigureOut">
              <a:rPr lang="en-US" smtClean="0"/>
              <a:pPr/>
              <a:t>8/11/2019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5160135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2177738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799802F-F64F-4182-BDF4-FF67139A0645}" type="datetimeFigureOut">
              <a:rPr lang="en-US" smtClean="0"/>
              <a:pPr/>
              <a:t>8/11/2019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4239056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799802F-F64F-4182-BDF4-FF67139A0645}" type="datetimeFigureOut">
              <a:rPr lang="en-US" smtClean="0"/>
              <a:pPr/>
              <a:t>8/11/2019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166292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99802F-F64F-4182-BDF4-FF67139A0645}" type="datetimeFigureOut">
              <a:rPr lang="en-US" smtClean="0"/>
              <a:pPr/>
              <a:t>8/11/2019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423643450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12937372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99802F-F64F-4182-BDF4-FF67139A0645}" type="datetimeFigureOut">
              <a:rPr lang="en-US" smtClean="0"/>
              <a:pPr/>
              <a:t>8/11/2019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9499685-0525-4B74-8280-FFDE2680F01A}" type="slidenum">
              <a:rPr lang="en-US" smtClean="0"/>
              <a:pPr/>
              <a:t>‹#›</a:t>
            </a:fld>
            <a:endParaRPr lang="en-US"/>
          </a:p>
        </p:txBody>
      </p:sp>
    </p:spTree>
    <p:extLst>
      <p:ext uri="{BB962C8B-B14F-4D97-AF65-F5344CB8AC3E}">
        <p14:creationId xmlns:p14="http://schemas.microsoft.com/office/powerpoint/2010/main" val="3405208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9802F-F64F-4182-BDF4-FF67139A0645}" type="datetimeFigureOut">
              <a:rPr lang="en-US" smtClean="0"/>
              <a:pPr/>
              <a:t>8/11/2019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99685-0525-4B74-8280-FFDE2680F01A}" type="slidenum">
              <a:rPr lang="en-US" smtClean="0"/>
              <a:pPr/>
              <a:t>‹#›</a:t>
            </a:fld>
            <a:endParaRPr lang="en-US"/>
          </a:p>
        </p:txBody>
      </p:sp>
    </p:spTree>
    <p:extLst>
      <p:ext uri="{BB962C8B-B14F-4D97-AF65-F5344CB8AC3E}">
        <p14:creationId xmlns:p14="http://schemas.microsoft.com/office/powerpoint/2010/main" val="1660771350"/>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99802F-F64F-4182-BDF4-FF67139A0645}" type="datetimeFigureOut">
              <a:rPr lang="en-US" smtClean="0"/>
              <a:pPr/>
              <a:t>8/11/2019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499685-0525-4B74-8280-FFDE2680F01A}" type="slidenum">
              <a:rPr lang="en-US" smtClean="0"/>
              <a:pPr/>
              <a:t>‹#›</a:t>
            </a:fld>
            <a:endParaRPr lang="en-US"/>
          </a:p>
        </p:txBody>
      </p:sp>
    </p:spTree>
    <p:extLst>
      <p:ext uri="{BB962C8B-B14F-4D97-AF65-F5344CB8AC3E}">
        <p14:creationId xmlns:p14="http://schemas.microsoft.com/office/powerpoint/2010/main" val="47826110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file:///E:\POWER%20POINT\PEMBELAJARAN\Aktifitas%20Matematisasi.ppt"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819400"/>
            <a:ext cx="8229600" cy="1143000"/>
          </a:xfrm>
        </p:spPr>
        <p:txBody>
          <a:bodyPr>
            <a:noAutofit/>
          </a:bodyPr>
          <a:lstStyle/>
          <a:p>
            <a:r>
              <a:rPr lang="en-US" sz="7200" dirty="0" smtClean="0"/>
              <a:t>MODEL-MODEL PEMBELAJARAN</a:t>
            </a:r>
            <a:endParaRPr lang="en-US" sz="7200" dirty="0"/>
          </a:p>
        </p:txBody>
      </p:sp>
    </p:spTree>
    <p:extLst>
      <p:ext uri="{BB962C8B-B14F-4D97-AF65-F5344CB8AC3E}">
        <p14:creationId xmlns:p14="http://schemas.microsoft.com/office/powerpoint/2010/main" val="3812122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PRINSIP PEMB DI KUR 2013</a:t>
            </a:r>
            <a:endParaRPr lang="en-US" sz="5400" b="1" dirty="0"/>
          </a:p>
        </p:txBody>
      </p:sp>
      <p:sp>
        <p:nvSpPr>
          <p:cNvPr id="3" name="Content Placeholder 2"/>
          <p:cNvSpPr>
            <a:spLocks noGrp="1"/>
          </p:cNvSpPr>
          <p:nvPr>
            <p:ph idx="1"/>
          </p:nvPr>
        </p:nvSpPr>
        <p:spPr/>
        <p:txBody>
          <a:bodyPr>
            <a:normAutofit/>
          </a:bodyPr>
          <a:lstStyle/>
          <a:p>
            <a:r>
              <a:rPr lang="en-US" sz="5400" dirty="0" smtClean="0"/>
              <a:t>Learning activity</a:t>
            </a:r>
          </a:p>
          <a:p>
            <a:r>
              <a:rPr lang="en-US" sz="5400" dirty="0" err="1" smtClean="0"/>
              <a:t>Pendekatan</a:t>
            </a:r>
            <a:r>
              <a:rPr lang="en-US" sz="5400" dirty="0" smtClean="0"/>
              <a:t> S</a:t>
            </a:r>
            <a:r>
              <a:rPr lang="id-ID" sz="5400" dirty="0" smtClean="0"/>
              <a:t>ain</a:t>
            </a:r>
            <a:r>
              <a:rPr lang="en-US" sz="5400" dirty="0" err="1" smtClean="0"/>
              <a:t>tifi</a:t>
            </a:r>
            <a:r>
              <a:rPr lang="id-ID" sz="5400" dirty="0" smtClean="0"/>
              <a:t>k</a:t>
            </a:r>
            <a:endParaRPr lang="en-US" sz="5400" dirty="0" smtClean="0"/>
          </a:p>
          <a:p>
            <a:r>
              <a:rPr lang="en-US" sz="5400" dirty="0" err="1" smtClean="0"/>
              <a:t>Penilaian</a:t>
            </a:r>
            <a:r>
              <a:rPr lang="en-US" sz="5400" dirty="0" smtClean="0"/>
              <a:t> </a:t>
            </a:r>
            <a:r>
              <a:rPr lang="id-ID" sz="5400" dirty="0" smtClean="0"/>
              <a:t>Otentik</a:t>
            </a:r>
            <a:endParaRPr lang="en-US" sz="5400" dirty="0"/>
          </a:p>
        </p:txBody>
      </p:sp>
    </p:spTree>
    <p:extLst>
      <p:ext uri="{BB962C8B-B14F-4D97-AF65-F5344CB8AC3E}">
        <p14:creationId xmlns:p14="http://schemas.microsoft.com/office/powerpoint/2010/main" val="42319947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16632"/>
            <a:ext cx="7772400" cy="648072"/>
          </a:xfrm>
        </p:spPr>
        <p:txBody>
          <a:bodyPr>
            <a:normAutofit fontScale="90000"/>
          </a:bodyPr>
          <a:lstStyle/>
          <a:p>
            <a:r>
              <a:rPr lang="id-ID" dirty="0" smtClean="0"/>
              <a:t>OBSERVING (MENGAMATI)</a:t>
            </a:r>
            <a:br>
              <a:rPr lang="id-ID" dirty="0" smtClean="0"/>
            </a:br>
            <a:r>
              <a:rPr lang="id-ID" dirty="0" smtClean="0"/>
              <a:t>(dalam Materi Pola Bilangan)</a:t>
            </a:r>
            <a:endParaRPr lang="id-ID" dirty="0"/>
          </a:p>
        </p:txBody>
      </p:sp>
      <p:sp>
        <p:nvSpPr>
          <p:cNvPr id="3" name="Content Placeholder 2"/>
          <p:cNvSpPr>
            <a:spLocks noGrp="1"/>
          </p:cNvSpPr>
          <p:nvPr>
            <p:ph idx="1"/>
          </p:nvPr>
        </p:nvSpPr>
        <p:spPr>
          <a:xfrm>
            <a:off x="718505" y="908720"/>
            <a:ext cx="8102165" cy="5313554"/>
          </a:xfrm>
        </p:spPr>
        <p:txBody>
          <a:bodyPr/>
          <a:lstStyle/>
          <a:p>
            <a:pPr marL="0" indent="0">
              <a:buNone/>
            </a:pPr>
            <a:endParaRPr lang="id-ID" dirty="0" smtClean="0"/>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11</a:t>
            </a:fld>
            <a:endParaRPr lang="en-US" dirty="0">
              <a:solidFill>
                <a:prstClr val="black"/>
              </a:solidFill>
            </a:endParaRPr>
          </a:p>
        </p:txBody>
      </p:sp>
      <p:pic>
        <p:nvPicPr>
          <p:cNvPr id="103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100263"/>
            <a:ext cx="1143000" cy="88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2086876"/>
            <a:ext cx="609600" cy="88582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1"/>
            <a:tileRect/>
          </a:gradFill>
          <a:ln>
            <a:noFill/>
          </a:ln>
          <a:effectLst/>
        </p:spPr>
      </p:pic>
      <p:pic>
        <p:nvPicPr>
          <p:cNvPr id="103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11960" y="2104455"/>
            <a:ext cx="1009650" cy="904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0112" y="2104455"/>
            <a:ext cx="1466850" cy="923925"/>
          </a:xfrm>
          <a:prstGeom prst="rect">
            <a:avLst/>
          </a:prstGeom>
          <a:noFill/>
          <a:extLst>
            <a:ext uri="{909E8E84-426E-40DD-AFC4-6F175D3DCCD1}">
              <a14:hiddenFill xmlns:a14="http://schemas.microsoft.com/office/drawing/2010/main">
                <a:solidFill>
                  <a:srgbClr val="FFFFFF"/>
                </a:solidFill>
              </a14:hiddenFill>
            </a:ext>
          </a:extLst>
        </p:spPr>
      </p:pic>
      <p:cxnSp>
        <p:nvCxnSpPr>
          <p:cNvPr id="8" name="Straight Connector 7"/>
          <p:cNvCxnSpPr/>
          <p:nvPr/>
        </p:nvCxnSpPr>
        <p:spPr>
          <a:xfrm>
            <a:off x="2843808" y="2086876"/>
            <a:ext cx="609600" cy="1757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453408" y="2104455"/>
            <a:ext cx="0" cy="881633"/>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43808" y="2086876"/>
            <a:ext cx="0" cy="885825"/>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843808" y="2972701"/>
            <a:ext cx="609600" cy="13387"/>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2286000" y="1052736"/>
            <a:ext cx="4572000" cy="923330"/>
          </a:xfrm>
          <a:prstGeom prst="rect">
            <a:avLst/>
          </a:prstGeom>
        </p:spPr>
        <p:txBody>
          <a:bodyPr>
            <a:spAutoFit/>
          </a:bodyPr>
          <a:lstStyle/>
          <a:p>
            <a:pPr lvl="0"/>
            <a:r>
              <a:rPr lang="en-US" dirty="0" err="1"/>
              <a:t>Peserta</a:t>
            </a:r>
            <a:r>
              <a:rPr lang="en-US" dirty="0"/>
              <a:t> </a:t>
            </a:r>
            <a:r>
              <a:rPr lang="en-US" dirty="0" err="1"/>
              <a:t>didik</a:t>
            </a:r>
            <a:r>
              <a:rPr lang="en-US" dirty="0"/>
              <a:t> </a:t>
            </a:r>
            <a:r>
              <a:rPr lang="id-ID" dirty="0"/>
              <a:t>mengamati gambar yang ada dalam kegiatan </a:t>
            </a:r>
          </a:p>
          <a:p>
            <a:r>
              <a:rPr lang="id-ID" b="1" dirty="0"/>
              <a:t> </a:t>
            </a:r>
            <a:endParaRPr lang="id-ID" dirty="0"/>
          </a:p>
        </p:txBody>
      </p:sp>
      <p:sp>
        <p:nvSpPr>
          <p:cNvPr id="17" name="Rectangle 16"/>
          <p:cNvSpPr/>
          <p:nvPr/>
        </p:nvSpPr>
        <p:spPr>
          <a:xfrm>
            <a:off x="2286000" y="5158933"/>
            <a:ext cx="4572000" cy="646331"/>
          </a:xfrm>
          <a:prstGeom prst="rect">
            <a:avLst/>
          </a:prstGeom>
        </p:spPr>
        <p:txBody>
          <a:bodyPr>
            <a:spAutoFit/>
          </a:bodyPr>
          <a:lstStyle/>
          <a:p>
            <a:pPr lvl="0"/>
            <a:r>
              <a:rPr lang="id-ID" dirty="0"/>
              <a:t>D</a:t>
            </a:r>
            <a:r>
              <a:rPr lang="id-ID" dirty="0" smtClean="0"/>
              <a:t>apatkah </a:t>
            </a:r>
            <a:r>
              <a:rPr lang="id-ID" dirty="0"/>
              <a:t>kalian menemukan adanya pola </a:t>
            </a:r>
            <a:r>
              <a:rPr lang="id-ID" dirty="0" smtClean="0"/>
              <a:t>Dalam gambar-gambar di atas!</a:t>
            </a:r>
            <a:endParaRPr lang="id-ID" dirty="0"/>
          </a:p>
        </p:txBody>
      </p:sp>
      <p:pic>
        <p:nvPicPr>
          <p:cNvPr id="1034" name="Picture 1"/>
          <p:cNvPicPr>
            <a:picLocks noChangeAspect="1" noChangeArrowheads="1"/>
          </p:cNvPicPr>
          <p:nvPr/>
        </p:nvPicPr>
        <p:blipFill>
          <a:blip r:embed="rId6">
            <a:extLst>
              <a:ext uri="{28A0092B-C50C-407E-A947-70E740481C1C}">
                <a14:useLocalDpi xmlns:a14="http://schemas.microsoft.com/office/drawing/2010/main" val="0"/>
              </a:ext>
            </a:extLst>
          </a:blip>
          <a:srcRect l="39925" t="44936" r="39252" b="6822"/>
          <a:stretch>
            <a:fillRect/>
          </a:stretch>
        </p:blipFill>
        <p:spPr bwMode="auto">
          <a:xfrm>
            <a:off x="3412108" y="3249910"/>
            <a:ext cx="1231900"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54698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QUESTIONING (MENANYA)</a:t>
            </a:r>
            <a:endParaRPr lang="id-ID" dirty="0"/>
          </a:p>
        </p:txBody>
      </p:sp>
      <p:sp>
        <p:nvSpPr>
          <p:cNvPr id="3" name="Content Placeholder 2"/>
          <p:cNvSpPr>
            <a:spLocks noGrp="1"/>
          </p:cNvSpPr>
          <p:nvPr>
            <p:ph idx="1"/>
          </p:nvPr>
        </p:nvSpPr>
        <p:spPr/>
        <p:txBody>
          <a:bodyPr/>
          <a:lstStyle/>
          <a:p>
            <a:pPr lvl="0"/>
            <a:r>
              <a:rPr lang="id-ID" dirty="0"/>
              <a:t>Menanyakan pola/ keteraturan yang ada dalam gambar.</a:t>
            </a:r>
          </a:p>
          <a:p>
            <a:pPr lvl="0"/>
            <a:r>
              <a:rPr lang="id-ID" dirty="0"/>
              <a:t>Menanyakan cara yang mudah dalam menentukan bangun/bilangan yang ditanyakan.</a:t>
            </a:r>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12</a:t>
            </a:fld>
            <a:endParaRPr lang="en-US" dirty="0">
              <a:solidFill>
                <a:prstClr val="black"/>
              </a:solidFill>
            </a:endParaRPr>
          </a:p>
        </p:txBody>
      </p:sp>
    </p:spTree>
    <p:extLst>
      <p:ext uri="{BB962C8B-B14F-4D97-AF65-F5344CB8AC3E}">
        <p14:creationId xmlns:p14="http://schemas.microsoft.com/office/powerpoint/2010/main" val="3140652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dirty="0" smtClean="0"/>
              <a:t>EKSPERIMENTING( MENCOBA/ MENGEKSPLORASI)</a:t>
            </a:r>
            <a:endParaRPr lang="id-ID" dirty="0"/>
          </a:p>
        </p:txBody>
      </p:sp>
      <p:sp>
        <p:nvSpPr>
          <p:cNvPr id="3" name="Content Placeholder 2"/>
          <p:cNvSpPr>
            <a:spLocks noGrp="1"/>
          </p:cNvSpPr>
          <p:nvPr>
            <p:ph idx="1"/>
          </p:nvPr>
        </p:nvSpPr>
        <p:spPr/>
        <p:txBody>
          <a:bodyPr/>
          <a:lstStyle/>
          <a:p>
            <a:pPr lvl="0"/>
            <a:r>
              <a:rPr lang="en-US" dirty="0" err="1"/>
              <a:t>Peserta</a:t>
            </a:r>
            <a:r>
              <a:rPr lang="en-US" dirty="0"/>
              <a:t> </a:t>
            </a:r>
            <a:r>
              <a:rPr lang="en-US" dirty="0" err="1"/>
              <a:t>didik</a:t>
            </a:r>
            <a:r>
              <a:rPr lang="en-US" dirty="0"/>
              <a:t> </a:t>
            </a:r>
            <a:r>
              <a:rPr lang="id-ID" dirty="0"/>
              <a:t>berdiskusi </a:t>
            </a:r>
            <a:r>
              <a:rPr lang="en-US" dirty="0" err="1"/>
              <a:t>berkerja</a:t>
            </a:r>
            <a:r>
              <a:rPr lang="en-US" dirty="0"/>
              <a:t>  </a:t>
            </a:r>
            <a:r>
              <a:rPr lang="en-US" dirty="0" err="1"/>
              <a:t>berkelompok</a:t>
            </a:r>
            <a:r>
              <a:rPr lang="en-US" dirty="0"/>
              <a:t> </a:t>
            </a:r>
            <a:r>
              <a:rPr lang="id-ID" dirty="0"/>
              <a:t>untuk mencermati pola-pola yang ada dalam kegiatan 1 </a:t>
            </a:r>
            <a:r>
              <a:rPr lang="id-ID" dirty="0" smtClean="0"/>
              <a:t>LKS</a:t>
            </a:r>
            <a:endParaRPr lang="id-ID" dirty="0"/>
          </a:p>
          <a:p>
            <a:pPr lvl="0"/>
            <a:r>
              <a:rPr lang="id-ID" dirty="0"/>
              <a:t>Peserta didik bekerja berkelompok untuk mencermati permasalahan terkait pola seperti yang tertera pada buku teks </a:t>
            </a:r>
          </a:p>
          <a:p>
            <a:endParaRPr lang="id-ID" dirty="0"/>
          </a:p>
          <a:p>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13</a:t>
            </a:fld>
            <a:endParaRPr lang="en-US" dirty="0">
              <a:solidFill>
                <a:prstClr val="black"/>
              </a:solidFill>
            </a:endParaRPr>
          </a:p>
        </p:txBody>
      </p:sp>
    </p:spTree>
    <p:extLst>
      <p:ext uri="{BB962C8B-B14F-4D97-AF65-F5344CB8AC3E}">
        <p14:creationId xmlns:p14="http://schemas.microsoft.com/office/powerpoint/2010/main" val="24527019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ASSOCIATING (MENALAR)</a:t>
            </a:r>
            <a:endParaRPr lang="id-ID" dirty="0"/>
          </a:p>
        </p:txBody>
      </p:sp>
      <p:sp>
        <p:nvSpPr>
          <p:cNvPr id="3" name="Content Placeholder 2"/>
          <p:cNvSpPr>
            <a:spLocks noGrp="1"/>
          </p:cNvSpPr>
          <p:nvPr>
            <p:ph idx="1"/>
          </p:nvPr>
        </p:nvSpPr>
        <p:spPr/>
        <p:txBody>
          <a:bodyPr/>
          <a:lstStyle/>
          <a:p>
            <a:pPr lvl="0"/>
            <a:r>
              <a:rPr lang="id-ID" dirty="0"/>
              <a:t>Berdasar langkah </a:t>
            </a:r>
            <a:r>
              <a:rPr lang="id-ID" dirty="0" smtClean="0"/>
              <a:t>Eksplorasi peserta </a:t>
            </a:r>
            <a:r>
              <a:rPr lang="id-ID" dirty="0"/>
              <a:t>didik menyimpulkan pola yang ada dalam kegiatan 1 LKS </a:t>
            </a:r>
            <a:r>
              <a:rPr lang="id-ID" dirty="0" smtClean="0"/>
              <a:t>.</a:t>
            </a:r>
            <a:endParaRPr lang="id-ID" dirty="0"/>
          </a:p>
          <a:p>
            <a:pPr lvl="0"/>
            <a:r>
              <a:rPr lang="en-US" dirty="0" err="1"/>
              <a:t>Untuk</a:t>
            </a:r>
            <a:r>
              <a:rPr lang="en-US" dirty="0"/>
              <a:t> </a:t>
            </a:r>
            <a:r>
              <a:rPr lang="en-US" dirty="0" err="1"/>
              <a:t>mengetahui</a:t>
            </a:r>
            <a:r>
              <a:rPr lang="en-US" dirty="0"/>
              <a:t> </a:t>
            </a:r>
            <a:r>
              <a:rPr lang="en-US" dirty="0" err="1"/>
              <a:t>pemahaman</a:t>
            </a:r>
            <a:r>
              <a:rPr lang="en-US" dirty="0"/>
              <a:t> </a:t>
            </a:r>
            <a:r>
              <a:rPr lang="en-US" dirty="0" err="1"/>
              <a:t>materi</a:t>
            </a:r>
            <a:r>
              <a:rPr lang="en-US" dirty="0"/>
              <a:t> yang </a:t>
            </a:r>
            <a:r>
              <a:rPr lang="en-US" dirty="0" err="1"/>
              <a:t>dipelajari</a:t>
            </a:r>
            <a:r>
              <a:rPr lang="en-US" dirty="0"/>
              <a:t>, </a:t>
            </a:r>
            <a:r>
              <a:rPr lang="id-ID" dirty="0"/>
              <a:t>peserta didik mengerjakan langkah </a:t>
            </a:r>
            <a:r>
              <a:rPr lang="id-ID" dirty="0" smtClean="0"/>
              <a:t>berikutnya  </a:t>
            </a:r>
            <a:r>
              <a:rPr lang="id-ID" dirty="0"/>
              <a:t>pada </a:t>
            </a:r>
            <a:r>
              <a:rPr lang="id-ID" dirty="0" smtClean="0"/>
              <a:t>LKS , </a:t>
            </a:r>
            <a:r>
              <a:rPr lang="id-ID" dirty="0"/>
              <a:t>serta </a:t>
            </a:r>
            <a:r>
              <a:rPr lang="en-US" dirty="0" err="1"/>
              <a:t>latihan</a:t>
            </a:r>
            <a:r>
              <a:rPr lang="en-US" dirty="0"/>
              <a:t> </a:t>
            </a:r>
            <a:r>
              <a:rPr lang="en-US" dirty="0" err="1"/>
              <a:t>soal</a:t>
            </a:r>
            <a:r>
              <a:rPr lang="en-US" dirty="0"/>
              <a:t> </a:t>
            </a:r>
            <a:r>
              <a:rPr lang="en-US" dirty="0" err="1"/>
              <a:t>pada</a:t>
            </a:r>
            <a:r>
              <a:rPr lang="en-US" dirty="0"/>
              <a:t> </a:t>
            </a:r>
            <a:r>
              <a:rPr lang="en-US" dirty="0" err="1"/>
              <a:t>buku</a:t>
            </a:r>
            <a:r>
              <a:rPr lang="en-US" dirty="0"/>
              <a:t> </a:t>
            </a:r>
            <a:r>
              <a:rPr lang="id-ID" dirty="0" smtClean="0"/>
              <a:t>teks</a:t>
            </a:r>
            <a:r>
              <a:rPr lang="id-ID" dirty="0"/>
              <a:t>.</a:t>
            </a:r>
          </a:p>
          <a:p>
            <a:pPr marL="0" indent="0">
              <a:buNone/>
            </a:pPr>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14</a:t>
            </a:fld>
            <a:endParaRPr lang="en-US" dirty="0">
              <a:solidFill>
                <a:prstClr val="black"/>
              </a:solidFill>
            </a:endParaRPr>
          </a:p>
        </p:txBody>
      </p:sp>
    </p:spTree>
    <p:extLst>
      <p:ext uri="{BB962C8B-B14F-4D97-AF65-F5344CB8AC3E}">
        <p14:creationId xmlns:p14="http://schemas.microsoft.com/office/powerpoint/2010/main" val="2821852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sz="3600" b="1" dirty="0" smtClean="0"/>
              <a:t>NETWORKING (MEMBUAT JEJARING DAN MENGKOMUNIKASI</a:t>
            </a:r>
            <a:r>
              <a:rPr lang="id-ID" dirty="0" smtClean="0"/>
              <a:t>)</a:t>
            </a:r>
            <a:endParaRPr lang="id-ID" dirty="0"/>
          </a:p>
        </p:txBody>
      </p:sp>
      <p:sp>
        <p:nvSpPr>
          <p:cNvPr id="3" name="Content Placeholder 2"/>
          <p:cNvSpPr>
            <a:spLocks noGrp="1"/>
          </p:cNvSpPr>
          <p:nvPr>
            <p:ph idx="1"/>
          </p:nvPr>
        </p:nvSpPr>
        <p:spPr/>
        <p:txBody>
          <a:bodyPr/>
          <a:lstStyle/>
          <a:p>
            <a:pPr lvl="0"/>
            <a:r>
              <a:rPr lang="en-US" dirty="0"/>
              <a:t>Salah </a:t>
            </a:r>
            <a:r>
              <a:rPr lang="en-US" dirty="0" err="1"/>
              <a:t>satu</a:t>
            </a:r>
            <a:r>
              <a:rPr lang="en-US" dirty="0"/>
              <a:t> </a:t>
            </a:r>
            <a:r>
              <a:rPr lang="en-US" dirty="0" err="1"/>
              <a:t>anggota</a:t>
            </a:r>
            <a:r>
              <a:rPr lang="en-US" dirty="0"/>
              <a:t> </a:t>
            </a:r>
            <a:r>
              <a:rPr lang="en-US" dirty="0" err="1"/>
              <a:t>kelompok</a:t>
            </a:r>
            <a:r>
              <a:rPr lang="en-US" dirty="0"/>
              <a:t> </a:t>
            </a:r>
            <a:r>
              <a:rPr lang="id-ID" dirty="0"/>
              <a:t>m</a:t>
            </a:r>
            <a:r>
              <a:rPr lang="en-US" dirty="0" err="1"/>
              <a:t>empresentasikan</a:t>
            </a:r>
            <a:r>
              <a:rPr lang="en-US" dirty="0"/>
              <a:t> </a:t>
            </a:r>
            <a:r>
              <a:rPr lang="en-US" dirty="0" err="1"/>
              <a:t>hasil</a:t>
            </a:r>
            <a:r>
              <a:rPr lang="en-US" dirty="0"/>
              <a:t> </a:t>
            </a:r>
            <a:r>
              <a:rPr lang="en-US" dirty="0" err="1"/>
              <a:t>diskusi</a:t>
            </a:r>
            <a:r>
              <a:rPr lang="en-US" dirty="0"/>
              <a:t> </a:t>
            </a:r>
            <a:r>
              <a:rPr lang="id-ID" dirty="0"/>
              <a:t>kegiatan sebelumnya.</a:t>
            </a:r>
          </a:p>
          <a:p>
            <a:pPr lvl="0"/>
            <a:r>
              <a:rPr lang="id-ID" dirty="0"/>
              <a:t>Peserta didik m</a:t>
            </a:r>
            <a:r>
              <a:rPr lang="en-US" dirty="0" err="1"/>
              <a:t>emberikan</a:t>
            </a:r>
            <a:r>
              <a:rPr lang="en-US" dirty="0"/>
              <a:t> </a:t>
            </a:r>
            <a:r>
              <a:rPr lang="en-US" dirty="0" err="1"/>
              <a:t>tanggapan</a:t>
            </a:r>
            <a:r>
              <a:rPr lang="en-US" dirty="0"/>
              <a:t> </a:t>
            </a:r>
            <a:r>
              <a:rPr lang="en-US" dirty="0" err="1"/>
              <a:t>hasil</a:t>
            </a:r>
            <a:r>
              <a:rPr lang="en-US" dirty="0"/>
              <a:t> </a:t>
            </a:r>
            <a:r>
              <a:rPr lang="en-US" dirty="0" err="1"/>
              <a:t>presentasi</a:t>
            </a:r>
            <a:r>
              <a:rPr lang="en-US" dirty="0"/>
              <a:t> </a:t>
            </a:r>
            <a:r>
              <a:rPr lang="en-US" dirty="0" err="1"/>
              <a:t>meliputi</a:t>
            </a:r>
            <a:r>
              <a:rPr lang="en-US" dirty="0"/>
              <a:t> </a:t>
            </a:r>
            <a:r>
              <a:rPr lang="en-US" dirty="0" err="1"/>
              <a:t>tanya</a:t>
            </a:r>
            <a:r>
              <a:rPr lang="en-US" dirty="0"/>
              <a:t> </a:t>
            </a:r>
            <a:r>
              <a:rPr lang="en-US" dirty="0" err="1"/>
              <a:t>jawab</a:t>
            </a:r>
            <a:r>
              <a:rPr lang="en-US" dirty="0"/>
              <a:t> </a:t>
            </a:r>
            <a:r>
              <a:rPr lang="en-US" dirty="0" err="1"/>
              <a:t>untuk</a:t>
            </a:r>
            <a:r>
              <a:rPr lang="en-US" dirty="0"/>
              <a:t> </a:t>
            </a:r>
            <a:r>
              <a:rPr lang="en-US" dirty="0" err="1"/>
              <a:t>mengkonfirmasi</a:t>
            </a:r>
            <a:r>
              <a:rPr lang="en-US" dirty="0"/>
              <a:t>, </a:t>
            </a:r>
            <a:r>
              <a:rPr lang="en-US" dirty="0" err="1"/>
              <a:t>melengkapi</a:t>
            </a:r>
            <a:r>
              <a:rPr lang="en-US" dirty="0"/>
              <a:t> </a:t>
            </a:r>
            <a:r>
              <a:rPr lang="en-US" dirty="0" err="1"/>
              <a:t>informasi</a:t>
            </a:r>
            <a:r>
              <a:rPr lang="en-US" dirty="0"/>
              <a:t> </a:t>
            </a:r>
            <a:r>
              <a:rPr lang="en-US" dirty="0" err="1"/>
              <a:t>ataupun</a:t>
            </a:r>
            <a:r>
              <a:rPr lang="en-US" dirty="0"/>
              <a:t> </a:t>
            </a:r>
            <a:r>
              <a:rPr lang="en-US" dirty="0" err="1"/>
              <a:t>tanggapan</a:t>
            </a:r>
            <a:r>
              <a:rPr lang="en-US" dirty="0"/>
              <a:t> </a:t>
            </a:r>
            <a:r>
              <a:rPr lang="en-US" dirty="0" err="1"/>
              <a:t>lainnya</a:t>
            </a:r>
            <a:r>
              <a:rPr lang="id-ID" dirty="0"/>
              <a:t>.</a:t>
            </a:r>
          </a:p>
          <a:p>
            <a:pPr marL="0" indent="0">
              <a:buNone/>
            </a:pPr>
            <a:endParaRPr lang="id-ID" dirty="0"/>
          </a:p>
          <a:p>
            <a:endParaRPr lang="id-ID" dirty="0"/>
          </a:p>
        </p:txBody>
      </p:sp>
      <p:sp>
        <p:nvSpPr>
          <p:cNvPr id="4" name="Slide Number Placeholder 3"/>
          <p:cNvSpPr>
            <a:spLocks noGrp="1"/>
          </p:cNvSpPr>
          <p:nvPr>
            <p:ph type="sldNum" sz="quarter" idx="10"/>
          </p:nvPr>
        </p:nvSpPr>
        <p:spPr/>
        <p:txBody>
          <a:bodyPr/>
          <a:lstStyle/>
          <a:p>
            <a:pPr>
              <a:defRPr/>
            </a:pPr>
            <a:fld id="{415432E0-48D8-42A9-A660-1994DB42BEFF}" type="slidenum">
              <a:rPr lang="en-US" smtClean="0">
                <a:solidFill>
                  <a:prstClr val="black"/>
                </a:solidFill>
              </a:rPr>
              <a:pPr>
                <a:defRPr/>
              </a:pPr>
              <a:t>15</a:t>
            </a:fld>
            <a:endParaRPr lang="en-US" dirty="0">
              <a:solidFill>
                <a:prstClr val="black"/>
              </a:solidFill>
            </a:endParaRPr>
          </a:p>
        </p:txBody>
      </p:sp>
    </p:spTree>
    <p:extLst>
      <p:ext uri="{BB962C8B-B14F-4D97-AF65-F5344CB8AC3E}">
        <p14:creationId xmlns:p14="http://schemas.microsoft.com/office/powerpoint/2010/main" val="7252231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8000" b="1" dirty="0" smtClean="0"/>
              <a:t>PENDEKATAN REALISTIK</a:t>
            </a:r>
            <a:endParaRPr lang="en-US" sz="8000" b="1" dirty="0"/>
          </a:p>
        </p:txBody>
      </p:sp>
    </p:spTree>
    <p:extLst>
      <p:ext uri="{BB962C8B-B14F-4D97-AF65-F5344CB8AC3E}">
        <p14:creationId xmlns:p14="http://schemas.microsoft.com/office/powerpoint/2010/main" val="286646496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762000" y="0"/>
            <a:ext cx="7772400" cy="1143000"/>
          </a:xfrm>
        </p:spPr>
        <p:txBody>
          <a:bodyPr/>
          <a:lstStyle/>
          <a:p>
            <a:pPr eaLnBrk="1" hangingPunct="1"/>
            <a:r>
              <a:rPr lang="en-US" altLang="id-ID" smtClean="0"/>
              <a:t>Karakteristik PMR</a:t>
            </a:r>
            <a:endParaRPr lang="en-GB" altLang="id-ID" smtClean="0"/>
          </a:p>
        </p:txBody>
      </p:sp>
      <p:sp>
        <p:nvSpPr>
          <p:cNvPr id="45059" name="Rectangle 3"/>
          <p:cNvSpPr>
            <a:spLocks noGrp="1" noChangeArrowheads="1"/>
          </p:cNvSpPr>
          <p:nvPr>
            <p:ph type="body" idx="1"/>
          </p:nvPr>
        </p:nvSpPr>
        <p:spPr>
          <a:xfrm>
            <a:off x="0" y="990600"/>
            <a:ext cx="9144000" cy="5715000"/>
          </a:xfrm>
        </p:spPr>
        <p:txBody>
          <a:bodyPr/>
          <a:lstStyle/>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masalah</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kontekstual</a:t>
            </a:r>
            <a:endParaRPr lang="en-US" altLang="id-ID" sz="2800" i="1" dirty="0" smtClean="0">
              <a:solidFill>
                <a:srgbClr val="FFFF00"/>
              </a:solidFill>
              <a:cs typeface="Times New Roman" pitchFamily="18" charset="0"/>
            </a:endParaRP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Masalah</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kontekstual</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sebagai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aplikasi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titik</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tolak</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darimana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matematika</a:t>
            </a:r>
            <a:r>
              <a:rPr lang="en-US" altLang="id-ID" sz="2000" i="1" dirty="0" smtClean="0">
                <a:solidFill>
                  <a:srgbClr val="FFFF00"/>
                </a:solidFill>
                <a:cs typeface="Times New Roman" pitchFamily="18" charset="0"/>
              </a:rPr>
              <a:t> yang </a:t>
            </a:r>
            <a:r>
              <a:rPr lang="en-US" altLang="id-ID" sz="2000" i="1" dirty="0" err="1" smtClean="0">
                <a:solidFill>
                  <a:srgbClr val="FFFF00"/>
                </a:solidFill>
                <a:cs typeface="Times New Roman" pitchFamily="18" charset="0"/>
              </a:rPr>
              <a:t>diinginkan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dapat</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muncul</a:t>
            </a:r>
            <a:endParaRPr lang="en-US" altLang="id-ID" sz="2000" i="1" dirty="0" smtClean="0">
              <a:solidFill>
                <a:srgbClr val="FFFF00"/>
              </a:solidFill>
              <a:cs typeface="Times New Roman" pitchFamily="18" charset="0"/>
            </a:endParaRP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mode</a:t>
            </a:r>
            <a:r>
              <a:rPr lang="en-US" altLang="id-ID" sz="2800" i="1" dirty="0" smtClean="0">
                <a:solidFill>
                  <a:srgbClr val="FFFF00"/>
                </a:solidFill>
                <a:cs typeface="Times New Roman" pitchFamily="18" charset="0"/>
              </a:rPr>
              <a:t>l</a:t>
            </a: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Perhatian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diarahkan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pengembangan</a:t>
            </a:r>
            <a:r>
              <a:rPr lang="en-US" altLang="id-ID" sz="2000" i="1" dirty="0" smtClean="0">
                <a:solidFill>
                  <a:srgbClr val="FFFF00"/>
                </a:solidFill>
                <a:cs typeface="Times New Roman" pitchFamily="18" charset="0"/>
              </a:rPr>
              <a:t> model </a:t>
            </a:r>
            <a:r>
              <a:rPr lang="en-US" altLang="id-ID" sz="2000" i="1" dirty="0" err="1" smtClean="0">
                <a:solidFill>
                  <a:srgbClr val="FFFF00"/>
                </a:solidFill>
                <a:cs typeface="Times New Roman" pitchFamily="18" charset="0"/>
              </a:rPr>
              <a:t>situasi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skema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simbolisasi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hanya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mentransfer</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rumus</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atau</a:t>
            </a:r>
            <a:r>
              <a:rPr lang="en-US" altLang="id-ID" sz="2000" i="1" dirty="0" smtClean="0">
                <a:solidFill>
                  <a:srgbClr val="FFFF00"/>
                </a:solidFill>
                <a:cs typeface="Times New Roman" pitchFamily="18" charset="0"/>
              </a:rPr>
              <a:t> mat formal </a:t>
            </a:r>
            <a:r>
              <a:rPr lang="en-US" altLang="id-ID" sz="2000" i="1" dirty="0" err="1" smtClean="0">
                <a:solidFill>
                  <a:srgbClr val="FFFF00"/>
                </a:solidFill>
                <a:cs typeface="Times New Roman" pitchFamily="18" charset="0"/>
              </a:rPr>
              <a:t>secara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langsung</a:t>
            </a:r>
            <a:endParaRPr lang="en-US" altLang="id-ID" sz="2000" i="1" dirty="0" smtClean="0">
              <a:solidFill>
                <a:srgbClr val="FFFF00"/>
              </a:solidFill>
              <a:cs typeface="Times New Roman" pitchFamily="18" charset="0"/>
            </a:endParaRP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menggunakan</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kontribusi</a:t>
            </a:r>
            <a:r>
              <a:rPr lang="en-GB" altLang="id-ID" sz="2800" i="1" dirty="0" smtClean="0">
                <a:solidFill>
                  <a:srgbClr val="FFFF00"/>
                </a:solidFill>
                <a:cs typeface="Times New Roman" pitchFamily="18" charset="0"/>
              </a:rPr>
              <a:t> </a:t>
            </a:r>
            <a:r>
              <a:rPr lang="en-GB" altLang="id-ID" sz="2800" i="1" dirty="0" err="1" smtClean="0">
                <a:solidFill>
                  <a:srgbClr val="FFFF00"/>
                </a:solidFill>
                <a:cs typeface="Times New Roman" pitchFamily="18" charset="0"/>
              </a:rPr>
              <a:t>murid</a:t>
            </a:r>
            <a:endParaRPr lang="en-US" altLang="id-ID" sz="2800" i="1" dirty="0" smtClean="0">
              <a:solidFill>
                <a:srgbClr val="FFFF00"/>
              </a:solidFill>
              <a:cs typeface="Times New Roman" pitchFamily="18" charset="0"/>
            </a:endParaRP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kontribusi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pada</a:t>
            </a:r>
            <a:r>
              <a:rPr lang="en-US" altLang="id-ID" sz="2000" i="1" dirty="0" smtClean="0">
                <a:solidFill>
                  <a:srgbClr val="FFFF00"/>
                </a:solidFill>
                <a:cs typeface="Times New Roman" pitchFamily="18" charset="0"/>
              </a:rPr>
              <a:t> proses </a:t>
            </a:r>
            <a:r>
              <a:rPr lang="en-US" altLang="id-ID" sz="2000" i="1" dirty="0" err="1" smtClean="0">
                <a:solidFill>
                  <a:srgbClr val="FFFF00"/>
                </a:solidFill>
                <a:cs typeface="Times New Roman" pitchFamily="18" charset="0"/>
              </a:rPr>
              <a:t>belajar</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diharapkan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konstruksi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murid</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sendiri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yg</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mengarahkan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mereka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dari</a:t>
            </a:r>
            <a:r>
              <a:rPr lang="en-US" altLang="id-ID" sz="2000" i="1" dirty="0" smtClean="0">
                <a:solidFill>
                  <a:srgbClr val="FFFF00"/>
                </a:solidFill>
                <a:cs typeface="Times New Roman" pitchFamily="18" charset="0"/>
              </a:rPr>
              <a:t> informal </a:t>
            </a:r>
            <a:r>
              <a:rPr lang="en-US" altLang="id-ID" sz="2000" i="1" dirty="0" err="1" smtClean="0">
                <a:solidFill>
                  <a:srgbClr val="FFFF00"/>
                </a:solidFill>
                <a:cs typeface="Times New Roman" pitchFamily="18" charset="0"/>
              </a:rPr>
              <a:t>ke</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arah</a:t>
            </a:r>
            <a:r>
              <a:rPr lang="en-US" altLang="id-ID" sz="2000" i="1" dirty="0" smtClean="0">
                <a:solidFill>
                  <a:srgbClr val="FFFF00"/>
                </a:solidFill>
                <a:cs typeface="Times New Roman" pitchFamily="18" charset="0"/>
              </a:rPr>
              <a:t> formal</a:t>
            </a:r>
          </a:p>
          <a:p>
            <a:pPr marL="609600" indent="-609600" eaLnBrk="1" hangingPunct="1">
              <a:lnSpc>
                <a:spcPct val="90000"/>
              </a:lnSpc>
              <a:buFontTx/>
              <a:buAutoNum type="arabicParenBoth"/>
            </a:pPr>
            <a:r>
              <a:rPr lang="en-GB" altLang="id-ID" sz="2800" i="1" dirty="0" err="1" smtClean="0">
                <a:solidFill>
                  <a:srgbClr val="FFFF00"/>
                </a:solidFill>
                <a:cs typeface="Times New Roman" pitchFamily="18" charset="0"/>
              </a:rPr>
              <a:t>Interaktivita</a:t>
            </a:r>
            <a:r>
              <a:rPr lang="en-US" altLang="id-ID" sz="2800" i="1" dirty="0" smtClean="0">
                <a:solidFill>
                  <a:srgbClr val="FFFF00"/>
                </a:solidFill>
                <a:cs typeface="Times New Roman" pitchFamily="18" charset="0"/>
              </a:rPr>
              <a:t>s (</a:t>
            </a:r>
            <a:r>
              <a:rPr lang="en-US" altLang="id-ID" sz="2800" i="1" dirty="0" err="1" smtClean="0">
                <a:solidFill>
                  <a:srgbClr val="FFFF00"/>
                </a:solidFill>
                <a:cs typeface="Times New Roman" pitchFamily="18" charset="0"/>
              </a:rPr>
              <a:t>negosiasi</a:t>
            </a:r>
            <a:r>
              <a:rPr lang="en-US" altLang="id-ID" sz="2800" i="1" dirty="0" smtClean="0">
                <a:solidFill>
                  <a:srgbClr val="FFFF00"/>
                </a:solidFill>
                <a:cs typeface="Times New Roman" pitchFamily="18" charset="0"/>
              </a:rPr>
              <a:t>)</a:t>
            </a:r>
          </a:p>
          <a:p>
            <a:pPr marL="1371600" lvl="2" indent="-457200" eaLnBrk="1" hangingPunct="1">
              <a:lnSpc>
                <a:spcPct val="90000"/>
              </a:lnSpc>
              <a:buFontTx/>
              <a:buNone/>
            </a:pP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Negosiasi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secara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eksplisit</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intervensi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kooperatif</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evaluasi</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sesama</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murid</a:t>
            </a:r>
            <a:r>
              <a:rPr lang="en-US" altLang="id-ID" sz="2000" i="1" dirty="0" smtClean="0">
                <a:solidFill>
                  <a:srgbClr val="FFFF00"/>
                </a:solidFill>
                <a:cs typeface="Times New Roman" pitchFamily="18" charset="0"/>
              </a:rPr>
              <a:t> </a:t>
            </a:r>
            <a:r>
              <a:rPr lang="en-US" altLang="id-ID" sz="2000" i="1" dirty="0" err="1" smtClean="0">
                <a:solidFill>
                  <a:srgbClr val="FFFF00"/>
                </a:solidFill>
                <a:cs typeface="Times New Roman" pitchFamily="18" charset="0"/>
              </a:rPr>
              <a:t>dan</a:t>
            </a:r>
            <a:r>
              <a:rPr lang="en-US" altLang="id-ID" sz="2000" i="1" dirty="0" smtClean="0">
                <a:solidFill>
                  <a:srgbClr val="FFFF00"/>
                </a:solidFill>
                <a:cs typeface="Times New Roman" pitchFamily="18" charset="0"/>
              </a:rPr>
              <a:t> guru.</a:t>
            </a:r>
          </a:p>
          <a:p>
            <a:pPr marL="609600" indent="-609600" eaLnBrk="1" hangingPunct="1">
              <a:lnSpc>
                <a:spcPct val="90000"/>
              </a:lnSpc>
              <a:buFontTx/>
              <a:buAutoNum type="arabicParenBoth"/>
            </a:pPr>
            <a:r>
              <a:rPr lang="en-US" altLang="id-ID" sz="2800" i="1" dirty="0" err="1" smtClean="0">
                <a:solidFill>
                  <a:srgbClr val="FFFF00"/>
                </a:solidFill>
                <a:cs typeface="Times New Roman" pitchFamily="18" charset="0"/>
              </a:rPr>
              <a:t>interwining</a:t>
            </a:r>
            <a:r>
              <a:rPr lang="en-US" altLang="id-ID" sz="28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terintegrasi</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dengan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topik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pembelajaran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lainnya</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tidak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memisahkan</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topik</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secara</a:t>
            </a:r>
            <a:r>
              <a:rPr lang="en-GB" altLang="id-ID" sz="2000" i="1" dirty="0" smtClean="0">
                <a:solidFill>
                  <a:srgbClr val="FFFF00"/>
                </a:solidFill>
                <a:cs typeface="Times New Roman" pitchFamily="18" charset="0"/>
              </a:rPr>
              <a:t> </a:t>
            </a:r>
            <a:r>
              <a:rPr lang="en-GB" altLang="id-ID" sz="2000" i="1" dirty="0" err="1" smtClean="0">
                <a:solidFill>
                  <a:srgbClr val="FFFF00"/>
                </a:solidFill>
                <a:cs typeface="Times New Roman" pitchFamily="18" charset="0"/>
              </a:rPr>
              <a:t>kaku</a:t>
            </a:r>
            <a:r>
              <a:rPr lang="en-US" altLang="id-ID" sz="2000" i="1" dirty="0" smtClean="0">
                <a:solidFill>
                  <a:srgbClr val="FFFF00"/>
                </a:solidFill>
                <a:cs typeface="Times New Roman" pitchFamily="18" charset="0"/>
              </a:rPr>
              <a:t>) </a:t>
            </a:r>
          </a:p>
          <a:p>
            <a:pPr marL="609600" indent="-609600" eaLnBrk="1" hangingPunct="1">
              <a:lnSpc>
                <a:spcPct val="90000"/>
              </a:lnSpc>
              <a:buFontTx/>
              <a:buNone/>
            </a:pPr>
            <a:endParaRPr lang="en-GB" altLang="id-ID" sz="2000" i="1" dirty="0" smtClean="0">
              <a:solidFill>
                <a:srgbClr val="000000"/>
              </a:solidFill>
              <a:cs typeface="Times New Roman" pitchFamily="18" charset="0"/>
            </a:endParaRPr>
          </a:p>
        </p:txBody>
      </p:sp>
    </p:spTree>
    <p:extLst>
      <p:ext uri="{BB962C8B-B14F-4D97-AF65-F5344CB8AC3E}">
        <p14:creationId xmlns:p14="http://schemas.microsoft.com/office/powerpoint/2010/main" val="1070298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0-#ppt_w/2"/>
                                          </p:val>
                                        </p:tav>
                                        <p:tav tm="100000">
                                          <p:val>
                                            <p:strVal val="#ppt_x"/>
                                          </p:val>
                                        </p:tav>
                                      </p:tavLst>
                                    </p:anim>
                                    <p:anim calcmode="lin" valueType="num">
                                      <p:cBhvr additive="base">
                                        <p:cTn id="8" dur="500" fill="hold"/>
                                        <p:tgtEl>
                                          <p:spTgt spid="45058"/>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iterate type="wd">
                                    <p:tmPct val="100000"/>
                                  </p:iterate>
                                  <p:childTnLst>
                                    <p:set>
                                      <p:cBhvr>
                                        <p:cTn id="12" dur="1" fill="hold">
                                          <p:stCondLst>
                                            <p:cond delay="0"/>
                                          </p:stCondLst>
                                        </p:cTn>
                                        <p:tgtEl>
                                          <p:spTgt spid="45059">
                                            <p:txEl>
                                              <p:pRg st="0" end="0"/>
                                            </p:txEl>
                                          </p:spTgt>
                                        </p:tgtEl>
                                        <p:attrNameLst>
                                          <p:attrName>style.visibility</p:attrName>
                                        </p:attrNameLst>
                                      </p:cBhvr>
                                      <p:to>
                                        <p:strVal val="visible"/>
                                      </p:to>
                                    </p:set>
                                    <p:animEffect transition="in" filter="dissolve">
                                      <p:cBhvr>
                                        <p:cTn id="13" dur="300"/>
                                        <p:tgtEl>
                                          <p:spTgt spid="45059">
                                            <p:txEl>
                                              <p:pRg st="0" end="0"/>
                                            </p:txEl>
                                          </p:spTgt>
                                        </p:tgtEl>
                                      </p:cBhvr>
                                    </p:animEffect>
                                  </p:childTnLst>
                                </p:cTn>
                              </p:par>
                              <p:par>
                                <p:cTn id="14" presetID="9" presetClass="entr" presetSubtype="0" fill="hold" grpId="0" nodeType="withEffect">
                                  <p:stCondLst>
                                    <p:cond delay="0"/>
                                  </p:stCondLst>
                                  <p:iterate type="wd">
                                    <p:tmPct val="100000"/>
                                  </p:iterate>
                                  <p:childTnLst>
                                    <p:set>
                                      <p:cBhvr>
                                        <p:cTn id="15" dur="1" fill="hold">
                                          <p:stCondLst>
                                            <p:cond delay="0"/>
                                          </p:stCondLst>
                                        </p:cTn>
                                        <p:tgtEl>
                                          <p:spTgt spid="45059">
                                            <p:txEl>
                                              <p:pRg st="1" end="1"/>
                                            </p:txEl>
                                          </p:spTgt>
                                        </p:tgtEl>
                                        <p:attrNameLst>
                                          <p:attrName>style.visibility</p:attrName>
                                        </p:attrNameLst>
                                      </p:cBhvr>
                                      <p:to>
                                        <p:strVal val="visible"/>
                                      </p:to>
                                    </p:set>
                                    <p:animEffect transition="in" filter="dissolve">
                                      <p:cBhvr>
                                        <p:cTn id="16" dur="300"/>
                                        <p:tgtEl>
                                          <p:spTgt spid="45059">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iterate type="wd">
                                    <p:tmPct val="100000"/>
                                  </p:iterate>
                                  <p:childTnLst>
                                    <p:set>
                                      <p:cBhvr>
                                        <p:cTn id="20" dur="1" fill="hold">
                                          <p:stCondLst>
                                            <p:cond delay="0"/>
                                          </p:stCondLst>
                                        </p:cTn>
                                        <p:tgtEl>
                                          <p:spTgt spid="45059">
                                            <p:txEl>
                                              <p:pRg st="2" end="2"/>
                                            </p:txEl>
                                          </p:spTgt>
                                        </p:tgtEl>
                                        <p:attrNameLst>
                                          <p:attrName>style.visibility</p:attrName>
                                        </p:attrNameLst>
                                      </p:cBhvr>
                                      <p:to>
                                        <p:strVal val="visible"/>
                                      </p:to>
                                    </p:set>
                                    <p:animEffect transition="in" filter="dissolve">
                                      <p:cBhvr>
                                        <p:cTn id="21" dur="300"/>
                                        <p:tgtEl>
                                          <p:spTgt spid="45059">
                                            <p:txEl>
                                              <p:pRg st="2" end="2"/>
                                            </p:txEl>
                                          </p:spTgt>
                                        </p:tgtEl>
                                      </p:cBhvr>
                                    </p:animEffect>
                                  </p:childTnLst>
                                </p:cTn>
                              </p:par>
                              <p:par>
                                <p:cTn id="22" presetID="9" presetClass="entr" presetSubtype="0" fill="hold" grpId="0" nodeType="withEffect">
                                  <p:stCondLst>
                                    <p:cond delay="0"/>
                                  </p:stCondLst>
                                  <p:iterate type="wd">
                                    <p:tmPct val="100000"/>
                                  </p:iterate>
                                  <p:childTnLst>
                                    <p:set>
                                      <p:cBhvr>
                                        <p:cTn id="23" dur="1" fill="hold">
                                          <p:stCondLst>
                                            <p:cond delay="0"/>
                                          </p:stCondLst>
                                        </p:cTn>
                                        <p:tgtEl>
                                          <p:spTgt spid="45059">
                                            <p:txEl>
                                              <p:pRg st="3" end="3"/>
                                            </p:txEl>
                                          </p:spTgt>
                                        </p:tgtEl>
                                        <p:attrNameLst>
                                          <p:attrName>style.visibility</p:attrName>
                                        </p:attrNameLst>
                                      </p:cBhvr>
                                      <p:to>
                                        <p:strVal val="visible"/>
                                      </p:to>
                                    </p:set>
                                    <p:animEffect transition="in" filter="dissolve">
                                      <p:cBhvr>
                                        <p:cTn id="24" dur="300"/>
                                        <p:tgtEl>
                                          <p:spTgt spid="45059">
                                            <p:txEl>
                                              <p:pRg st="3" end="3"/>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9" presetClass="entr" presetSubtype="0" fill="hold" grpId="0" nodeType="clickEffect">
                                  <p:stCondLst>
                                    <p:cond delay="0"/>
                                  </p:stCondLst>
                                  <p:iterate type="wd">
                                    <p:tmPct val="100000"/>
                                  </p:iterate>
                                  <p:childTnLst>
                                    <p:set>
                                      <p:cBhvr>
                                        <p:cTn id="28" dur="1" fill="hold">
                                          <p:stCondLst>
                                            <p:cond delay="0"/>
                                          </p:stCondLst>
                                        </p:cTn>
                                        <p:tgtEl>
                                          <p:spTgt spid="45059">
                                            <p:txEl>
                                              <p:pRg st="4" end="4"/>
                                            </p:txEl>
                                          </p:spTgt>
                                        </p:tgtEl>
                                        <p:attrNameLst>
                                          <p:attrName>style.visibility</p:attrName>
                                        </p:attrNameLst>
                                      </p:cBhvr>
                                      <p:to>
                                        <p:strVal val="visible"/>
                                      </p:to>
                                    </p:set>
                                    <p:animEffect transition="in" filter="dissolve">
                                      <p:cBhvr>
                                        <p:cTn id="29" dur="300"/>
                                        <p:tgtEl>
                                          <p:spTgt spid="45059">
                                            <p:txEl>
                                              <p:pRg st="4" end="4"/>
                                            </p:txEl>
                                          </p:spTgt>
                                        </p:tgtEl>
                                      </p:cBhvr>
                                    </p:animEffect>
                                  </p:childTnLst>
                                </p:cTn>
                              </p:par>
                              <p:par>
                                <p:cTn id="30" presetID="9" presetClass="entr" presetSubtype="0" fill="hold" grpId="0" nodeType="withEffect">
                                  <p:stCondLst>
                                    <p:cond delay="0"/>
                                  </p:stCondLst>
                                  <p:iterate type="wd">
                                    <p:tmPct val="100000"/>
                                  </p:iterate>
                                  <p:childTnLst>
                                    <p:set>
                                      <p:cBhvr>
                                        <p:cTn id="31" dur="1" fill="hold">
                                          <p:stCondLst>
                                            <p:cond delay="0"/>
                                          </p:stCondLst>
                                        </p:cTn>
                                        <p:tgtEl>
                                          <p:spTgt spid="45059">
                                            <p:txEl>
                                              <p:pRg st="5" end="5"/>
                                            </p:txEl>
                                          </p:spTgt>
                                        </p:tgtEl>
                                        <p:attrNameLst>
                                          <p:attrName>style.visibility</p:attrName>
                                        </p:attrNameLst>
                                      </p:cBhvr>
                                      <p:to>
                                        <p:strVal val="visible"/>
                                      </p:to>
                                    </p:set>
                                    <p:animEffect transition="in" filter="dissolve">
                                      <p:cBhvr>
                                        <p:cTn id="32" dur="300"/>
                                        <p:tgtEl>
                                          <p:spTgt spid="45059">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9" presetClass="entr" presetSubtype="0" fill="hold" grpId="0" nodeType="clickEffect">
                                  <p:stCondLst>
                                    <p:cond delay="0"/>
                                  </p:stCondLst>
                                  <p:iterate type="wd">
                                    <p:tmPct val="100000"/>
                                  </p:iterate>
                                  <p:childTnLst>
                                    <p:set>
                                      <p:cBhvr>
                                        <p:cTn id="36" dur="1" fill="hold">
                                          <p:stCondLst>
                                            <p:cond delay="0"/>
                                          </p:stCondLst>
                                        </p:cTn>
                                        <p:tgtEl>
                                          <p:spTgt spid="45059">
                                            <p:txEl>
                                              <p:pRg st="6" end="6"/>
                                            </p:txEl>
                                          </p:spTgt>
                                        </p:tgtEl>
                                        <p:attrNameLst>
                                          <p:attrName>style.visibility</p:attrName>
                                        </p:attrNameLst>
                                      </p:cBhvr>
                                      <p:to>
                                        <p:strVal val="visible"/>
                                      </p:to>
                                    </p:set>
                                    <p:animEffect transition="in" filter="dissolve">
                                      <p:cBhvr>
                                        <p:cTn id="37" dur="300"/>
                                        <p:tgtEl>
                                          <p:spTgt spid="45059">
                                            <p:txEl>
                                              <p:pRg st="6" end="6"/>
                                            </p:txEl>
                                          </p:spTgt>
                                        </p:tgtEl>
                                      </p:cBhvr>
                                    </p:animEffect>
                                  </p:childTnLst>
                                </p:cTn>
                              </p:par>
                              <p:par>
                                <p:cTn id="38" presetID="9" presetClass="entr" presetSubtype="0" fill="hold" grpId="0" nodeType="withEffect">
                                  <p:stCondLst>
                                    <p:cond delay="0"/>
                                  </p:stCondLst>
                                  <p:iterate type="wd">
                                    <p:tmPct val="100000"/>
                                  </p:iterate>
                                  <p:childTnLst>
                                    <p:set>
                                      <p:cBhvr>
                                        <p:cTn id="39" dur="1" fill="hold">
                                          <p:stCondLst>
                                            <p:cond delay="0"/>
                                          </p:stCondLst>
                                        </p:cTn>
                                        <p:tgtEl>
                                          <p:spTgt spid="45059">
                                            <p:txEl>
                                              <p:pRg st="7" end="7"/>
                                            </p:txEl>
                                          </p:spTgt>
                                        </p:tgtEl>
                                        <p:attrNameLst>
                                          <p:attrName>style.visibility</p:attrName>
                                        </p:attrNameLst>
                                      </p:cBhvr>
                                      <p:to>
                                        <p:strVal val="visible"/>
                                      </p:to>
                                    </p:set>
                                    <p:animEffect transition="in" filter="dissolve">
                                      <p:cBhvr>
                                        <p:cTn id="40" dur="300"/>
                                        <p:tgtEl>
                                          <p:spTgt spid="45059">
                                            <p:txEl>
                                              <p:pRg st="7" end="7"/>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iterate type="wd">
                                    <p:tmPct val="100000"/>
                                  </p:iterate>
                                  <p:childTnLst>
                                    <p:set>
                                      <p:cBhvr>
                                        <p:cTn id="44" dur="1" fill="hold">
                                          <p:stCondLst>
                                            <p:cond delay="0"/>
                                          </p:stCondLst>
                                        </p:cTn>
                                        <p:tgtEl>
                                          <p:spTgt spid="45059">
                                            <p:txEl>
                                              <p:pRg st="8" end="8"/>
                                            </p:txEl>
                                          </p:spTgt>
                                        </p:tgtEl>
                                        <p:attrNameLst>
                                          <p:attrName>style.visibility</p:attrName>
                                        </p:attrNameLst>
                                      </p:cBhvr>
                                      <p:to>
                                        <p:strVal val="visible"/>
                                      </p:to>
                                    </p:set>
                                    <p:animEffect transition="in" filter="dissolve">
                                      <p:cBhvr>
                                        <p:cTn id="45" dur="300"/>
                                        <p:tgtEl>
                                          <p:spTgt spid="45059">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autoUpdateAnimBg="0"/>
      <p:bldP spid="45059"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Autofit/>
          </a:bodyPr>
          <a:lstStyle/>
          <a:p>
            <a:pPr eaLnBrk="1" hangingPunct="1"/>
            <a:r>
              <a:rPr lang="it-IT" altLang="id-ID" sz="3200" b="1" dirty="0" smtClean="0"/>
              <a:t>Tiga prinsip utama dalam pendekatan matematika realistik</a:t>
            </a:r>
            <a:endParaRPr lang="en-US" altLang="id-ID" sz="3200" b="1" dirty="0" smtClean="0"/>
          </a:p>
        </p:txBody>
      </p:sp>
      <p:sp>
        <p:nvSpPr>
          <p:cNvPr id="59395" name="Rectangle 3"/>
          <p:cNvSpPr>
            <a:spLocks noGrp="1" noChangeArrowheads="1"/>
          </p:cNvSpPr>
          <p:nvPr>
            <p:ph type="body" idx="1"/>
          </p:nvPr>
        </p:nvSpPr>
        <p:spPr/>
        <p:txBody>
          <a:bodyPr/>
          <a:lstStyle/>
          <a:p>
            <a:pPr eaLnBrk="1" hangingPunct="1">
              <a:lnSpc>
                <a:spcPct val="90000"/>
              </a:lnSpc>
            </a:pPr>
            <a:r>
              <a:rPr lang="it-IT" altLang="id-ID" b="1" i="1" dirty="0" smtClean="0">
                <a:solidFill>
                  <a:srgbClr val="FFFF00"/>
                </a:solidFill>
              </a:rPr>
              <a:t>Guided Reinvention and Progressive Mathematization</a:t>
            </a:r>
            <a:r>
              <a:rPr lang="it-IT" altLang="id-ID" b="1" dirty="0" smtClean="0">
                <a:solidFill>
                  <a:srgbClr val="FFFF00"/>
                </a:solidFill>
              </a:rPr>
              <a:t> </a:t>
            </a:r>
          </a:p>
          <a:p>
            <a:pPr eaLnBrk="1" hangingPunct="1">
              <a:lnSpc>
                <a:spcPct val="90000"/>
              </a:lnSpc>
              <a:buFont typeface="Wingdings" pitchFamily="2" charset="2"/>
              <a:buNone/>
            </a:pPr>
            <a:r>
              <a:rPr lang="it-IT" altLang="id-ID" b="1" dirty="0" smtClean="0">
                <a:solidFill>
                  <a:srgbClr val="FFFF00"/>
                </a:solidFill>
              </a:rPr>
              <a:t>	</a:t>
            </a:r>
            <a:r>
              <a:rPr lang="it-IT" altLang="id-ID" dirty="0" smtClean="0"/>
              <a:t>(Penemuan terbimbing dan Bermatematika secara Progressif), </a:t>
            </a:r>
          </a:p>
          <a:p>
            <a:pPr eaLnBrk="1" hangingPunct="1">
              <a:lnSpc>
                <a:spcPct val="90000"/>
              </a:lnSpc>
            </a:pPr>
            <a:r>
              <a:rPr lang="it-IT" altLang="id-ID" i="1" dirty="0" smtClean="0">
                <a:solidFill>
                  <a:srgbClr val="FF3300"/>
                </a:solidFill>
              </a:rPr>
              <a:t>Didactical Phenomenology</a:t>
            </a:r>
            <a:r>
              <a:rPr lang="it-IT" altLang="id-ID" dirty="0" smtClean="0">
                <a:solidFill>
                  <a:srgbClr val="FF3300"/>
                </a:solidFill>
              </a:rPr>
              <a:t> </a:t>
            </a:r>
          </a:p>
          <a:p>
            <a:pPr eaLnBrk="1" hangingPunct="1">
              <a:lnSpc>
                <a:spcPct val="90000"/>
              </a:lnSpc>
              <a:buFont typeface="Wingdings" pitchFamily="2" charset="2"/>
              <a:buNone/>
            </a:pPr>
            <a:r>
              <a:rPr lang="it-IT" altLang="id-ID" dirty="0" smtClean="0">
                <a:solidFill>
                  <a:srgbClr val="FF3300"/>
                </a:solidFill>
              </a:rPr>
              <a:t>	(Penomena Pembelajaran),</a:t>
            </a:r>
          </a:p>
          <a:p>
            <a:pPr eaLnBrk="1" hangingPunct="1">
              <a:lnSpc>
                <a:spcPct val="90000"/>
              </a:lnSpc>
            </a:pPr>
            <a:r>
              <a:rPr lang="it-IT" altLang="id-ID" i="1" dirty="0" smtClean="0"/>
              <a:t>Self-developed Models</a:t>
            </a:r>
            <a:r>
              <a:rPr lang="it-IT" altLang="id-ID" dirty="0" smtClean="0"/>
              <a:t> </a:t>
            </a:r>
          </a:p>
          <a:p>
            <a:pPr eaLnBrk="1" hangingPunct="1">
              <a:lnSpc>
                <a:spcPct val="90000"/>
              </a:lnSpc>
              <a:buFont typeface="Wingdings" pitchFamily="2" charset="2"/>
              <a:buNone/>
            </a:pPr>
            <a:r>
              <a:rPr lang="it-IT" altLang="id-ID" dirty="0" smtClean="0"/>
              <a:t>	(Pengembangan Model-Model Mandiri). </a:t>
            </a:r>
            <a:endParaRPr lang="en-US" altLang="id-ID" dirty="0" smtClean="0"/>
          </a:p>
        </p:txBody>
      </p:sp>
      <p:sp>
        <p:nvSpPr>
          <p:cNvPr id="9220" name="AutoShape 5">
            <a:hlinkClick r:id="rId2" action="ppaction://program" highlightClick="1"/>
          </p:cNvPr>
          <p:cNvSpPr>
            <a:spLocks noChangeArrowheads="1"/>
          </p:cNvSpPr>
          <p:nvPr/>
        </p:nvSpPr>
        <p:spPr bwMode="auto">
          <a:xfrm>
            <a:off x="7848600" y="6172200"/>
            <a:ext cx="762000" cy="457200"/>
          </a:xfrm>
          <a:prstGeom prst="actionButtonForwardNex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Tree>
    <p:extLst>
      <p:ext uri="{BB962C8B-B14F-4D97-AF65-F5344CB8AC3E}">
        <p14:creationId xmlns:p14="http://schemas.microsoft.com/office/powerpoint/2010/main" val="40814380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checkerboard(across)">
                                      <p:cBhvr>
                                        <p:cTn id="7" dur="500"/>
                                        <p:tgtEl>
                                          <p:spTgt spid="593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9395">
                                            <p:txEl>
                                              <p:pRg st="0" end="0"/>
                                            </p:txEl>
                                          </p:spTgt>
                                        </p:tgtEl>
                                        <p:attrNameLst>
                                          <p:attrName>style.visibility</p:attrName>
                                        </p:attrNameLst>
                                      </p:cBhvr>
                                      <p:to>
                                        <p:strVal val="visible"/>
                                      </p:to>
                                    </p:set>
                                    <p:animEffect transition="in" filter="checkerboard(across)">
                                      <p:cBhvr>
                                        <p:cTn id="12" dur="500"/>
                                        <p:tgtEl>
                                          <p:spTgt spid="5939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9395">
                                            <p:txEl>
                                              <p:pRg st="1" end="1"/>
                                            </p:txEl>
                                          </p:spTgt>
                                        </p:tgtEl>
                                        <p:attrNameLst>
                                          <p:attrName>style.visibility</p:attrName>
                                        </p:attrNameLst>
                                      </p:cBhvr>
                                      <p:to>
                                        <p:strVal val="visible"/>
                                      </p:to>
                                    </p:set>
                                    <p:animEffect transition="in" filter="checkerboard(across)">
                                      <p:cBhvr>
                                        <p:cTn id="17" dur="500"/>
                                        <p:tgtEl>
                                          <p:spTgt spid="59395">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9395">
                                            <p:txEl>
                                              <p:pRg st="2" end="2"/>
                                            </p:txEl>
                                          </p:spTgt>
                                        </p:tgtEl>
                                        <p:attrNameLst>
                                          <p:attrName>style.visibility</p:attrName>
                                        </p:attrNameLst>
                                      </p:cBhvr>
                                      <p:to>
                                        <p:strVal val="visible"/>
                                      </p:to>
                                    </p:set>
                                    <p:animEffect transition="in" filter="checkerboard(across)">
                                      <p:cBhvr>
                                        <p:cTn id="22" dur="500"/>
                                        <p:tgtEl>
                                          <p:spTgt spid="59395">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59395">
                                            <p:txEl>
                                              <p:pRg st="3" end="3"/>
                                            </p:txEl>
                                          </p:spTgt>
                                        </p:tgtEl>
                                        <p:attrNameLst>
                                          <p:attrName>style.visibility</p:attrName>
                                        </p:attrNameLst>
                                      </p:cBhvr>
                                      <p:to>
                                        <p:strVal val="visible"/>
                                      </p:to>
                                    </p:set>
                                    <p:animEffect transition="in" filter="checkerboard(across)">
                                      <p:cBhvr>
                                        <p:cTn id="27" dur="500"/>
                                        <p:tgtEl>
                                          <p:spTgt spid="59395">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59395">
                                            <p:txEl>
                                              <p:pRg st="4" end="4"/>
                                            </p:txEl>
                                          </p:spTgt>
                                        </p:tgtEl>
                                        <p:attrNameLst>
                                          <p:attrName>style.visibility</p:attrName>
                                        </p:attrNameLst>
                                      </p:cBhvr>
                                      <p:to>
                                        <p:strVal val="visible"/>
                                      </p:to>
                                    </p:set>
                                    <p:animEffect transition="in" filter="checkerboard(across)">
                                      <p:cBhvr>
                                        <p:cTn id="32" dur="500"/>
                                        <p:tgtEl>
                                          <p:spTgt spid="59395">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59395">
                                            <p:txEl>
                                              <p:pRg st="5" end="5"/>
                                            </p:txEl>
                                          </p:spTgt>
                                        </p:tgtEl>
                                        <p:attrNameLst>
                                          <p:attrName>style.visibility</p:attrName>
                                        </p:attrNameLst>
                                      </p:cBhvr>
                                      <p:to>
                                        <p:strVal val="visible"/>
                                      </p:to>
                                    </p:set>
                                    <p:animEffect transition="in" filter="checkerboard(across)">
                                      <p:cBhvr>
                                        <p:cTn id="37" dur="500"/>
                                        <p:tgtEl>
                                          <p:spTgt spid="593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115616" y="-27384"/>
            <a:ext cx="7340600" cy="990600"/>
          </a:xfrm>
        </p:spPr>
        <p:txBody>
          <a:bodyPr>
            <a:normAutofit fontScale="90000"/>
          </a:bodyPr>
          <a:lstStyle/>
          <a:p>
            <a:pPr eaLnBrk="1" hangingPunct="1"/>
            <a:r>
              <a:rPr lang="en-US" altLang="id-ID" sz="4000" dirty="0" err="1" smtClean="0"/>
              <a:t>Aktifitas</a:t>
            </a:r>
            <a:r>
              <a:rPr lang="en-US" altLang="id-ID" dirty="0" smtClean="0"/>
              <a:t> </a:t>
            </a:r>
            <a:r>
              <a:rPr lang="en-US" altLang="id-ID" dirty="0" err="1" smtClean="0"/>
              <a:t>Matematisasi</a:t>
            </a:r>
            <a:r>
              <a:rPr lang="en-US" altLang="id-ID" dirty="0" smtClean="0"/>
              <a:t> Horizontal</a:t>
            </a:r>
            <a:endParaRPr lang="en-GB" altLang="id-ID" dirty="0" smtClean="0"/>
          </a:p>
        </p:txBody>
      </p:sp>
      <p:sp>
        <p:nvSpPr>
          <p:cNvPr id="62467" name="Rectangle 3"/>
          <p:cNvSpPr>
            <a:spLocks noGrp="1" noChangeArrowheads="1"/>
          </p:cNvSpPr>
          <p:nvPr>
            <p:ph type="body" idx="1"/>
          </p:nvPr>
        </p:nvSpPr>
        <p:spPr>
          <a:xfrm>
            <a:off x="0" y="1447800"/>
            <a:ext cx="9144000" cy="5410200"/>
          </a:xfrm>
        </p:spPr>
        <p:txBody>
          <a:bodyPr/>
          <a:lstStyle/>
          <a:p>
            <a:pPr eaLnBrk="1" hangingPunct="1"/>
            <a:r>
              <a:rPr lang="en-US" altLang="id-ID" sz="2400" dirty="0" err="1" smtClean="0">
                <a:solidFill>
                  <a:srgbClr val="FF3300"/>
                </a:solidFill>
              </a:rPr>
              <a:t>Pengidentifikasi</a:t>
            </a:r>
            <a:r>
              <a:rPr lang="en-US" altLang="id-ID" sz="2400" dirty="0" smtClean="0">
                <a:solidFill>
                  <a:srgbClr val="FF3300"/>
                </a:solidFill>
              </a:rPr>
              <a:t> </a:t>
            </a:r>
            <a:r>
              <a:rPr lang="en-US" altLang="id-ID" sz="2400" dirty="0" err="1" smtClean="0">
                <a:solidFill>
                  <a:srgbClr val="FF3300"/>
                </a:solidFill>
              </a:rPr>
              <a:t>mat.khusus</a:t>
            </a:r>
            <a:r>
              <a:rPr lang="en-US" altLang="id-ID" sz="2400" dirty="0" smtClean="0">
                <a:solidFill>
                  <a:srgbClr val="FF3300"/>
                </a:solidFill>
              </a:rPr>
              <a:t> </a:t>
            </a:r>
            <a:r>
              <a:rPr lang="en-US" altLang="id-ID" sz="2400" dirty="0" err="1" smtClean="0">
                <a:solidFill>
                  <a:srgbClr val="FF3300"/>
                </a:solidFill>
              </a:rPr>
              <a:t>ke</a:t>
            </a:r>
            <a:r>
              <a:rPr lang="en-US" altLang="id-ID" sz="2400" dirty="0" smtClean="0">
                <a:solidFill>
                  <a:srgbClr val="FF3300"/>
                </a:solidFill>
              </a:rPr>
              <a:t> </a:t>
            </a:r>
            <a:r>
              <a:rPr lang="en-US" altLang="id-ID" sz="2400" dirty="0" err="1" smtClean="0">
                <a:solidFill>
                  <a:srgbClr val="FF3300"/>
                </a:solidFill>
              </a:rPr>
              <a:t>dlm</a:t>
            </a:r>
            <a:r>
              <a:rPr lang="en-US" altLang="id-ID" sz="2400" dirty="0" smtClean="0">
                <a:solidFill>
                  <a:srgbClr val="FF3300"/>
                </a:solidFill>
              </a:rPr>
              <a:t> </a:t>
            </a:r>
            <a:r>
              <a:rPr lang="en-US" altLang="id-ID" sz="2400" dirty="0" err="1" smtClean="0">
                <a:solidFill>
                  <a:srgbClr val="FF3300"/>
                </a:solidFill>
              </a:rPr>
              <a:t>kontek</a:t>
            </a:r>
            <a:r>
              <a:rPr lang="en-US" altLang="id-ID" sz="2400" dirty="0" smtClean="0">
                <a:solidFill>
                  <a:srgbClr val="FF3300"/>
                </a:solidFill>
              </a:rPr>
              <a:t> </a:t>
            </a:r>
            <a:r>
              <a:rPr lang="en-US" altLang="id-ID" sz="2400" dirty="0" err="1" smtClean="0">
                <a:solidFill>
                  <a:srgbClr val="FF3300"/>
                </a:solidFill>
              </a:rPr>
              <a:t>umum</a:t>
            </a:r>
            <a:endParaRPr lang="en-US" altLang="id-ID" sz="2400" dirty="0" smtClean="0">
              <a:solidFill>
                <a:srgbClr val="FF3300"/>
              </a:solidFill>
            </a:endParaRPr>
          </a:p>
          <a:p>
            <a:pPr eaLnBrk="1" hangingPunct="1"/>
            <a:r>
              <a:rPr lang="en-US" altLang="id-ID" sz="2400" dirty="0" err="1" smtClean="0">
                <a:solidFill>
                  <a:srgbClr val="FF3300"/>
                </a:solidFill>
              </a:rPr>
              <a:t>Penskemaan</a:t>
            </a:r>
            <a:endParaRPr lang="en-US" altLang="id-ID" sz="2400" dirty="0" smtClean="0">
              <a:solidFill>
                <a:srgbClr val="FF3300"/>
              </a:solidFill>
            </a:endParaRPr>
          </a:p>
          <a:p>
            <a:pPr eaLnBrk="1" hangingPunct="1"/>
            <a:r>
              <a:rPr lang="en-US" altLang="id-ID" sz="2400" dirty="0" err="1" smtClean="0"/>
              <a:t>Perumusan</a:t>
            </a:r>
            <a:r>
              <a:rPr lang="en-US" altLang="id-ID" sz="2400" dirty="0" smtClean="0"/>
              <a:t> </a:t>
            </a:r>
            <a:r>
              <a:rPr lang="en-US" altLang="id-ID" sz="2400" dirty="0" err="1" smtClean="0"/>
              <a:t>dan</a:t>
            </a:r>
            <a:r>
              <a:rPr lang="en-US" altLang="id-ID" sz="2400" dirty="0" smtClean="0"/>
              <a:t> </a:t>
            </a:r>
            <a:r>
              <a:rPr lang="en-US" altLang="id-ID" sz="2400" dirty="0" err="1" smtClean="0"/>
              <a:t>pemvisualan</a:t>
            </a:r>
            <a:r>
              <a:rPr lang="en-US" altLang="id-ID" sz="2400" dirty="0" smtClean="0"/>
              <a:t> </a:t>
            </a:r>
            <a:r>
              <a:rPr lang="en-US" altLang="id-ID" sz="2400" dirty="0" err="1" smtClean="0"/>
              <a:t>masalah</a:t>
            </a:r>
            <a:r>
              <a:rPr lang="en-US" altLang="id-ID" sz="2400" dirty="0" smtClean="0"/>
              <a:t>  </a:t>
            </a:r>
            <a:r>
              <a:rPr lang="en-US" altLang="id-ID" sz="2400" dirty="0" err="1" smtClean="0"/>
              <a:t>dalam</a:t>
            </a:r>
            <a:r>
              <a:rPr lang="en-US" altLang="id-ID" sz="2400" dirty="0" smtClean="0"/>
              <a:t> </a:t>
            </a:r>
            <a:r>
              <a:rPr lang="en-US" altLang="id-ID" sz="2400" dirty="0" err="1" smtClean="0"/>
              <a:t>cara</a:t>
            </a:r>
            <a:r>
              <a:rPr lang="en-US" altLang="id-ID" sz="2400" dirty="0" smtClean="0"/>
              <a:t> yang </a:t>
            </a:r>
            <a:r>
              <a:rPr lang="en-US" altLang="id-ID" sz="2400" dirty="0" err="1" smtClean="0"/>
              <a:t>berbeda</a:t>
            </a:r>
            <a:endParaRPr lang="en-US" altLang="id-ID" sz="2400" dirty="0" smtClean="0"/>
          </a:p>
          <a:p>
            <a:pPr eaLnBrk="1" hangingPunct="1"/>
            <a:r>
              <a:rPr lang="en-US" altLang="id-ID" sz="2400" dirty="0" err="1" smtClean="0"/>
              <a:t>Penemuan</a:t>
            </a:r>
            <a:r>
              <a:rPr lang="en-US" altLang="id-ID" sz="2400" dirty="0" smtClean="0"/>
              <a:t> </a:t>
            </a:r>
            <a:r>
              <a:rPr lang="en-US" altLang="id-ID" sz="2400" dirty="0" err="1" smtClean="0"/>
              <a:t>relasi</a:t>
            </a:r>
            <a:endParaRPr lang="en-US" altLang="id-ID" sz="2400" dirty="0" smtClean="0"/>
          </a:p>
          <a:p>
            <a:pPr eaLnBrk="1" hangingPunct="1"/>
            <a:r>
              <a:rPr lang="en-US" altLang="id-ID" sz="2400" dirty="0" err="1" smtClean="0">
                <a:solidFill>
                  <a:schemeClr val="accent2"/>
                </a:solidFill>
              </a:rPr>
              <a:t>Penemuan</a:t>
            </a:r>
            <a:r>
              <a:rPr lang="en-US" altLang="id-ID" sz="2400" dirty="0" smtClean="0">
                <a:solidFill>
                  <a:schemeClr val="accent2"/>
                </a:solidFill>
              </a:rPr>
              <a:t> </a:t>
            </a:r>
            <a:r>
              <a:rPr lang="en-US" altLang="id-ID" sz="2400" dirty="0" err="1" smtClean="0">
                <a:solidFill>
                  <a:schemeClr val="accent2"/>
                </a:solidFill>
              </a:rPr>
              <a:t>keteraturan</a:t>
            </a:r>
            <a:endParaRPr lang="en-US" altLang="id-ID" sz="2400" dirty="0" smtClean="0">
              <a:solidFill>
                <a:schemeClr val="accent2"/>
              </a:solidFill>
            </a:endParaRPr>
          </a:p>
          <a:p>
            <a:pPr eaLnBrk="1" hangingPunct="1"/>
            <a:r>
              <a:rPr lang="en-US" altLang="id-ID" sz="2400" dirty="0" err="1" smtClean="0">
                <a:solidFill>
                  <a:srgbClr val="FF33CC"/>
                </a:solidFill>
              </a:rPr>
              <a:t>Pengenalan</a:t>
            </a:r>
            <a:r>
              <a:rPr lang="en-US" altLang="id-ID" sz="2400" dirty="0" smtClean="0">
                <a:solidFill>
                  <a:srgbClr val="FF33CC"/>
                </a:solidFill>
              </a:rPr>
              <a:t> </a:t>
            </a:r>
            <a:r>
              <a:rPr lang="en-US" altLang="id-ID" sz="2400" dirty="0" err="1" smtClean="0">
                <a:solidFill>
                  <a:srgbClr val="FF33CC"/>
                </a:solidFill>
              </a:rPr>
              <a:t>aspek</a:t>
            </a:r>
            <a:r>
              <a:rPr lang="en-US" altLang="id-ID" sz="2400" dirty="0" smtClean="0">
                <a:solidFill>
                  <a:srgbClr val="FF33CC"/>
                </a:solidFill>
              </a:rPr>
              <a:t> </a:t>
            </a:r>
            <a:r>
              <a:rPr lang="en-US" altLang="id-ID" sz="2400" dirty="0" err="1" smtClean="0">
                <a:solidFill>
                  <a:srgbClr val="FF33CC"/>
                </a:solidFill>
              </a:rPr>
              <a:t>isomorfik</a:t>
            </a:r>
            <a:r>
              <a:rPr lang="en-US" altLang="id-ID" sz="2400" dirty="0" smtClean="0">
                <a:solidFill>
                  <a:srgbClr val="FF33CC"/>
                </a:solidFill>
              </a:rPr>
              <a:t> </a:t>
            </a:r>
            <a:r>
              <a:rPr lang="en-US" altLang="id-ID" sz="2400" dirty="0" err="1" smtClean="0">
                <a:solidFill>
                  <a:srgbClr val="FF33CC"/>
                </a:solidFill>
              </a:rPr>
              <a:t>dalm</a:t>
            </a:r>
            <a:r>
              <a:rPr lang="en-US" altLang="id-ID" sz="2400" dirty="0" smtClean="0">
                <a:solidFill>
                  <a:srgbClr val="FF33CC"/>
                </a:solidFill>
              </a:rPr>
              <a:t> </a:t>
            </a:r>
            <a:r>
              <a:rPr lang="en-US" altLang="id-ID" sz="2400" dirty="0" err="1" smtClean="0">
                <a:solidFill>
                  <a:srgbClr val="FF33CC"/>
                </a:solidFill>
              </a:rPr>
              <a:t>masalah</a:t>
            </a:r>
            <a:r>
              <a:rPr lang="en-US" altLang="id-ID" sz="2400" dirty="0" smtClean="0">
                <a:solidFill>
                  <a:srgbClr val="FF33CC"/>
                </a:solidFill>
              </a:rPr>
              <a:t> </a:t>
            </a:r>
            <a:r>
              <a:rPr lang="en-US" altLang="id-ID" sz="2400" dirty="0" err="1" smtClean="0">
                <a:solidFill>
                  <a:srgbClr val="FF33CC"/>
                </a:solidFill>
              </a:rPr>
              <a:t>masalah</a:t>
            </a:r>
            <a:r>
              <a:rPr lang="en-US" altLang="id-ID" sz="2400" dirty="0" smtClean="0">
                <a:solidFill>
                  <a:srgbClr val="FF33CC"/>
                </a:solidFill>
              </a:rPr>
              <a:t> yang </a:t>
            </a:r>
            <a:r>
              <a:rPr lang="en-US" altLang="id-ID" sz="2400" dirty="0" err="1" smtClean="0">
                <a:solidFill>
                  <a:srgbClr val="FF33CC"/>
                </a:solidFill>
              </a:rPr>
              <a:t>berbeda</a:t>
            </a:r>
            <a:endParaRPr lang="en-US" altLang="id-ID" sz="2400" dirty="0" smtClean="0">
              <a:solidFill>
                <a:srgbClr val="FF33CC"/>
              </a:solidFill>
            </a:endParaRPr>
          </a:p>
          <a:p>
            <a:pPr eaLnBrk="1" hangingPunct="1"/>
            <a:r>
              <a:rPr lang="en-US" altLang="id-ID" sz="2400" dirty="0" err="1" smtClean="0">
                <a:solidFill>
                  <a:srgbClr val="FF3300"/>
                </a:solidFill>
              </a:rPr>
              <a:t>Pentrasnferan</a:t>
            </a:r>
            <a:r>
              <a:rPr lang="en-US" altLang="id-ID" sz="2400" dirty="0" smtClean="0">
                <a:solidFill>
                  <a:srgbClr val="FF3300"/>
                </a:solidFill>
              </a:rPr>
              <a:t> </a:t>
            </a:r>
            <a:r>
              <a:rPr lang="en-US" altLang="id-ID" sz="2400" i="1" dirty="0" smtClean="0">
                <a:solidFill>
                  <a:srgbClr val="FF3300"/>
                </a:solidFill>
              </a:rPr>
              <a:t>real word problem</a:t>
            </a:r>
            <a:r>
              <a:rPr lang="en-US" altLang="id-ID" sz="2400" dirty="0" smtClean="0">
                <a:solidFill>
                  <a:srgbClr val="FF3300"/>
                </a:solidFill>
              </a:rPr>
              <a:t> </a:t>
            </a:r>
            <a:r>
              <a:rPr lang="en-US" altLang="id-ID" sz="2400" dirty="0" err="1" smtClean="0">
                <a:solidFill>
                  <a:srgbClr val="FF3300"/>
                </a:solidFill>
              </a:rPr>
              <a:t>ke</a:t>
            </a:r>
            <a:r>
              <a:rPr lang="en-US" altLang="id-ID" sz="2400" dirty="0" smtClean="0">
                <a:solidFill>
                  <a:srgbClr val="FF3300"/>
                </a:solidFill>
              </a:rPr>
              <a:t> </a:t>
            </a:r>
            <a:r>
              <a:rPr lang="en-US" altLang="id-ID" sz="2400" i="1" dirty="0" smtClean="0">
                <a:solidFill>
                  <a:srgbClr val="FF3300"/>
                </a:solidFill>
              </a:rPr>
              <a:t>mat problem</a:t>
            </a:r>
          </a:p>
          <a:p>
            <a:pPr eaLnBrk="1" hangingPunct="1"/>
            <a:r>
              <a:rPr lang="en-US" altLang="id-ID" sz="2400" dirty="0" err="1" smtClean="0"/>
              <a:t>Pentrasnferan</a:t>
            </a:r>
            <a:r>
              <a:rPr lang="en-US" altLang="id-ID" sz="2400" dirty="0" smtClean="0"/>
              <a:t> </a:t>
            </a:r>
            <a:r>
              <a:rPr lang="en-US" altLang="id-ID" sz="2400" i="1" dirty="0" smtClean="0"/>
              <a:t>real word problem</a:t>
            </a:r>
            <a:r>
              <a:rPr lang="en-US" altLang="id-ID" sz="2400" dirty="0" smtClean="0"/>
              <a:t> </a:t>
            </a:r>
            <a:r>
              <a:rPr lang="en-US" altLang="id-ID" sz="2400" dirty="0" err="1" smtClean="0"/>
              <a:t>ke</a:t>
            </a:r>
            <a:r>
              <a:rPr lang="en-US" altLang="id-ID" sz="2400" dirty="0" smtClean="0"/>
              <a:t> </a:t>
            </a:r>
            <a:r>
              <a:rPr lang="en-US" altLang="id-ID" sz="2400" dirty="0" err="1" smtClean="0"/>
              <a:t>dlm</a:t>
            </a:r>
            <a:r>
              <a:rPr lang="en-US" altLang="id-ID" sz="2400" dirty="0" smtClean="0"/>
              <a:t> model </a:t>
            </a:r>
            <a:r>
              <a:rPr lang="en-US" altLang="id-ID" sz="2400" dirty="0" err="1" smtClean="0"/>
              <a:t>matematika</a:t>
            </a:r>
            <a:r>
              <a:rPr lang="en-US" altLang="id-ID" sz="2400" dirty="0" smtClean="0"/>
              <a:t>  yang </a:t>
            </a:r>
            <a:r>
              <a:rPr lang="en-US" altLang="id-ID" sz="2400" dirty="0" err="1" smtClean="0"/>
              <a:t>diketahui</a:t>
            </a:r>
            <a:endParaRPr lang="en-US" altLang="id-ID" sz="2400" dirty="0" smtClean="0"/>
          </a:p>
          <a:p>
            <a:pPr eaLnBrk="1" hangingPunct="1">
              <a:buFont typeface="Wingdings" pitchFamily="2" charset="2"/>
              <a:buNone/>
            </a:pPr>
            <a:endParaRPr lang="en-US" altLang="id-ID" sz="2400" dirty="0" smtClean="0"/>
          </a:p>
          <a:p>
            <a:pPr eaLnBrk="1" hangingPunct="1"/>
            <a:endParaRPr lang="en-US" altLang="id-ID" sz="2800" dirty="0" smtClean="0"/>
          </a:p>
          <a:p>
            <a:pPr eaLnBrk="1" hangingPunct="1"/>
            <a:endParaRPr lang="en-US" altLang="id-ID" sz="2800" dirty="0" smtClean="0"/>
          </a:p>
          <a:p>
            <a:pPr eaLnBrk="1" hangingPunct="1"/>
            <a:endParaRPr lang="en-GB" altLang="id-ID" sz="2800" dirty="0" smtClean="0"/>
          </a:p>
        </p:txBody>
      </p:sp>
    </p:spTree>
    <p:extLst>
      <p:ext uri="{BB962C8B-B14F-4D97-AF65-F5344CB8AC3E}">
        <p14:creationId xmlns:p14="http://schemas.microsoft.com/office/powerpoint/2010/main" val="33249977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iterate type="wd">
                                    <p:tmPct val="100000"/>
                                  </p:iterate>
                                  <p:childTnLst>
                                    <p:set>
                                      <p:cBhvr>
                                        <p:cTn id="6" dur="1" fill="hold">
                                          <p:stCondLst>
                                            <p:cond delay="0"/>
                                          </p:stCondLst>
                                        </p:cTn>
                                        <p:tgtEl>
                                          <p:spTgt spid="62467">
                                            <p:txEl>
                                              <p:pRg st="0" end="0"/>
                                            </p:txEl>
                                          </p:spTgt>
                                        </p:tgtEl>
                                        <p:attrNameLst>
                                          <p:attrName>style.visibility</p:attrName>
                                        </p:attrNameLst>
                                      </p:cBhvr>
                                      <p:to>
                                        <p:strVal val="visible"/>
                                      </p:to>
                                    </p:set>
                                    <p:anim calcmode="lin" valueType="num">
                                      <p:cBhvr additive="base">
                                        <p:cTn id="7" dur="300" fill="hold"/>
                                        <p:tgtEl>
                                          <p:spTgt spid="62467">
                                            <p:txEl>
                                              <p:pRg st="0" end="0"/>
                                            </p:txEl>
                                          </p:spTgt>
                                        </p:tgtEl>
                                        <p:attrNameLst>
                                          <p:attrName>ppt_x</p:attrName>
                                        </p:attrNameLst>
                                      </p:cBhvr>
                                      <p:tavLst>
                                        <p:tav tm="0">
                                          <p:val>
                                            <p:strVal val="0-#ppt_w/2"/>
                                          </p:val>
                                        </p:tav>
                                        <p:tav tm="100000">
                                          <p:val>
                                            <p:strVal val="#ppt_x"/>
                                          </p:val>
                                        </p:tav>
                                      </p:tavLst>
                                    </p:anim>
                                    <p:anim calcmode="lin" valueType="num">
                                      <p:cBhvr additive="base">
                                        <p:cTn id="8" dur="300" fill="hold"/>
                                        <p:tgtEl>
                                          <p:spTgt spid="6246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62467">
                                            <p:txEl>
                                              <p:pRg st="1" end="1"/>
                                            </p:txEl>
                                          </p:spTgt>
                                        </p:tgtEl>
                                        <p:attrNameLst>
                                          <p:attrName>style.visibility</p:attrName>
                                        </p:attrNameLst>
                                      </p:cBhvr>
                                      <p:to>
                                        <p:strVal val="visible"/>
                                      </p:to>
                                    </p:set>
                                    <p:anim calcmode="lin" valueType="num">
                                      <p:cBhvr additive="base">
                                        <p:cTn id="13" dur="300" fill="hold"/>
                                        <p:tgtEl>
                                          <p:spTgt spid="62467">
                                            <p:txEl>
                                              <p:pRg st="1" end="1"/>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6246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wd">
                                    <p:tmPct val="100000"/>
                                  </p:iterate>
                                  <p:childTnLst>
                                    <p:set>
                                      <p:cBhvr>
                                        <p:cTn id="18" dur="1" fill="hold">
                                          <p:stCondLst>
                                            <p:cond delay="0"/>
                                          </p:stCondLst>
                                        </p:cTn>
                                        <p:tgtEl>
                                          <p:spTgt spid="62467">
                                            <p:txEl>
                                              <p:pRg st="2" end="2"/>
                                            </p:txEl>
                                          </p:spTgt>
                                        </p:tgtEl>
                                        <p:attrNameLst>
                                          <p:attrName>style.visibility</p:attrName>
                                        </p:attrNameLst>
                                      </p:cBhvr>
                                      <p:to>
                                        <p:strVal val="visible"/>
                                      </p:to>
                                    </p:set>
                                    <p:anim calcmode="lin" valueType="num">
                                      <p:cBhvr additive="base">
                                        <p:cTn id="19" dur="300" fill="hold"/>
                                        <p:tgtEl>
                                          <p:spTgt spid="62467">
                                            <p:txEl>
                                              <p:pRg st="2" end="2"/>
                                            </p:txEl>
                                          </p:spTgt>
                                        </p:tgtEl>
                                        <p:attrNameLst>
                                          <p:attrName>ppt_x</p:attrName>
                                        </p:attrNameLst>
                                      </p:cBhvr>
                                      <p:tavLst>
                                        <p:tav tm="0">
                                          <p:val>
                                            <p:strVal val="0-#ppt_w/2"/>
                                          </p:val>
                                        </p:tav>
                                        <p:tav tm="100000">
                                          <p:val>
                                            <p:strVal val="#ppt_x"/>
                                          </p:val>
                                        </p:tav>
                                      </p:tavLst>
                                    </p:anim>
                                    <p:anim calcmode="lin" valueType="num">
                                      <p:cBhvr additive="base">
                                        <p:cTn id="20" dur="300" fill="hold"/>
                                        <p:tgtEl>
                                          <p:spTgt spid="6246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iterate type="wd">
                                    <p:tmPct val="100000"/>
                                  </p:iterate>
                                  <p:childTnLst>
                                    <p:set>
                                      <p:cBhvr>
                                        <p:cTn id="24" dur="1" fill="hold">
                                          <p:stCondLst>
                                            <p:cond delay="0"/>
                                          </p:stCondLst>
                                        </p:cTn>
                                        <p:tgtEl>
                                          <p:spTgt spid="62467">
                                            <p:txEl>
                                              <p:pRg st="3" end="3"/>
                                            </p:txEl>
                                          </p:spTgt>
                                        </p:tgtEl>
                                        <p:attrNameLst>
                                          <p:attrName>style.visibility</p:attrName>
                                        </p:attrNameLst>
                                      </p:cBhvr>
                                      <p:to>
                                        <p:strVal val="visible"/>
                                      </p:to>
                                    </p:set>
                                    <p:anim calcmode="lin" valueType="num">
                                      <p:cBhvr additive="base">
                                        <p:cTn id="25" dur="300" fill="hold"/>
                                        <p:tgtEl>
                                          <p:spTgt spid="62467">
                                            <p:txEl>
                                              <p:pRg st="3" end="3"/>
                                            </p:txEl>
                                          </p:spTgt>
                                        </p:tgtEl>
                                        <p:attrNameLst>
                                          <p:attrName>ppt_x</p:attrName>
                                        </p:attrNameLst>
                                      </p:cBhvr>
                                      <p:tavLst>
                                        <p:tav tm="0">
                                          <p:val>
                                            <p:strVal val="0-#ppt_w/2"/>
                                          </p:val>
                                        </p:tav>
                                        <p:tav tm="100000">
                                          <p:val>
                                            <p:strVal val="#ppt_x"/>
                                          </p:val>
                                        </p:tav>
                                      </p:tavLst>
                                    </p:anim>
                                    <p:anim calcmode="lin" valueType="num">
                                      <p:cBhvr additive="base">
                                        <p:cTn id="26" dur="300" fill="hold"/>
                                        <p:tgtEl>
                                          <p:spTgt spid="6246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iterate type="wd">
                                    <p:tmPct val="100000"/>
                                  </p:iterate>
                                  <p:childTnLst>
                                    <p:set>
                                      <p:cBhvr>
                                        <p:cTn id="30" dur="1" fill="hold">
                                          <p:stCondLst>
                                            <p:cond delay="0"/>
                                          </p:stCondLst>
                                        </p:cTn>
                                        <p:tgtEl>
                                          <p:spTgt spid="62467">
                                            <p:txEl>
                                              <p:pRg st="4" end="4"/>
                                            </p:txEl>
                                          </p:spTgt>
                                        </p:tgtEl>
                                        <p:attrNameLst>
                                          <p:attrName>style.visibility</p:attrName>
                                        </p:attrNameLst>
                                      </p:cBhvr>
                                      <p:to>
                                        <p:strVal val="visible"/>
                                      </p:to>
                                    </p:set>
                                    <p:anim calcmode="lin" valueType="num">
                                      <p:cBhvr additive="base">
                                        <p:cTn id="31" dur="300" fill="hold"/>
                                        <p:tgtEl>
                                          <p:spTgt spid="62467">
                                            <p:txEl>
                                              <p:pRg st="4" end="4"/>
                                            </p:txEl>
                                          </p:spTgt>
                                        </p:tgtEl>
                                        <p:attrNameLst>
                                          <p:attrName>ppt_x</p:attrName>
                                        </p:attrNameLst>
                                      </p:cBhvr>
                                      <p:tavLst>
                                        <p:tav tm="0">
                                          <p:val>
                                            <p:strVal val="0-#ppt_w/2"/>
                                          </p:val>
                                        </p:tav>
                                        <p:tav tm="100000">
                                          <p:val>
                                            <p:strVal val="#ppt_x"/>
                                          </p:val>
                                        </p:tav>
                                      </p:tavLst>
                                    </p:anim>
                                    <p:anim calcmode="lin" valueType="num">
                                      <p:cBhvr additive="base">
                                        <p:cTn id="32" dur="300" fill="hold"/>
                                        <p:tgtEl>
                                          <p:spTgt spid="6246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iterate type="wd">
                                    <p:tmPct val="100000"/>
                                  </p:iterate>
                                  <p:childTnLst>
                                    <p:set>
                                      <p:cBhvr>
                                        <p:cTn id="36" dur="1" fill="hold">
                                          <p:stCondLst>
                                            <p:cond delay="0"/>
                                          </p:stCondLst>
                                        </p:cTn>
                                        <p:tgtEl>
                                          <p:spTgt spid="62467">
                                            <p:txEl>
                                              <p:pRg st="5" end="5"/>
                                            </p:txEl>
                                          </p:spTgt>
                                        </p:tgtEl>
                                        <p:attrNameLst>
                                          <p:attrName>style.visibility</p:attrName>
                                        </p:attrNameLst>
                                      </p:cBhvr>
                                      <p:to>
                                        <p:strVal val="visible"/>
                                      </p:to>
                                    </p:set>
                                    <p:anim calcmode="lin" valueType="num">
                                      <p:cBhvr additive="base">
                                        <p:cTn id="37" dur="300" fill="hold"/>
                                        <p:tgtEl>
                                          <p:spTgt spid="62467">
                                            <p:txEl>
                                              <p:pRg st="5" end="5"/>
                                            </p:txEl>
                                          </p:spTgt>
                                        </p:tgtEl>
                                        <p:attrNameLst>
                                          <p:attrName>ppt_x</p:attrName>
                                        </p:attrNameLst>
                                      </p:cBhvr>
                                      <p:tavLst>
                                        <p:tav tm="0">
                                          <p:val>
                                            <p:strVal val="0-#ppt_w/2"/>
                                          </p:val>
                                        </p:tav>
                                        <p:tav tm="100000">
                                          <p:val>
                                            <p:strVal val="#ppt_x"/>
                                          </p:val>
                                        </p:tav>
                                      </p:tavLst>
                                    </p:anim>
                                    <p:anim calcmode="lin" valueType="num">
                                      <p:cBhvr additive="base">
                                        <p:cTn id="38" dur="300" fill="hold"/>
                                        <p:tgtEl>
                                          <p:spTgt spid="62467">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iterate type="wd">
                                    <p:tmPct val="100000"/>
                                  </p:iterate>
                                  <p:childTnLst>
                                    <p:set>
                                      <p:cBhvr>
                                        <p:cTn id="42" dur="1" fill="hold">
                                          <p:stCondLst>
                                            <p:cond delay="0"/>
                                          </p:stCondLst>
                                        </p:cTn>
                                        <p:tgtEl>
                                          <p:spTgt spid="62467">
                                            <p:txEl>
                                              <p:pRg st="6" end="6"/>
                                            </p:txEl>
                                          </p:spTgt>
                                        </p:tgtEl>
                                        <p:attrNameLst>
                                          <p:attrName>style.visibility</p:attrName>
                                        </p:attrNameLst>
                                      </p:cBhvr>
                                      <p:to>
                                        <p:strVal val="visible"/>
                                      </p:to>
                                    </p:set>
                                    <p:anim calcmode="lin" valueType="num">
                                      <p:cBhvr additive="base">
                                        <p:cTn id="43" dur="300" fill="hold"/>
                                        <p:tgtEl>
                                          <p:spTgt spid="62467">
                                            <p:txEl>
                                              <p:pRg st="6" end="6"/>
                                            </p:txEl>
                                          </p:spTgt>
                                        </p:tgtEl>
                                        <p:attrNameLst>
                                          <p:attrName>ppt_x</p:attrName>
                                        </p:attrNameLst>
                                      </p:cBhvr>
                                      <p:tavLst>
                                        <p:tav tm="0">
                                          <p:val>
                                            <p:strVal val="0-#ppt_w/2"/>
                                          </p:val>
                                        </p:tav>
                                        <p:tav tm="100000">
                                          <p:val>
                                            <p:strVal val="#ppt_x"/>
                                          </p:val>
                                        </p:tav>
                                      </p:tavLst>
                                    </p:anim>
                                    <p:anim calcmode="lin" valueType="num">
                                      <p:cBhvr additive="base">
                                        <p:cTn id="44" dur="300" fill="hold"/>
                                        <p:tgtEl>
                                          <p:spTgt spid="62467">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iterate type="wd">
                                    <p:tmPct val="100000"/>
                                  </p:iterate>
                                  <p:childTnLst>
                                    <p:set>
                                      <p:cBhvr>
                                        <p:cTn id="48" dur="1" fill="hold">
                                          <p:stCondLst>
                                            <p:cond delay="0"/>
                                          </p:stCondLst>
                                        </p:cTn>
                                        <p:tgtEl>
                                          <p:spTgt spid="62467">
                                            <p:txEl>
                                              <p:pRg st="7" end="7"/>
                                            </p:txEl>
                                          </p:spTgt>
                                        </p:tgtEl>
                                        <p:attrNameLst>
                                          <p:attrName>style.visibility</p:attrName>
                                        </p:attrNameLst>
                                      </p:cBhvr>
                                      <p:to>
                                        <p:strVal val="visible"/>
                                      </p:to>
                                    </p:set>
                                    <p:anim calcmode="lin" valueType="num">
                                      <p:cBhvr additive="base">
                                        <p:cTn id="49" dur="300" fill="hold"/>
                                        <p:tgtEl>
                                          <p:spTgt spid="62467">
                                            <p:txEl>
                                              <p:pRg st="7" end="7"/>
                                            </p:txEl>
                                          </p:spTgt>
                                        </p:tgtEl>
                                        <p:attrNameLst>
                                          <p:attrName>ppt_x</p:attrName>
                                        </p:attrNameLst>
                                      </p:cBhvr>
                                      <p:tavLst>
                                        <p:tav tm="0">
                                          <p:val>
                                            <p:strVal val="0-#ppt_w/2"/>
                                          </p:val>
                                        </p:tav>
                                        <p:tav tm="100000">
                                          <p:val>
                                            <p:strVal val="#ppt_x"/>
                                          </p:val>
                                        </p:tav>
                                      </p:tavLst>
                                    </p:anim>
                                    <p:anim calcmode="lin" valueType="num">
                                      <p:cBhvr additive="base">
                                        <p:cTn id="50" dur="300" fill="hold"/>
                                        <p:tgtEl>
                                          <p:spTgt spid="62467">
                                            <p:txEl>
                                              <p:pRg st="7" end="7"/>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76162" name="Picture 2" descr="E 15"/>
          <p:cNvPicPr>
            <a:picLocks noGrp="1" noChangeAspect="1" noChangeArrowheads="1" noCrop="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0" y="1190625"/>
            <a:ext cx="1835150" cy="4110038"/>
          </a:xfrm>
          <a:noFill/>
        </p:spPr>
      </p:pic>
      <p:sp>
        <p:nvSpPr>
          <p:cNvPr id="8195" name="Rectangle 3"/>
          <p:cNvSpPr>
            <a:spLocks noGrp="1" noChangeArrowheads="1"/>
          </p:cNvSpPr>
          <p:nvPr>
            <p:ph type="body" idx="1"/>
          </p:nvPr>
        </p:nvSpPr>
        <p:spPr>
          <a:xfrm>
            <a:off x="1730375" y="803275"/>
            <a:ext cx="7162800" cy="5505450"/>
          </a:xfrm>
        </p:spPr>
        <p:txBody>
          <a:bodyPr/>
          <a:lstStyle/>
          <a:p>
            <a:pPr algn="just" eaLnBrk="1" hangingPunct="1">
              <a:lnSpc>
                <a:spcPct val="90000"/>
              </a:lnSpc>
            </a:pPr>
            <a:endParaRPr lang="en-US" sz="2400" dirty="0" smtClean="0">
              <a:latin typeface="Century Gothic" pitchFamily="34" charset="0"/>
            </a:endParaRPr>
          </a:p>
          <a:p>
            <a:pPr algn="just" eaLnBrk="1" hangingPunct="1">
              <a:lnSpc>
                <a:spcPct val="90000"/>
              </a:lnSpc>
            </a:pPr>
            <a:r>
              <a:rPr lang="en-US" sz="2400" b="1" dirty="0" err="1" smtClean="0">
                <a:solidFill>
                  <a:srgbClr val="FFFF00"/>
                </a:solidFill>
                <a:latin typeface="Century Gothic" pitchFamily="34" charset="0"/>
              </a:rPr>
              <a:t>Strategi</a:t>
            </a:r>
            <a:r>
              <a:rPr lang="en-US" sz="2400" b="1" dirty="0" smtClean="0">
                <a:solidFill>
                  <a:srgbClr val="FFFF00"/>
                </a:solidFill>
                <a:latin typeface="Century Gothic" pitchFamily="34" charset="0"/>
              </a:rPr>
              <a:t> </a:t>
            </a:r>
            <a:r>
              <a:rPr lang="en-US" sz="2400" b="1" dirty="0" err="1" smtClean="0">
                <a:solidFill>
                  <a:srgbClr val="FFFF00"/>
                </a:solidFill>
                <a:latin typeface="Century Gothic" pitchFamily="34" charset="0"/>
              </a:rPr>
              <a:t>pembelajaran</a:t>
            </a:r>
            <a:r>
              <a:rPr lang="en-US" sz="2400" dirty="0" smtClean="0">
                <a:latin typeface="Century Gothic" pitchFamily="34" charset="0"/>
              </a:rPr>
              <a:t>: </a:t>
            </a:r>
            <a:r>
              <a:rPr lang="en-US" sz="2400" dirty="0" err="1" smtClean="0">
                <a:latin typeface="Century Gothic" pitchFamily="34" charset="0"/>
              </a:rPr>
              <a:t>Siasat</a:t>
            </a:r>
            <a:r>
              <a:rPr lang="en-US" sz="2400" dirty="0" smtClean="0">
                <a:latin typeface="Century Gothic" pitchFamily="34" charset="0"/>
              </a:rPr>
              <a:t> </a:t>
            </a:r>
            <a:r>
              <a:rPr lang="en-US" sz="2400" dirty="0" err="1" smtClean="0">
                <a:latin typeface="Century Gothic" pitchFamily="34" charset="0"/>
              </a:rPr>
              <a:t>atau</a:t>
            </a:r>
            <a:r>
              <a:rPr lang="en-US" sz="2400" dirty="0" smtClean="0">
                <a:latin typeface="Century Gothic" pitchFamily="34" charset="0"/>
              </a:rPr>
              <a:t> </a:t>
            </a:r>
            <a:r>
              <a:rPr lang="en-US" sz="2400" dirty="0" err="1" smtClean="0">
                <a:latin typeface="Century Gothic" pitchFamily="34" charset="0"/>
              </a:rPr>
              <a:t>kiat</a:t>
            </a:r>
            <a:r>
              <a:rPr lang="en-US" sz="2400" dirty="0" smtClean="0">
                <a:latin typeface="Century Gothic" pitchFamily="34" charset="0"/>
              </a:rPr>
              <a:t> yang </a:t>
            </a:r>
            <a:r>
              <a:rPr lang="en-US" sz="2400" dirty="0" err="1" smtClean="0">
                <a:latin typeface="Century Gothic" pitchFamily="34" charset="0"/>
              </a:rPr>
              <a:t>sengaja</a:t>
            </a:r>
            <a:r>
              <a:rPr lang="en-US" sz="2400" dirty="0" smtClean="0">
                <a:latin typeface="Century Gothic" pitchFamily="34" charset="0"/>
              </a:rPr>
              <a:t> </a:t>
            </a:r>
            <a:r>
              <a:rPr lang="en-US" sz="2400" dirty="0" err="1" smtClean="0">
                <a:latin typeface="Century Gothic" pitchFamily="34" charset="0"/>
              </a:rPr>
              <a:t>direncanakan</a:t>
            </a:r>
            <a:r>
              <a:rPr lang="en-US" sz="2400" dirty="0" smtClean="0">
                <a:latin typeface="Century Gothic" pitchFamily="34" charset="0"/>
              </a:rPr>
              <a:t> guru, </a:t>
            </a:r>
            <a:r>
              <a:rPr lang="en-US" sz="2400" dirty="0" err="1" smtClean="0">
                <a:latin typeface="Century Gothic" pitchFamily="34" charset="0"/>
              </a:rPr>
              <a:t>berkenaan</a:t>
            </a:r>
            <a:r>
              <a:rPr lang="en-US" sz="2400" dirty="0" smtClean="0">
                <a:latin typeface="Century Gothic" pitchFamily="34" charset="0"/>
              </a:rPr>
              <a:t> </a:t>
            </a:r>
            <a:r>
              <a:rPr lang="en-US" sz="2400" dirty="0" err="1" smtClean="0">
                <a:latin typeface="Century Gothic" pitchFamily="34" charset="0"/>
              </a:rPr>
              <a:t>dengan</a:t>
            </a:r>
            <a:r>
              <a:rPr lang="en-US" sz="2400" dirty="0" smtClean="0">
                <a:latin typeface="Century Gothic" pitchFamily="34" charset="0"/>
              </a:rPr>
              <a:t> </a:t>
            </a:r>
            <a:r>
              <a:rPr lang="en-US" sz="2400" dirty="0" err="1" smtClean="0">
                <a:latin typeface="Century Gothic" pitchFamily="34" charset="0"/>
              </a:rPr>
              <a:t>segala</a:t>
            </a:r>
            <a:r>
              <a:rPr lang="en-US" sz="2400" dirty="0" smtClean="0">
                <a:latin typeface="Century Gothic" pitchFamily="34" charset="0"/>
              </a:rPr>
              <a:t> </a:t>
            </a:r>
            <a:r>
              <a:rPr lang="en-US" sz="2400" dirty="0" err="1" smtClean="0">
                <a:latin typeface="Century Gothic" pitchFamily="34" charset="0"/>
              </a:rPr>
              <a:t>persiapan</a:t>
            </a:r>
            <a:r>
              <a:rPr lang="en-US" sz="2400" dirty="0" smtClean="0">
                <a:latin typeface="Century Gothic" pitchFamily="34" charset="0"/>
              </a:rPr>
              <a:t> </a:t>
            </a:r>
            <a:r>
              <a:rPr lang="en-US" sz="2400" dirty="0" err="1" smtClean="0">
                <a:latin typeface="Century Gothic" pitchFamily="34" charset="0"/>
              </a:rPr>
              <a:t>pembelajaran</a:t>
            </a:r>
            <a:r>
              <a:rPr lang="en-US" sz="2400" dirty="0" smtClean="0">
                <a:latin typeface="Century Gothic" pitchFamily="34" charset="0"/>
              </a:rPr>
              <a:t> agar </a:t>
            </a:r>
            <a:r>
              <a:rPr lang="en-US" sz="2400" dirty="0" err="1" smtClean="0">
                <a:latin typeface="Century Gothic" pitchFamily="34" charset="0"/>
              </a:rPr>
              <a:t>pelaksanaan</a:t>
            </a:r>
            <a:r>
              <a:rPr lang="en-US" sz="2400" dirty="0" smtClean="0">
                <a:latin typeface="Century Gothic" pitchFamily="34" charset="0"/>
              </a:rPr>
              <a:t> </a:t>
            </a:r>
            <a:r>
              <a:rPr lang="en-US" sz="2400" dirty="0" err="1" smtClean="0">
                <a:latin typeface="Century Gothic" pitchFamily="34" charset="0"/>
              </a:rPr>
              <a:t>pembelajaran</a:t>
            </a:r>
            <a:r>
              <a:rPr lang="en-US" sz="2400" dirty="0" smtClean="0">
                <a:latin typeface="Century Gothic" pitchFamily="34" charset="0"/>
              </a:rPr>
              <a:t> </a:t>
            </a:r>
            <a:r>
              <a:rPr lang="en-US" sz="2400" dirty="0" err="1" smtClean="0">
                <a:latin typeface="Century Gothic" pitchFamily="34" charset="0"/>
              </a:rPr>
              <a:t>berjalan</a:t>
            </a:r>
            <a:r>
              <a:rPr lang="en-US" sz="2400" dirty="0" smtClean="0">
                <a:latin typeface="Century Gothic" pitchFamily="34" charset="0"/>
              </a:rPr>
              <a:t> </a:t>
            </a:r>
            <a:r>
              <a:rPr lang="en-US" sz="2400" dirty="0" err="1" smtClean="0">
                <a:latin typeface="Century Gothic" pitchFamily="34" charset="0"/>
              </a:rPr>
              <a:t>dengan</a:t>
            </a:r>
            <a:r>
              <a:rPr lang="en-US" sz="2400" dirty="0" smtClean="0">
                <a:latin typeface="Century Gothic" pitchFamily="34" charset="0"/>
              </a:rPr>
              <a:t> </a:t>
            </a:r>
            <a:r>
              <a:rPr lang="en-US" sz="2400" dirty="0" err="1" smtClean="0">
                <a:latin typeface="Century Gothic" pitchFamily="34" charset="0"/>
              </a:rPr>
              <a:t>lancar</a:t>
            </a:r>
            <a:r>
              <a:rPr lang="en-US" sz="2400" dirty="0" smtClean="0">
                <a:latin typeface="Century Gothic" pitchFamily="34" charset="0"/>
              </a:rPr>
              <a:t> </a:t>
            </a:r>
            <a:r>
              <a:rPr lang="en-US" sz="2400" dirty="0" err="1" smtClean="0">
                <a:latin typeface="Century Gothic" pitchFamily="34" charset="0"/>
              </a:rPr>
              <a:t>dan</a:t>
            </a:r>
            <a:r>
              <a:rPr lang="en-US" sz="2400" dirty="0" smtClean="0">
                <a:latin typeface="Century Gothic" pitchFamily="34" charset="0"/>
              </a:rPr>
              <a:t> </a:t>
            </a:r>
            <a:r>
              <a:rPr lang="en-US" sz="2400" dirty="0" err="1" smtClean="0">
                <a:latin typeface="Century Gothic" pitchFamily="34" charset="0"/>
              </a:rPr>
              <a:t>tujuannya</a:t>
            </a:r>
            <a:r>
              <a:rPr lang="en-US" sz="2400" dirty="0" smtClean="0">
                <a:latin typeface="Century Gothic" pitchFamily="34" charset="0"/>
              </a:rPr>
              <a:t> yang </a:t>
            </a:r>
            <a:r>
              <a:rPr lang="en-US" sz="2400" dirty="0" err="1" smtClean="0">
                <a:latin typeface="Century Gothic" pitchFamily="34" charset="0"/>
              </a:rPr>
              <a:t>berupa</a:t>
            </a:r>
            <a:r>
              <a:rPr lang="en-US" sz="2400" dirty="0" smtClean="0">
                <a:latin typeface="Century Gothic" pitchFamily="34" charset="0"/>
              </a:rPr>
              <a:t> </a:t>
            </a:r>
            <a:r>
              <a:rPr lang="en-US" sz="2400" dirty="0" err="1" smtClean="0">
                <a:latin typeface="Century Gothic" pitchFamily="34" charset="0"/>
              </a:rPr>
              <a:t>hasil</a:t>
            </a:r>
            <a:r>
              <a:rPr lang="en-US" sz="2400" dirty="0" smtClean="0">
                <a:latin typeface="Century Gothic" pitchFamily="34" charset="0"/>
              </a:rPr>
              <a:t> </a:t>
            </a:r>
            <a:r>
              <a:rPr lang="en-US" sz="2400" dirty="0" err="1" smtClean="0">
                <a:latin typeface="Century Gothic" pitchFamily="34" charset="0"/>
              </a:rPr>
              <a:t>belajar</a:t>
            </a:r>
            <a:r>
              <a:rPr lang="en-US" sz="2400" dirty="0" smtClean="0">
                <a:latin typeface="Century Gothic" pitchFamily="34" charset="0"/>
              </a:rPr>
              <a:t> </a:t>
            </a:r>
            <a:r>
              <a:rPr lang="en-US" sz="2400" dirty="0" err="1" smtClean="0">
                <a:latin typeface="Century Gothic" pitchFamily="34" charset="0"/>
              </a:rPr>
              <a:t>bisa</a:t>
            </a:r>
            <a:r>
              <a:rPr lang="en-US" sz="2400" dirty="0" smtClean="0">
                <a:latin typeface="Century Gothic" pitchFamily="34" charset="0"/>
              </a:rPr>
              <a:t> </a:t>
            </a:r>
            <a:r>
              <a:rPr lang="en-US" sz="2400" dirty="0" err="1" smtClean="0">
                <a:latin typeface="Century Gothic" pitchFamily="34" charset="0"/>
              </a:rPr>
              <a:t>tercapai</a:t>
            </a:r>
            <a:r>
              <a:rPr lang="en-US" sz="2400" dirty="0" smtClean="0">
                <a:latin typeface="Century Gothic" pitchFamily="34" charset="0"/>
              </a:rPr>
              <a:t> </a:t>
            </a:r>
            <a:r>
              <a:rPr lang="en-US" sz="2400" dirty="0" err="1" smtClean="0">
                <a:latin typeface="Century Gothic" pitchFamily="34" charset="0"/>
              </a:rPr>
              <a:t>secara</a:t>
            </a:r>
            <a:r>
              <a:rPr lang="en-US" sz="2400" dirty="0" smtClean="0">
                <a:latin typeface="Century Gothic" pitchFamily="34" charset="0"/>
              </a:rPr>
              <a:t> optimal</a:t>
            </a:r>
          </a:p>
          <a:p>
            <a:pPr algn="just" eaLnBrk="1" hangingPunct="1">
              <a:lnSpc>
                <a:spcPct val="90000"/>
              </a:lnSpc>
            </a:pPr>
            <a:r>
              <a:rPr lang="en-US" sz="2400" b="1" dirty="0" err="1" smtClean="0">
                <a:solidFill>
                  <a:srgbClr val="FFFF00"/>
                </a:solidFill>
                <a:latin typeface="Century Gothic" pitchFamily="34" charset="0"/>
              </a:rPr>
              <a:t>Metode</a:t>
            </a:r>
            <a:r>
              <a:rPr lang="en-US" sz="2400" b="1" dirty="0" smtClean="0">
                <a:solidFill>
                  <a:srgbClr val="FFFF00"/>
                </a:solidFill>
                <a:latin typeface="Century Gothic" pitchFamily="34" charset="0"/>
              </a:rPr>
              <a:t> </a:t>
            </a:r>
            <a:r>
              <a:rPr lang="en-US" sz="2400" b="1" dirty="0" err="1" smtClean="0">
                <a:solidFill>
                  <a:srgbClr val="FFFF00"/>
                </a:solidFill>
                <a:latin typeface="Century Gothic" pitchFamily="34" charset="0"/>
              </a:rPr>
              <a:t>pembelajaran</a:t>
            </a:r>
            <a:r>
              <a:rPr lang="en-US" sz="2400" dirty="0" smtClean="0">
                <a:latin typeface="Century Gothic" pitchFamily="34" charset="0"/>
              </a:rPr>
              <a:t>: </a:t>
            </a:r>
            <a:r>
              <a:rPr lang="en-US" sz="2400" dirty="0" err="1" smtClean="0">
                <a:latin typeface="Century Gothic" pitchFamily="34" charset="0"/>
              </a:rPr>
              <a:t>cara</a:t>
            </a:r>
            <a:r>
              <a:rPr lang="en-US" sz="2400" dirty="0" smtClean="0">
                <a:latin typeface="Century Gothic" pitchFamily="34" charset="0"/>
              </a:rPr>
              <a:t> </a:t>
            </a:r>
            <a:r>
              <a:rPr lang="en-US" sz="2400" dirty="0" err="1" smtClean="0">
                <a:latin typeface="Century Gothic" pitchFamily="34" charset="0"/>
              </a:rPr>
              <a:t>menyajikan</a:t>
            </a:r>
            <a:r>
              <a:rPr lang="en-US" sz="2400" dirty="0" smtClean="0">
                <a:latin typeface="Century Gothic" pitchFamily="34" charset="0"/>
              </a:rPr>
              <a:t> </a:t>
            </a:r>
            <a:r>
              <a:rPr lang="en-US" sz="2400" dirty="0" err="1" smtClean="0">
                <a:latin typeface="Century Gothic" pitchFamily="34" charset="0"/>
              </a:rPr>
              <a:t>materi</a:t>
            </a:r>
            <a:r>
              <a:rPr lang="en-US" sz="2400" dirty="0" smtClean="0">
                <a:latin typeface="Century Gothic" pitchFamily="34" charset="0"/>
              </a:rPr>
              <a:t> yang </a:t>
            </a:r>
            <a:r>
              <a:rPr lang="en-US" sz="2400" dirty="0" err="1" smtClean="0">
                <a:latin typeface="Century Gothic" pitchFamily="34" charset="0"/>
              </a:rPr>
              <a:t>masih</a:t>
            </a:r>
            <a:r>
              <a:rPr lang="en-US" sz="2400" dirty="0" smtClean="0">
                <a:latin typeface="Century Gothic" pitchFamily="34" charset="0"/>
              </a:rPr>
              <a:t> </a:t>
            </a:r>
            <a:r>
              <a:rPr lang="en-US" sz="2400" dirty="0" err="1" smtClean="0">
                <a:latin typeface="Century Gothic" pitchFamily="34" charset="0"/>
              </a:rPr>
              <a:t>bersifat</a:t>
            </a:r>
            <a:r>
              <a:rPr lang="en-US" sz="2400" dirty="0" smtClean="0">
                <a:latin typeface="Century Gothic" pitchFamily="34" charset="0"/>
              </a:rPr>
              <a:t> </a:t>
            </a:r>
            <a:r>
              <a:rPr lang="en-US" sz="2400" dirty="0" err="1" smtClean="0">
                <a:latin typeface="Century Gothic" pitchFamily="34" charset="0"/>
              </a:rPr>
              <a:t>umum</a:t>
            </a:r>
            <a:endParaRPr lang="en-US" sz="2400" dirty="0" smtClean="0">
              <a:latin typeface="Century Gothic" pitchFamily="34" charset="0"/>
            </a:endParaRPr>
          </a:p>
          <a:p>
            <a:pPr algn="just" eaLnBrk="1" hangingPunct="1">
              <a:lnSpc>
                <a:spcPct val="90000"/>
              </a:lnSpc>
            </a:pPr>
            <a:r>
              <a:rPr lang="en-US" sz="2400" b="1" dirty="0" err="1" smtClean="0">
                <a:solidFill>
                  <a:srgbClr val="FFFF00"/>
                </a:solidFill>
                <a:latin typeface="Century Gothic" pitchFamily="34" charset="0"/>
              </a:rPr>
              <a:t>Pendekatan</a:t>
            </a:r>
            <a:r>
              <a:rPr lang="en-US" sz="2400" b="1" dirty="0" smtClean="0">
                <a:solidFill>
                  <a:srgbClr val="FFFF00"/>
                </a:solidFill>
                <a:latin typeface="Century Gothic" pitchFamily="34" charset="0"/>
              </a:rPr>
              <a:t> </a:t>
            </a:r>
            <a:r>
              <a:rPr lang="en-US" sz="2400" b="1" dirty="0" err="1" smtClean="0">
                <a:solidFill>
                  <a:srgbClr val="FFFF00"/>
                </a:solidFill>
                <a:latin typeface="Century Gothic" pitchFamily="34" charset="0"/>
              </a:rPr>
              <a:t>pembelajaran</a:t>
            </a:r>
            <a:r>
              <a:rPr lang="en-US" sz="2400" dirty="0" smtClean="0">
                <a:latin typeface="Century Gothic" pitchFamily="34" charset="0"/>
              </a:rPr>
              <a:t>: </a:t>
            </a:r>
            <a:r>
              <a:rPr lang="en-US" sz="2400" dirty="0" err="1" smtClean="0">
                <a:latin typeface="Century Gothic" pitchFamily="34" charset="0"/>
              </a:rPr>
              <a:t>cara</a:t>
            </a:r>
            <a:r>
              <a:rPr lang="en-US" sz="2400" dirty="0" smtClean="0">
                <a:latin typeface="Century Gothic" pitchFamily="34" charset="0"/>
              </a:rPr>
              <a:t> yang </a:t>
            </a:r>
            <a:r>
              <a:rPr lang="en-US" sz="2400" dirty="0" err="1" smtClean="0">
                <a:latin typeface="Century Gothic" pitchFamily="34" charset="0"/>
              </a:rPr>
              <a:t>ditempuh</a:t>
            </a:r>
            <a:r>
              <a:rPr lang="en-US" sz="2400" dirty="0" smtClean="0">
                <a:latin typeface="Century Gothic" pitchFamily="34" charset="0"/>
              </a:rPr>
              <a:t> guru </a:t>
            </a:r>
            <a:r>
              <a:rPr lang="en-US" sz="2400" dirty="0" err="1" smtClean="0">
                <a:latin typeface="Century Gothic" pitchFamily="34" charset="0"/>
              </a:rPr>
              <a:t>dalam</a:t>
            </a:r>
            <a:r>
              <a:rPr lang="en-US" sz="2400" dirty="0" smtClean="0">
                <a:latin typeface="Century Gothic" pitchFamily="34" charset="0"/>
              </a:rPr>
              <a:t> </a:t>
            </a:r>
            <a:r>
              <a:rPr lang="en-US" sz="2400" dirty="0" err="1" smtClean="0">
                <a:latin typeface="Century Gothic" pitchFamily="34" charset="0"/>
              </a:rPr>
              <a:t>pelaksanaan</a:t>
            </a:r>
            <a:r>
              <a:rPr lang="en-US" sz="2400" dirty="0" smtClean="0">
                <a:latin typeface="Century Gothic" pitchFamily="34" charset="0"/>
              </a:rPr>
              <a:t> </a:t>
            </a:r>
            <a:r>
              <a:rPr lang="en-US" sz="2400" dirty="0" err="1" smtClean="0">
                <a:latin typeface="Century Gothic" pitchFamily="34" charset="0"/>
              </a:rPr>
              <a:t>pembelajaran</a:t>
            </a:r>
            <a:r>
              <a:rPr lang="en-US" sz="2400" dirty="0" smtClean="0">
                <a:latin typeface="Century Gothic" pitchFamily="34" charset="0"/>
              </a:rPr>
              <a:t> agar </a:t>
            </a:r>
            <a:r>
              <a:rPr lang="en-US" sz="2400" dirty="0" err="1" smtClean="0">
                <a:latin typeface="Century Gothic" pitchFamily="34" charset="0"/>
              </a:rPr>
              <a:t>konsep</a:t>
            </a:r>
            <a:r>
              <a:rPr lang="en-US" sz="2400" dirty="0" smtClean="0">
                <a:latin typeface="Century Gothic" pitchFamily="34" charset="0"/>
              </a:rPr>
              <a:t> yang </a:t>
            </a:r>
            <a:r>
              <a:rPr lang="en-US" sz="2400" dirty="0" err="1" smtClean="0">
                <a:latin typeface="Century Gothic" pitchFamily="34" charset="0"/>
              </a:rPr>
              <a:t>disajikan</a:t>
            </a:r>
            <a:r>
              <a:rPr lang="en-US" sz="2400" dirty="0" smtClean="0">
                <a:latin typeface="Century Gothic" pitchFamily="34" charset="0"/>
              </a:rPr>
              <a:t> </a:t>
            </a:r>
            <a:r>
              <a:rPr lang="en-US" sz="2400" dirty="0" err="1" smtClean="0">
                <a:latin typeface="Century Gothic" pitchFamily="34" charset="0"/>
              </a:rPr>
              <a:t>bisa</a:t>
            </a:r>
            <a:r>
              <a:rPr lang="en-US" sz="2400" dirty="0" smtClean="0">
                <a:latin typeface="Century Gothic" pitchFamily="34" charset="0"/>
              </a:rPr>
              <a:t> </a:t>
            </a:r>
            <a:r>
              <a:rPr lang="en-US" sz="2400" dirty="0" err="1" smtClean="0">
                <a:latin typeface="Century Gothic" pitchFamily="34" charset="0"/>
              </a:rPr>
              <a:t>beradaptasi</a:t>
            </a:r>
            <a:r>
              <a:rPr lang="en-US" sz="2400" dirty="0" smtClean="0">
                <a:latin typeface="Century Gothic" pitchFamily="34" charset="0"/>
              </a:rPr>
              <a:t> </a:t>
            </a:r>
            <a:r>
              <a:rPr lang="en-US" sz="2400" dirty="0" err="1" smtClean="0">
                <a:latin typeface="Century Gothic" pitchFamily="34" charset="0"/>
              </a:rPr>
              <a:t>dengan</a:t>
            </a:r>
            <a:r>
              <a:rPr lang="en-US" sz="2400" dirty="0" smtClean="0">
                <a:latin typeface="Century Gothic" pitchFamily="34" charset="0"/>
              </a:rPr>
              <a:t> </a:t>
            </a:r>
            <a:r>
              <a:rPr lang="en-US" sz="2400" dirty="0" err="1" smtClean="0">
                <a:latin typeface="Century Gothic" pitchFamily="34" charset="0"/>
              </a:rPr>
              <a:t>siswa</a:t>
            </a:r>
            <a:r>
              <a:rPr lang="en-US" sz="2400" dirty="0" smtClean="0">
                <a:latin typeface="Century Gothic" pitchFamily="34" charset="0"/>
              </a:rPr>
              <a:t> </a:t>
            </a:r>
          </a:p>
          <a:p>
            <a:pPr algn="just" eaLnBrk="1" hangingPunct="1">
              <a:lnSpc>
                <a:spcPct val="90000"/>
              </a:lnSpc>
            </a:pPr>
            <a:r>
              <a:rPr lang="en-US" sz="2400" b="1" dirty="0" err="1" smtClean="0">
                <a:solidFill>
                  <a:srgbClr val="FFFF00"/>
                </a:solidFill>
                <a:latin typeface="Century Gothic" pitchFamily="34" charset="0"/>
              </a:rPr>
              <a:t>Teknik</a:t>
            </a:r>
            <a:r>
              <a:rPr lang="en-US" sz="2400" b="1" dirty="0" smtClean="0">
                <a:solidFill>
                  <a:srgbClr val="FFFF00"/>
                </a:solidFill>
                <a:latin typeface="Century Gothic" pitchFamily="34" charset="0"/>
              </a:rPr>
              <a:t> </a:t>
            </a:r>
            <a:r>
              <a:rPr lang="en-US" sz="2400" b="1" dirty="0" err="1" smtClean="0">
                <a:solidFill>
                  <a:srgbClr val="FFFF00"/>
                </a:solidFill>
                <a:latin typeface="Century Gothic" pitchFamily="34" charset="0"/>
              </a:rPr>
              <a:t>pembelajaran</a:t>
            </a:r>
            <a:r>
              <a:rPr lang="en-US" sz="2400" dirty="0" smtClean="0">
                <a:latin typeface="Century Gothic" pitchFamily="34" charset="0"/>
              </a:rPr>
              <a:t> : </a:t>
            </a:r>
            <a:r>
              <a:rPr lang="en-US" sz="2400" dirty="0" err="1" smtClean="0">
                <a:latin typeface="Century Gothic" pitchFamily="34" charset="0"/>
              </a:rPr>
              <a:t>cara</a:t>
            </a:r>
            <a:r>
              <a:rPr lang="en-US" sz="2400" dirty="0" smtClean="0">
                <a:latin typeface="Century Gothic" pitchFamily="34" charset="0"/>
              </a:rPr>
              <a:t> </a:t>
            </a:r>
            <a:r>
              <a:rPr lang="en-US" sz="2400" dirty="0" err="1" smtClean="0">
                <a:latin typeface="Century Gothic" pitchFamily="34" charset="0"/>
              </a:rPr>
              <a:t>menyajikan</a:t>
            </a:r>
            <a:r>
              <a:rPr lang="en-US" sz="2400" dirty="0" smtClean="0">
                <a:latin typeface="Century Gothic" pitchFamily="34" charset="0"/>
              </a:rPr>
              <a:t> </a:t>
            </a:r>
            <a:r>
              <a:rPr lang="en-US" sz="2400" dirty="0" err="1" smtClean="0">
                <a:latin typeface="Century Gothic" pitchFamily="34" charset="0"/>
              </a:rPr>
              <a:t>materi</a:t>
            </a:r>
            <a:r>
              <a:rPr lang="en-US" sz="2400" dirty="0" smtClean="0">
                <a:latin typeface="Century Gothic" pitchFamily="34" charset="0"/>
              </a:rPr>
              <a:t> yang </a:t>
            </a:r>
            <a:r>
              <a:rPr lang="en-US" sz="2400" dirty="0" err="1" smtClean="0">
                <a:latin typeface="Century Gothic" pitchFamily="34" charset="0"/>
              </a:rPr>
              <a:t>memerlukan</a:t>
            </a:r>
            <a:r>
              <a:rPr lang="en-US" sz="2400" dirty="0" smtClean="0">
                <a:latin typeface="Century Gothic" pitchFamily="34" charset="0"/>
              </a:rPr>
              <a:t> </a:t>
            </a:r>
            <a:r>
              <a:rPr lang="en-US" sz="2400" dirty="0" err="1" smtClean="0">
                <a:latin typeface="Century Gothic" pitchFamily="34" charset="0"/>
              </a:rPr>
              <a:t>keahlian</a:t>
            </a:r>
            <a:r>
              <a:rPr lang="en-US" sz="2400" dirty="0" smtClean="0">
                <a:latin typeface="Century Gothic" pitchFamily="34" charset="0"/>
              </a:rPr>
              <a:t> </a:t>
            </a:r>
            <a:r>
              <a:rPr lang="en-US" sz="2400" dirty="0" err="1" smtClean="0">
                <a:latin typeface="Century Gothic" pitchFamily="34" charset="0"/>
              </a:rPr>
              <a:t>khusus</a:t>
            </a:r>
            <a:endParaRPr lang="en-US" sz="2400" dirty="0" smtClean="0">
              <a:latin typeface="Century Gothic" pitchFamily="34" charset="0"/>
            </a:endParaRPr>
          </a:p>
          <a:p>
            <a:pPr algn="just" eaLnBrk="1" hangingPunct="1">
              <a:lnSpc>
                <a:spcPct val="90000"/>
              </a:lnSpc>
              <a:buFontTx/>
              <a:buNone/>
            </a:pPr>
            <a:endParaRPr lang="en-GB" sz="2400" dirty="0" smtClean="0">
              <a:latin typeface="Century Gothic" pitchFamily="34" charset="0"/>
            </a:endParaRPr>
          </a:p>
        </p:txBody>
      </p:sp>
      <p:sp>
        <p:nvSpPr>
          <p:cNvPr id="8196" name="Rectangle 4"/>
          <p:cNvSpPr>
            <a:spLocks noChangeArrowheads="1"/>
          </p:cNvSpPr>
          <p:nvPr/>
        </p:nvSpPr>
        <p:spPr bwMode="auto">
          <a:xfrm>
            <a:off x="0" y="4437063"/>
            <a:ext cx="1835150" cy="9366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id-ID"/>
          </a:p>
        </p:txBody>
      </p:sp>
      <p:sp>
        <p:nvSpPr>
          <p:cNvPr id="8197" name="Rectangle 5"/>
          <p:cNvSpPr>
            <a:spLocks noChangeArrowheads="1"/>
          </p:cNvSpPr>
          <p:nvPr/>
        </p:nvSpPr>
        <p:spPr bwMode="auto">
          <a:xfrm>
            <a:off x="327025" y="115888"/>
            <a:ext cx="881697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800" b="1" dirty="0">
                <a:latin typeface="Bookman Old Style" pitchFamily="18" charset="0"/>
              </a:rPr>
              <a:t>STRATEGI, PENDEKATAN, METODE, TEKNIK PEMBELAJARAN</a:t>
            </a:r>
          </a:p>
        </p:txBody>
      </p:sp>
    </p:spTree>
    <p:extLst>
      <p:ext uri="{BB962C8B-B14F-4D97-AF65-F5344CB8AC3E}">
        <p14:creationId xmlns:p14="http://schemas.microsoft.com/office/powerpoint/2010/main" val="42641952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nodeType="withEffect">
                                  <p:stCondLst>
                                    <p:cond delay="0"/>
                                  </p:stCondLst>
                                  <p:childTnLst>
                                    <p:set>
                                      <p:cBhvr>
                                        <p:cTn id="6" dur="1" fill="hold">
                                          <p:stCondLst>
                                            <p:cond delay="0"/>
                                          </p:stCondLst>
                                        </p:cTn>
                                        <p:tgtEl>
                                          <p:spTgt spid="476162"/>
                                        </p:tgtEl>
                                        <p:attrNameLst>
                                          <p:attrName>style.visibility</p:attrName>
                                        </p:attrNameLst>
                                      </p:cBhvr>
                                      <p:to>
                                        <p:strVal val="visible"/>
                                      </p:to>
                                    </p:set>
                                    <p:anim calcmode="lin" valueType="num">
                                      <p:cBhvr>
                                        <p:cTn id="7" dur="3000" fill="hold"/>
                                        <p:tgtEl>
                                          <p:spTgt spid="476162"/>
                                        </p:tgtEl>
                                        <p:attrNameLst>
                                          <p:attrName>ppt_x</p:attrName>
                                        </p:attrNameLst>
                                      </p:cBhvr>
                                      <p:tavLst>
                                        <p:tav tm="0">
                                          <p:val>
                                            <p:strVal val="#ppt_x-.2"/>
                                          </p:val>
                                        </p:tav>
                                        <p:tav tm="100000">
                                          <p:val>
                                            <p:strVal val="#ppt_x"/>
                                          </p:val>
                                        </p:tav>
                                      </p:tavLst>
                                    </p:anim>
                                    <p:anim calcmode="lin" valueType="num">
                                      <p:cBhvr>
                                        <p:cTn id="8" dur="3000" fill="hold"/>
                                        <p:tgtEl>
                                          <p:spTgt spid="476162"/>
                                        </p:tgtEl>
                                        <p:attrNameLst>
                                          <p:attrName>ppt_y</p:attrName>
                                        </p:attrNameLst>
                                      </p:cBhvr>
                                      <p:tavLst>
                                        <p:tav tm="0">
                                          <p:val>
                                            <p:strVal val="#ppt_y"/>
                                          </p:val>
                                        </p:tav>
                                        <p:tav tm="100000">
                                          <p:val>
                                            <p:strVal val="#ppt_y"/>
                                          </p:val>
                                        </p:tav>
                                      </p:tavLst>
                                    </p:anim>
                                    <p:animEffect transition="in" filter="wipe(right)" prLst="gradientSize: 0.1">
                                      <p:cBhvr>
                                        <p:cTn id="9" dur="3000"/>
                                        <p:tgtEl>
                                          <p:spTgt spid="4761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id-ID" smtClean="0"/>
              <a:t>Aktifitas Matematisasi Vertikal</a:t>
            </a:r>
            <a:endParaRPr lang="en-GB" altLang="id-ID" smtClean="0"/>
          </a:p>
        </p:txBody>
      </p:sp>
      <p:sp>
        <p:nvSpPr>
          <p:cNvPr id="63491" name="Rectangle 3"/>
          <p:cNvSpPr>
            <a:spLocks noGrp="1" noChangeArrowheads="1"/>
          </p:cNvSpPr>
          <p:nvPr>
            <p:ph type="body" idx="1"/>
          </p:nvPr>
        </p:nvSpPr>
        <p:spPr/>
        <p:txBody>
          <a:bodyPr/>
          <a:lstStyle/>
          <a:p>
            <a:pPr eaLnBrk="1" hangingPunct="1"/>
            <a:r>
              <a:rPr lang="en-US" altLang="id-ID" sz="2800" smtClean="0">
                <a:solidFill>
                  <a:srgbClr val="FF0000"/>
                </a:solidFill>
              </a:rPr>
              <a:t>Menyatakan suatu hubungan dalam suatu rumus</a:t>
            </a:r>
          </a:p>
          <a:p>
            <a:pPr eaLnBrk="1" hangingPunct="1"/>
            <a:r>
              <a:rPr lang="en-US" altLang="id-ID" sz="2800" smtClean="0"/>
              <a:t>Pembuktian keteraturan</a:t>
            </a:r>
          </a:p>
          <a:p>
            <a:pPr eaLnBrk="1" hangingPunct="1"/>
            <a:r>
              <a:rPr lang="en-US" altLang="id-ID" sz="2800" smtClean="0">
                <a:solidFill>
                  <a:schemeClr val="accent2"/>
                </a:solidFill>
              </a:rPr>
              <a:t>Perbaikan dan penyesuaian model</a:t>
            </a:r>
          </a:p>
          <a:p>
            <a:pPr eaLnBrk="1" hangingPunct="1"/>
            <a:r>
              <a:rPr lang="en-US" altLang="id-ID" sz="2800" smtClean="0"/>
              <a:t>Penggunaan model-model yang berbeda</a:t>
            </a:r>
          </a:p>
          <a:p>
            <a:pPr eaLnBrk="1" hangingPunct="1"/>
            <a:r>
              <a:rPr lang="en-US" altLang="id-ID" sz="2800" smtClean="0">
                <a:solidFill>
                  <a:srgbClr val="FF9933"/>
                </a:solidFill>
              </a:rPr>
              <a:t>Pengkombinasian dan pengintegrasian model</a:t>
            </a:r>
          </a:p>
          <a:p>
            <a:pPr eaLnBrk="1" hangingPunct="1"/>
            <a:r>
              <a:rPr lang="en-US" altLang="id-ID" sz="2800" smtClean="0">
                <a:solidFill>
                  <a:srgbClr val="FF9933"/>
                </a:solidFill>
              </a:rPr>
              <a:t>Perumusan konsep matematika baru</a:t>
            </a:r>
          </a:p>
          <a:p>
            <a:pPr eaLnBrk="1" hangingPunct="1"/>
            <a:r>
              <a:rPr lang="en-US" altLang="id-ID" sz="2800" smtClean="0"/>
              <a:t>Penggeneralisasian</a:t>
            </a:r>
          </a:p>
          <a:p>
            <a:pPr eaLnBrk="1" hangingPunct="1">
              <a:buFont typeface="Wingdings" pitchFamily="2" charset="2"/>
              <a:buNone/>
            </a:pPr>
            <a:endParaRPr lang="en-US" altLang="id-ID" smtClean="0"/>
          </a:p>
        </p:txBody>
      </p:sp>
    </p:spTree>
    <p:extLst>
      <p:ext uri="{BB962C8B-B14F-4D97-AF65-F5344CB8AC3E}">
        <p14:creationId xmlns:p14="http://schemas.microsoft.com/office/powerpoint/2010/main" val="17844625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 calcmode="lin" valueType="num">
                                      <p:cBhvr additive="base">
                                        <p:cTn id="7" dur="500" fill="hold"/>
                                        <p:tgtEl>
                                          <p:spTgt spid="63490"/>
                                        </p:tgtEl>
                                        <p:attrNameLst>
                                          <p:attrName>ppt_x</p:attrName>
                                        </p:attrNameLst>
                                      </p:cBhvr>
                                      <p:tavLst>
                                        <p:tav tm="0">
                                          <p:val>
                                            <p:strVal val="0-#ppt_w/2"/>
                                          </p:val>
                                        </p:tav>
                                        <p:tav tm="100000">
                                          <p:val>
                                            <p:strVal val="#ppt_x"/>
                                          </p:val>
                                        </p:tav>
                                      </p:tavLst>
                                    </p:anim>
                                    <p:anim calcmode="lin" valueType="num">
                                      <p:cBhvr additive="base">
                                        <p:cTn id="8" dur="500" fill="hold"/>
                                        <p:tgtEl>
                                          <p:spTgt spid="6349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iterate type="wd">
                                    <p:tmPct val="100000"/>
                                  </p:iterate>
                                  <p:childTnLst>
                                    <p:set>
                                      <p:cBhvr>
                                        <p:cTn id="12" dur="1" fill="hold">
                                          <p:stCondLst>
                                            <p:cond delay="0"/>
                                          </p:stCondLst>
                                        </p:cTn>
                                        <p:tgtEl>
                                          <p:spTgt spid="63491">
                                            <p:txEl>
                                              <p:pRg st="0" end="0"/>
                                            </p:txEl>
                                          </p:spTgt>
                                        </p:tgtEl>
                                        <p:attrNameLst>
                                          <p:attrName>style.visibility</p:attrName>
                                        </p:attrNameLst>
                                      </p:cBhvr>
                                      <p:to>
                                        <p:strVal val="visible"/>
                                      </p:to>
                                    </p:set>
                                    <p:anim calcmode="lin" valueType="num">
                                      <p:cBhvr additive="base">
                                        <p:cTn id="13" dur="300" fill="hold"/>
                                        <p:tgtEl>
                                          <p:spTgt spid="63491">
                                            <p:txEl>
                                              <p:pRg st="0" end="0"/>
                                            </p:txEl>
                                          </p:spTgt>
                                        </p:tgtEl>
                                        <p:attrNameLst>
                                          <p:attrName>ppt_x</p:attrName>
                                        </p:attrNameLst>
                                      </p:cBhvr>
                                      <p:tavLst>
                                        <p:tav tm="0">
                                          <p:val>
                                            <p:strVal val="0-#ppt_w/2"/>
                                          </p:val>
                                        </p:tav>
                                        <p:tav tm="100000">
                                          <p:val>
                                            <p:strVal val="#ppt_x"/>
                                          </p:val>
                                        </p:tav>
                                      </p:tavLst>
                                    </p:anim>
                                    <p:anim calcmode="lin" valueType="num">
                                      <p:cBhvr additive="base">
                                        <p:cTn id="14" dur="300" fill="hold"/>
                                        <p:tgtEl>
                                          <p:spTgt spid="63491">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iterate type="wd">
                                    <p:tmPct val="100000"/>
                                  </p:iterate>
                                  <p:childTnLst>
                                    <p:set>
                                      <p:cBhvr>
                                        <p:cTn id="18" dur="1" fill="hold">
                                          <p:stCondLst>
                                            <p:cond delay="0"/>
                                          </p:stCondLst>
                                        </p:cTn>
                                        <p:tgtEl>
                                          <p:spTgt spid="63491">
                                            <p:txEl>
                                              <p:pRg st="1" end="1"/>
                                            </p:txEl>
                                          </p:spTgt>
                                        </p:tgtEl>
                                        <p:attrNameLst>
                                          <p:attrName>style.visibility</p:attrName>
                                        </p:attrNameLst>
                                      </p:cBhvr>
                                      <p:to>
                                        <p:strVal val="visible"/>
                                      </p:to>
                                    </p:set>
                                    <p:anim calcmode="lin" valueType="num">
                                      <p:cBhvr additive="base">
                                        <p:cTn id="19" dur="300" fill="hold"/>
                                        <p:tgtEl>
                                          <p:spTgt spid="63491">
                                            <p:txEl>
                                              <p:pRg st="1" end="1"/>
                                            </p:txEl>
                                          </p:spTgt>
                                        </p:tgtEl>
                                        <p:attrNameLst>
                                          <p:attrName>ppt_x</p:attrName>
                                        </p:attrNameLst>
                                      </p:cBhvr>
                                      <p:tavLst>
                                        <p:tav tm="0">
                                          <p:val>
                                            <p:strVal val="0-#ppt_w/2"/>
                                          </p:val>
                                        </p:tav>
                                        <p:tav tm="100000">
                                          <p:val>
                                            <p:strVal val="#ppt_x"/>
                                          </p:val>
                                        </p:tav>
                                      </p:tavLst>
                                    </p:anim>
                                    <p:anim calcmode="lin" valueType="num">
                                      <p:cBhvr additive="base">
                                        <p:cTn id="20" dur="300" fill="hold"/>
                                        <p:tgtEl>
                                          <p:spTgt spid="63491">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iterate type="wd">
                                    <p:tmPct val="100000"/>
                                  </p:iterate>
                                  <p:childTnLst>
                                    <p:set>
                                      <p:cBhvr>
                                        <p:cTn id="24" dur="1" fill="hold">
                                          <p:stCondLst>
                                            <p:cond delay="0"/>
                                          </p:stCondLst>
                                        </p:cTn>
                                        <p:tgtEl>
                                          <p:spTgt spid="63491">
                                            <p:txEl>
                                              <p:pRg st="2" end="2"/>
                                            </p:txEl>
                                          </p:spTgt>
                                        </p:tgtEl>
                                        <p:attrNameLst>
                                          <p:attrName>style.visibility</p:attrName>
                                        </p:attrNameLst>
                                      </p:cBhvr>
                                      <p:to>
                                        <p:strVal val="visible"/>
                                      </p:to>
                                    </p:set>
                                    <p:anim calcmode="lin" valueType="num">
                                      <p:cBhvr additive="base">
                                        <p:cTn id="25" dur="300" fill="hold"/>
                                        <p:tgtEl>
                                          <p:spTgt spid="63491">
                                            <p:txEl>
                                              <p:pRg st="2" end="2"/>
                                            </p:txEl>
                                          </p:spTgt>
                                        </p:tgtEl>
                                        <p:attrNameLst>
                                          <p:attrName>ppt_x</p:attrName>
                                        </p:attrNameLst>
                                      </p:cBhvr>
                                      <p:tavLst>
                                        <p:tav tm="0">
                                          <p:val>
                                            <p:strVal val="0-#ppt_w/2"/>
                                          </p:val>
                                        </p:tav>
                                        <p:tav tm="100000">
                                          <p:val>
                                            <p:strVal val="#ppt_x"/>
                                          </p:val>
                                        </p:tav>
                                      </p:tavLst>
                                    </p:anim>
                                    <p:anim calcmode="lin" valueType="num">
                                      <p:cBhvr additive="base">
                                        <p:cTn id="26" dur="300" fill="hold"/>
                                        <p:tgtEl>
                                          <p:spTgt spid="63491">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iterate type="wd">
                                    <p:tmPct val="100000"/>
                                  </p:iterate>
                                  <p:childTnLst>
                                    <p:set>
                                      <p:cBhvr>
                                        <p:cTn id="30" dur="1" fill="hold">
                                          <p:stCondLst>
                                            <p:cond delay="0"/>
                                          </p:stCondLst>
                                        </p:cTn>
                                        <p:tgtEl>
                                          <p:spTgt spid="63491">
                                            <p:txEl>
                                              <p:pRg st="3" end="3"/>
                                            </p:txEl>
                                          </p:spTgt>
                                        </p:tgtEl>
                                        <p:attrNameLst>
                                          <p:attrName>style.visibility</p:attrName>
                                        </p:attrNameLst>
                                      </p:cBhvr>
                                      <p:to>
                                        <p:strVal val="visible"/>
                                      </p:to>
                                    </p:set>
                                    <p:anim calcmode="lin" valueType="num">
                                      <p:cBhvr additive="base">
                                        <p:cTn id="31" dur="300" fill="hold"/>
                                        <p:tgtEl>
                                          <p:spTgt spid="63491">
                                            <p:txEl>
                                              <p:pRg st="3" end="3"/>
                                            </p:txEl>
                                          </p:spTgt>
                                        </p:tgtEl>
                                        <p:attrNameLst>
                                          <p:attrName>ppt_x</p:attrName>
                                        </p:attrNameLst>
                                      </p:cBhvr>
                                      <p:tavLst>
                                        <p:tav tm="0">
                                          <p:val>
                                            <p:strVal val="0-#ppt_w/2"/>
                                          </p:val>
                                        </p:tav>
                                        <p:tav tm="100000">
                                          <p:val>
                                            <p:strVal val="#ppt_x"/>
                                          </p:val>
                                        </p:tav>
                                      </p:tavLst>
                                    </p:anim>
                                    <p:anim calcmode="lin" valueType="num">
                                      <p:cBhvr additive="base">
                                        <p:cTn id="32" dur="300" fill="hold"/>
                                        <p:tgtEl>
                                          <p:spTgt spid="63491">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iterate type="wd">
                                    <p:tmPct val="100000"/>
                                  </p:iterate>
                                  <p:childTnLst>
                                    <p:set>
                                      <p:cBhvr>
                                        <p:cTn id="36" dur="1" fill="hold">
                                          <p:stCondLst>
                                            <p:cond delay="0"/>
                                          </p:stCondLst>
                                        </p:cTn>
                                        <p:tgtEl>
                                          <p:spTgt spid="63491">
                                            <p:txEl>
                                              <p:pRg st="4" end="4"/>
                                            </p:txEl>
                                          </p:spTgt>
                                        </p:tgtEl>
                                        <p:attrNameLst>
                                          <p:attrName>style.visibility</p:attrName>
                                        </p:attrNameLst>
                                      </p:cBhvr>
                                      <p:to>
                                        <p:strVal val="visible"/>
                                      </p:to>
                                    </p:set>
                                    <p:anim calcmode="lin" valueType="num">
                                      <p:cBhvr additive="base">
                                        <p:cTn id="37" dur="300" fill="hold"/>
                                        <p:tgtEl>
                                          <p:spTgt spid="63491">
                                            <p:txEl>
                                              <p:pRg st="4" end="4"/>
                                            </p:txEl>
                                          </p:spTgt>
                                        </p:tgtEl>
                                        <p:attrNameLst>
                                          <p:attrName>ppt_x</p:attrName>
                                        </p:attrNameLst>
                                      </p:cBhvr>
                                      <p:tavLst>
                                        <p:tav tm="0">
                                          <p:val>
                                            <p:strVal val="0-#ppt_w/2"/>
                                          </p:val>
                                        </p:tav>
                                        <p:tav tm="100000">
                                          <p:val>
                                            <p:strVal val="#ppt_x"/>
                                          </p:val>
                                        </p:tav>
                                      </p:tavLst>
                                    </p:anim>
                                    <p:anim calcmode="lin" valueType="num">
                                      <p:cBhvr additive="base">
                                        <p:cTn id="38" dur="300" fill="hold"/>
                                        <p:tgtEl>
                                          <p:spTgt spid="63491">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8" fill="hold" grpId="0" nodeType="clickEffect">
                                  <p:stCondLst>
                                    <p:cond delay="0"/>
                                  </p:stCondLst>
                                  <p:iterate type="wd">
                                    <p:tmPct val="100000"/>
                                  </p:iterate>
                                  <p:childTnLst>
                                    <p:set>
                                      <p:cBhvr>
                                        <p:cTn id="42" dur="1" fill="hold">
                                          <p:stCondLst>
                                            <p:cond delay="0"/>
                                          </p:stCondLst>
                                        </p:cTn>
                                        <p:tgtEl>
                                          <p:spTgt spid="63491">
                                            <p:txEl>
                                              <p:pRg st="5" end="5"/>
                                            </p:txEl>
                                          </p:spTgt>
                                        </p:tgtEl>
                                        <p:attrNameLst>
                                          <p:attrName>style.visibility</p:attrName>
                                        </p:attrNameLst>
                                      </p:cBhvr>
                                      <p:to>
                                        <p:strVal val="visible"/>
                                      </p:to>
                                    </p:set>
                                    <p:anim calcmode="lin" valueType="num">
                                      <p:cBhvr additive="base">
                                        <p:cTn id="43" dur="300" fill="hold"/>
                                        <p:tgtEl>
                                          <p:spTgt spid="63491">
                                            <p:txEl>
                                              <p:pRg st="5" end="5"/>
                                            </p:txEl>
                                          </p:spTgt>
                                        </p:tgtEl>
                                        <p:attrNameLst>
                                          <p:attrName>ppt_x</p:attrName>
                                        </p:attrNameLst>
                                      </p:cBhvr>
                                      <p:tavLst>
                                        <p:tav tm="0">
                                          <p:val>
                                            <p:strVal val="0-#ppt_w/2"/>
                                          </p:val>
                                        </p:tav>
                                        <p:tav tm="100000">
                                          <p:val>
                                            <p:strVal val="#ppt_x"/>
                                          </p:val>
                                        </p:tav>
                                      </p:tavLst>
                                    </p:anim>
                                    <p:anim calcmode="lin" valueType="num">
                                      <p:cBhvr additive="base">
                                        <p:cTn id="44" dur="300" fill="hold"/>
                                        <p:tgtEl>
                                          <p:spTgt spid="6349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8" fill="hold" grpId="0" nodeType="clickEffect">
                                  <p:stCondLst>
                                    <p:cond delay="0"/>
                                  </p:stCondLst>
                                  <p:iterate type="wd">
                                    <p:tmPct val="100000"/>
                                  </p:iterate>
                                  <p:childTnLst>
                                    <p:set>
                                      <p:cBhvr>
                                        <p:cTn id="48" dur="1" fill="hold">
                                          <p:stCondLst>
                                            <p:cond delay="0"/>
                                          </p:stCondLst>
                                        </p:cTn>
                                        <p:tgtEl>
                                          <p:spTgt spid="63491">
                                            <p:txEl>
                                              <p:pRg st="6" end="6"/>
                                            </p:txEl>
                                          </p:spTgt>
                                        </p:tgtEl>
                                        <p:attrNameLst>
                                          <p:attrName>style.visibility</p:attrName>
                                        </p:attrNameLst>
                                      </p:cBhvr>
                                      <p:to>
                                        <p:strVal val="visible"/>
                                      </p:to>
                                    </p:set>
                                    <p:anim calcmode="lin" valueType="num">
                                      <p:cBhvr additive="base">
                                        <p:cTn id="49" dur="300" fill="hold"/>
                                        <p:tgtEl>
                                          <p:spTgt spid="63491">
                                            <p:txEl>
                                              <p:pRg st="6" end="6"/>
                                            </p:txEl>
                                          </p:spTgt>
                                        </p:tgtEl>
                                        <p:attrNameLst>
                                          <p:attrName>ppt_x</p:attrName>
                                        </p:attrNameLst>
                                      </p:cBhvr>
                                      <p:tavLst>
                                        <p:tav tm="0">
                                          <p:val>
                                            <p:strVal val="0-#ppt_w/2"/>
                                          </p:val>
                                        </p:tav>
                                        <p:tav tm="100000">
                                          <p:val>
                                            <p:strVal val="#ppt_x"/>
                                          </p:val>
                                        </p:tav>
                                      </p:tavLst>
                                    </p:anim>
                                    <p:anim calcmode="lin" valueType="num">
                                      <p:cBhvr additive="base">
                                        <p:cTn id="50" dur="300" fill="hold"/>
                                        <p:tgtEl>
                                          <p:spTgt spid="63491">
                                            <p:txEl>
                                              <p:pRg st="6" end="6"/>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autoUpdateAnimBg="0"/>
      <p:bldP spid="63491"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pPr eaLnBrk="1" hangingPunct="1"/>
            <a:r>
              <a:rPr lang="sv-SE" altLang="id-ID" sz="2800" smtClean="0"/>
              <a:t>Untuk menerapkan RME  perlu memperhatikan hal-hal berikut:</a:t>
            </a:r>
            <a:br>
              <a:rPr lang="sv-SE" altLang="id-ID" sz="2800" smtClean="0"/>
            </a:br>
            <a:endParaRPr lang="en-US" altLang="id-ID" sz="2800" smtClean="0"/>
          </a:p>
        </p:txBody>
      </p:sp>
      <p:sp>
        <p:nvSpPr>
          <p:cNvPr id="57347" name="Rectangle 3"/>
          <p:cNvSpPr>
            <a:spLocks noGrp="1" noChangeArrowheads="1"/>
          </p:cNvSpPr>
          <p:nvPr>
            <p:ph type="body" idx="1"/>
          </p:nvPr>
        </p:nvSpPr>
        <p:spPr>
          <a:xfrm>
            <a:off x="1173163" y="1447800"/>
            <a:ext cx="7772400" cy="4876800"/>
          </a:xfrm>
        </p:spPr>
        <p:txBody>
          <a:bodyPr/>
          <a:lstStyle/>
          <a:p>
            <a:pPr marL="838200" lvl="1" indent="-381000" eaLnBrk="1" hangingPunct="1">
              <a:lnSpc>
                <a:spcPct val="90000"/>
              </a:lnSpc>
              <a:buFontTx/>
              <a:buAutoNum type="arabicPeriod"/>
            </a:pPr>
            <a:r>
              <a:rPr lang="sv-SE" altLang="id-ID" sz="2000" smtClean="0">
                <a:solidFill>
                  <a:schemeClr val="hlink"/>
                </a:solidFill>
              </a:rPr>
              <a:t>tersedianya bahan ajar dalam bentuk masalah kontekstual yang akan digunakan sebagai stimulus awal sehingga terjadinya proses belajar,</a:t>
            </a:r>
          </a:p>
          <a:p>
            <a:pPr marL="838200" lvl="1" indent="-381000" eaLnBrk="1" hangingPunct="1">
              <a:lnSpc>
                <a:spcPct val="90000"/>
              </a:lnSpc>
              <a:buFontTx/>
              <a:buAutoNum type="arabicPeriod"/>
            </a:pPr>
            <a:r>
              <a:rPr lang="sv-SE" altLang="id-ID" sz="2000" smtClean="0"/>
              <a:t>diperlukan pertimbangan bagi guru dalam melakukan intervensi sehingga usaha siswa untuk mencapai perkembangan aktualnya lebih optimal,</a:t>
            </a:r>
          </a:p>
          <a:p>
            <a:pPr marL="838200" lvl="1" indent="-381000" eaLnBrk="1" hangingPunct="1">
              <a:lnSpc>
                <a:spcPct val="90000"/>
              </a:lnSpc>
              <a:buFontTx/>
              <a:buAutoNum type="arabicPeriod"/>
            </a:pPr>
            <a:r>
              <a:rPr lang="sv-SE" altLang="id-ID" sz="2000" smtClean="0">
                <a:solidFill>
                  <a:srgbClr val="FF9933"/>
                </a:solidFill>
              </a:rPr>
              <a:t>diperlukan intervensi yang dapat mendorong perkembangan potensial siswa, </a:t>
            </a:r>
          </a:p>
          <a:p>
            <a:pPr marL="838200" lvl="1" indent="-381000" eaLnBrk="1" hangingPunct="1">
              <a:lnSpc>
                <a:spcPct val="90000"/>
              </a:lnSpc>
              <a:buFontTx/>
              <a:buAutoNum type="arabicPeriod"/>
            </a:pPr>
            <a:r>
              <a:rPr lang="sv-SE" altLang="id-ID" sz="2000" smtClean="0"/>
              <a:t>guru perlu mempertimbangkan pengetahuan yang dimiliki siswa, </a:t>
            </a:r>
          </a:p>
          <a:p>
            <a:pPr marL="838200" lvl="1" indent="-381000" eaLnBrk="1" hangingPunct="1">
              <a:lnSpc>
                <a:spcPct val="90000"/>
              </a:lnSpc>
              <a:buFontTx/>
              <a:buAutoNum type="arabicPeriod"/>
            </a:pPr>
            <a:r>
              <a:rPr lang="sv-SE" altLang="id-ID" sz="2000" smtClean="0">
                <a:solidFill>
                  <a:schemeClr val="accent1"/>
                </a:solidFill>
              </a:rPr>
              <a:t>permasalahan yang disajikan memiliki berbagai kemungkinan penyelesaian, </a:t>
            </a:r>
          </a:p>
          <a:p>
            <a:pPr marL="838200" lvl="1" indent="-381000" eaLnBrk="1" hangingPunct="1">
              <a:lnSpc>
                <a:spcPct val="90000"/>
              </a:lnSpc>
              <a:buFontTx/>
              <a:buAutoNum type="arabicPeriod"/>
            </a:pPr>
            <a:r>
              <a:rPr lang="sv-SE" altLang="id-ID" sz="2000" smtClean="0"/>
              <a:t>guru dapat berimprovisasi dalam menanggapi berbagai pertanyaan dari siswa, </a:t>
            </a:r>
          </a:p>
          <a:p>
            <a:pPr marL="838200" lvl="1" indent="-381000" eaLnBrk="1" hangingPunct="1">
              <a:lnSpc>
                <a:spcPct val="90000"/>
              </a:lnSpc>
              <a:buFontTx/>
              <a:buAutoNum type="arabicPeriod"/>
            </a:pPr>
            <a:r>
              <a:rPr lang="sv-SE" altLang="id-ID" sz="2000" smtClean="0">
                <a:solidFill>
                  <a:srgbClr val="FF3300"/>
                </a:solidFill>
              </a:rPr>
              <a:t>memberi </a:t>
            </a:r>
            <a:r>
              <a:rPr lang="sv-SE" altLang="id-ID" sz="2000" i="1" smtClean="0">
                <a:solidFill>
                  <a:srgbClr val="FF3300"/>
                </a:solidFill>
              </a:rPr>
              <a:t>hint </a:t>
            </a:r>
            <a:r>
              <a:rPr lang="sv-SE" altLang="id-ID" sz="2000" smtClean="0">
                <a:solidFill>
                  <a:srgbClr val="FF3300"/>
                </a:solidFill>
              </a:rPr>
              <a:t>agar tepat sasaran. </a:t>
            </a:r>
            <a:endParaRPr lang="en-US" altLang="id-ID" sz="2000" smtClean="0">
              <a:solidFill>
                <a:srgbClr val="FF3300"/>
              </a:solidFill>
            </a:endParaRPr>
          </a:p>
          <a:p>
            <a:pPr marL="457200" indent="-457200" eaLnBrk="1" hangingPunct="1">
              <a:lnSpc>
                <a:spcPct val="90000"/>
              </a:lnSpc>
            </a:pPr>
            <a:endParaRPr lang="en-US" altLang="id-ID" sz="2400" smtClean="0">
              <a:solidFill>
                <a:srgbClr val="FF3300"/>
              </a:solidFill>
            </a:endParaRPr>
          </a:p>
        </p:txBody>
      </p:sp>
    </p:spTree>
    <p:extLst>
      <p:ext uri="{BB962C8B-B14F-4D97-AF65-F5344CB8AC3E}">
        <p14:creationId xmlns:p14="http://schemas.microsoft.com/office/powerpoint/2010/main" val="36832259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Effect transition="in" filter="checkerboard(across)">
                                      <p:cBhvr>
                                        <p:cTn id="7" dur="500"/>
                                        <p:tgtEl>
                                          <p:spTgt spid="573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7347">
                                            <p:txEl>
                                              <p:pRg st="0" end="0"/>
                                            </p:txEl>
                                          </p:spTgt>
                                        </p:tgtEl>
                                        <p:attrNameLst>
                                          <p:attrName>style.visibility</p:attrName>
                                        </p:attrNameLst>
                                      </p:cBhvr>
                                      <p:to>
                                        <p:strVal val="visible"/>
                                      </p:to>
                                    </p:set>
                                    <p:animEffect transition="in" filter="checkerboard(across)">
                                      <p:cBhvr>
                                        <p:cTn id="12" dur="500"/>
                                        <p:tgtEl>
                                          <p:spTgt spid="57347">
                                            <p:txEl>
                                              <p:pRg st="0" end="0"/>
                                            </p:txEl>
                                          </p:spTgt>
                                        </p:tgtEl>
                                      </p:cBhvr>
                                    </p:animEffect>
                                  </p:childTnLst>
                                </p:cTn>
                              </p:par>
                              <p:par>
                                <p:cTn id="13" presetID="5" presetClass="entr" presetSubtype="10" fill="hold" grpId="0" nodeType="withEffect">
                                  <p:stCondLst>
                                    <p:cond delay="0"/>
                                  </p:stCondLst>
                                  <p:childTnLst>
                                    <p:set>
                                      <p:cBhvr>
                                        <p:cTn id="14" dur="1" fill="hold">
                                          <p:stCondLst>
                                            <p:cond delay="0"/>
                                          </p:stCondLst>
                                        </p:cTn>
                                        <p:tgtEl>
                                          <p:spTgt spid="57347">
                                            <p:txEl>
                                              <p:pRg st="1" end="1"/>
                                            </p:txEl>
                                          </p:spTgt>
                                        </p:tgtEl>
                                        <p:attrNameLst>
                                          <p:attrName>style.visibility</p:attrName>
                                        </p:attrNameLst>
                                      </p:cBhvr>
                                      <p:to>
                                        <p:strVal val="visible"/>
                                      </p:to>
                                    </p:set>
                                    <p:animEffect transition="in" filter="checkerboard(across)">
                                      <p:cBhvr>
                                        <p:cTn id="15" dur="500"/>
                                        <p:tgtEl>
                                          <p:spTgt spid="57347">
                                            <p:txEl>
                                              <p:pRg st="1" end="1"/>
                                            </p:txEl>
                                          </p:spTgt>
                                        </p:tgtEl>
                                      </p:cBhvr>
                                    </p:animEffect>
                                  </p:childTnLst>
                                </p:cTn>
                              </p:par>
                              <p:par>
                                <p:cTn id="16" presetID="5" presetClass="entr" presetSubtype="10" fill="hold" grpId="0" nodeType="withEffect">
                                  <p:stCondLst>
                                    <p:cond delay="0"/>
                                  </p:stCondLst>
                                  <p:childTnLst>
                                    <p:set>
                                      <p:cBhvr>
                                        <p:cTn id="17" dur="1" fill="hold">
                                          <p:stCondLst>
                                            <p:cond delay="0"/>
                                          </p:stCondLst>
                                        </p:cTn>
                                        <p:tgtEl>
                                          <p:spTgt spid="57347">
                                            <p:txEl>
                                              <p:pRg st="2" end="2"/>
                                            </p:txEl>
                                          </p:spTgt>
                                        </p:tgtEl>
                                        <p:attrNameLst>
                                          <p:attrName>style.visibility</p:attrName>
                                        </p:attrNameLst>
                                      </p:cBhvr>
                                      <p:to>
                                        <p:strVal val="visible"/>
                                      </p:to>
                                    </p:set>
                                    <p:animEffect transition="in" filter="checkerboard(across)">
                                      <p:cBhvr>
                                        <p:cTn id="18" dur="500"/>
                                        <p:tgtEl>
                                          <p:spTgt spid="57347">
                                            <p:txEl>
                                              <p:pRg st="2" end="2"/>
                                            </p:txEl>
                                          </p:spTgt>
                                        </p:tgtEl>
                                      </p:cBhvr>
                                    </p:animEffect>
                                  </p:childTnLst>
                                </p:cTn>
                              </p:par>
                              <p:par>
                                <p:cTn id="19" presetID="5" presetClass="entr" presetSubtype="10" fill="hold" grpId="0" nodeType="withEffect">
                                  <p:stCondLst>
                                    <p:cond delay="0"/>
                                  </p:stCondLst>
                                  <p:childTnLst>
                                    <p:set>
                                      <p:cBhvr>
                                        <p:cTn id="20" dur="1" fill="hold">
                                          <p:stCondLst>
                                            <p:cond delay="0"/>
                                          </p:stCondLst>
                                        </p:cTn>
                                        <p:tgtEl>
                                          <p:spTgt spid="57347">
                                            <p:txEl>
                                              <p:pRg st="3" end="3"/>
                                            </p:txEl>
                                          </p:spTgt>
                                        </p:tgtEl>
                                        <p:attrNameLst>
                                          <p:attrName>style.visibility</p:attrName>
                                        </p:attrNameLst>
                                      </p:cBhvr>
                                      <p:to>
                                        <p:strVal val="visible"/>
                                      </p:to>
                                    </p:set>
                                    <p:animEffect transition="in" filter="checkerboard(across)">
                                      <p:cBhvr>
                                        <p:cTn id="21" dur="500"/>
                                        <p:tgtEl>
                                          <p:spTgt spid="57347">
                                            <p:txEl>
                                              <p:pRg st="3" end="3"/>
                                            </p:txEl>
                                          </p:spTgt>
                                        </p:tgtEl>
                                      </p:cBhvr>
                                    </p:animEffect>
                                  </p:childTnLst>
                                </p:cTn>
                              </p:par>
                              <p:par>
                                <p:cTn id="22" presetID="5" presetClass="entr" presetSubtype="10" fill="hold" grpId="0" nodeType="withEffect">
                                  <p:stCondLst>
                                    <p:cond delay="0"/>
                                  </p:stCondLst>
                                  <p:childTnLst>
                                    <p:set>
                                      <p:cBhvr>
                                        <p:cTn id="23" dur="1" fill="hold">
                                          <p:stCondLst>
                                            <p:cond delay="0"/>
                                          </p:stCondLst>
                                        </p:cTn>
                                        <p:tgtEl>
                                          <p:spTgt spid="57347">
                                            <p:txEl>
                                              <p:pRg st="4" end="4"/>
                                            </p:txEl>
                                          </p:spTgt>
                                        </p:tgtEl>
                                        <p:attrNameLst>
                                          <p:attrName>style.visibility</p:attrName>
                                        </p:attrNameLst>
                                      </p:cBhvr>
                                      <p:to>
                                        <p:strVal val="visible"/>
                                      </p:to>
                                    </p:set>
                                    <p:animEffect transition="in" filter="checkerboard(across)">
                                      <p:cBhvr>
                                        <p:cTn id="24" dur="500"/>
                                        <p:tgtEl>
                                          <p:spTgt spid="57347">
                                            <p:txEl>
                                              <p:pRg st="4" end="4"/>
                                            </p:txEl>
                                          </p:spTgt>
                                        </p:tgtEl>
                                      </p:cBhvr>
                                    </p:animEffect>
                                  </p:childTnLst>
                                </p:cTn>
                              </p:par>
                              <p:par>
                                <p:cTn id="25" presetID="5" presetClass="entr" presetSubtype="10" fill="hold" grpId="0" nodeType="withEffect">
                                  <p:stCondLst>
                                    <p:cond delay="0"/>
                                  </p:stCondLst>
                                  <p:childTnLst>
                                    <p:set>
                                      <p:cBhvr>
                                        <p:cTn id="26" dur="1" fill="hold">
                                          <p:stCondLst>
                                            <p:cond delay="0"/>
                                          </p:stCondLst>
                                        </p:cTn>
                                        <p:tgtEl>
                                          <p:spTgt spid="57347">
                                            <p:txEl>
                                              <p:pRg st="5" end="5"/>
                                            </p:txEl>
                                          </p:spTgt>
                                        </p:tgtEl>
                                        <p:attrNameLst>
                                          <p:attrName>style.visibility</p:attrName>
                                        </p:attrNameLst>
                                      </p:cBhvr>
                                      <p:to>
                                        <p:strVal val="visible"/>
                                      </p:to>
                                    </p:set>
                                    <p:animEffect transition="in" filter="checkerboard(across)">
                                      <p:cBhvr>
                                        <p:cTn id="27" dur="500"/>
                                        <p:tgtEl>
                                          <p:spTgt spid="57347">
                                            <p:txEl>
                                              <p:pRg st="5" end="5"/>
                                            </p:txEl>
                                          </p:spTgt>
                                        </p:tgtEl>
                                      </p:cBhvr>
                                    </p:animEffect>
                                  </p:childTnLst>
                                </p:cTn>
                              </p:par>
                              <p:par>
                                <p:cTn id="28" presetID="5" presetClass="entr" presetSubtype="10" fill="hold" grpId="0" nodeType="withEffect">
                                  <p:stCondLst>
                                    <p:cond delay="0"/>
                                  </p:stCondLst>
                                  <p:childTnLst>
                                    <p:set>
                                      <p:cBhvr>
                                        <p:cTn id="29" dur="1" fill="hold">
                                          <p:stCondLst>
                                            <p:cond delay="0"/>
                                          </p:stCondLst>
                                        </p:cTn>
                                        <p:tgtEl>
                                          <p:spTgt spid="57347">
                                            <p:txEl>
                                              <p:pRg st="6" end="6"/>
                                            </p:txEl>
                                          </p:spTgt>
                                        </p:tgtEl>
                                        <p:attrNameLst>
                                          <p:attrName>style.visibility</p:attrName>
                                        </p:attrNameLst>
                                      </p:cBhvr>
                                      <p:to>
                                        <p:strVal val="visible"/>
                                      </p:to>
                                    </p:set>
                                    <p:animEffect transition="in" filter="checkerboard(across)">
                                      <p:cBhvr>
                                        <p:cTn id="30" dur="500"/>
                                        <p:tgtEl>
                                          <p:spTgt spid="573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7"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US" altLang="id-ID" smtClean="0"/>
              <a:t>Rambu-Rambu Penerapan</a:t>
            </a:r>
          </a:p>
        </p:txBody>
      </p:sp>
      <p:sp>
        <p:nvSpPr>
          <p:cNvPr id="48131" name="Rectangle 3"/>
          <p:cNvSpPr>
            <a:spLocks noGrp="1" noChangeArrowheads="1"/>
          </p:cNvSpPr>
          <p:nvPr>
            <p:ph type="body" idx="1"/>
          </p:nvPr>
        </p:nvSpPr>
        <p:spPr/>
        <p:txBody>
          <a:bodyPr/>
          <a:lstStyle/>
          <a:p>
            <a:pPr marL="609600" indent="-609600" eaLnBrk="1" hangingPunct="1">
              <a:lnSpc>
                <a:spcPct val="80000"/>
              </a:lnSpc>
            </a:pPr>
            <a:r>
              <a:rPr lang="sv-SE" altLang="id-ID" sz="2400" smtClean="0">
                <a:solidFill>
                  <a:srgbClr val="FF0000"/>
                </a:solidFill>
              </a:rPr>
              <a:t>Bagaimana “guru” menyampaikan matematika kontekstual sebagai sebagai </a:t>
            </a:r>
            <a:r>
              <a:rPr lang="sv-SE" altLang="id-ID" sz="2400" i="1" smtClean="0">
                <a:solidFill>
                  <a:srgbClr val="FF0000"/>
                </a:solidFill>
              </a:rPr>
              <a:t>starting</a:t>
            </a:r>
            <a:r>
              <a:rPr lang="sv-SE" altLang="id-ID" sz="2400" smtClean="0">
                <a:solidFill>
                  <a:srgbClr val="FF0000"/>
                </a:solidFill>
              </a:rPr>
              <a:t> </a:t>
            </a:r>
            <a:r>
              <a:rPr lang="sv-SE" altLang="id-ID" sz="2400" i="1" smtClean="0">
                <a:solidFill>
                  <a:srgbClr val="FF0000"/>
                </a:solidFill>
              </a:rPr>
              <a:t>point</a:t>
            </a:r>
            <a:r>
              <a:rPr lang="sv-SE" altLang="id-ID" sz="2400" smtClean="0">
                <a:solidFill>
                  <a:srgbClr val="FF0000"/>
                </a:solidFill>
              </a:rPr>
              <a:t> pembelajaran?</a:t>
            </a:r>
            <a:endParaRPr lang="en-US" altLang="id-ID" sz="2400" smtClean="0">
              <a:solidFill>
                <a:srgbClr val="FF0000"/>
              </a:solidFill>
            </a:endParaRPr>
          </a:p>
          <a:p>
            <a:pPr marL="609600" indent="-609600" eaLnBrk="1" hangingPunct="1">
              <a:lnSpc>
                <a:spcPct val="80000"/>
              </a:lnSpc>
            </a:pPr>
            <a:r>
              <a:rPr lang="sv-SE" altLang="id-ID" sz="2400" smtClean="0"/>
              <a:t>Bagaimana  “guru” menstimulasi, membimbing, dan menfasilitasi agar prosedur, algoritma, simbol, skema dan model, yang dibuat oleh siswa mengarahkan mereka untuk sampai kepada matematika formal?</a:t>
            </a:r>
            <a:endParaRPr lang="en-US" altLang="id-ID" sz="2400" smtClean="0"/>
          </a:p>
          <a:p>
            <a:pPr marL="609600" indent="-609600" eaLnBrk="1" hangingPunct="1">
              <a:lnSpc>
                <a:spcPct val="80000"/>
              </a:lnSpc>
            </a:pPr>
            <a:r>
              <a:rPr lang="sv-SE" altLang="id-ID" sz="2400" smtClean="0">
                <a:solidFill>
                  <a:schemeClr val="hlink"/>
                </a:solidFill>
              </a:rPr>
              <a:t>Bagaimana “guru” memberi atau mengarahkan kelas, kelompok, maupun individu untuk menciptakan </a:t>
            </a:r>
            <a:r>
              <a:rPr lang="sv-SE" altLang="id-ID" sz="2400" i="1" smtClean="0">
                <a:solidFill>
                  <a:schemeClr val="hlink"/>
                </a:solidFill>
              </a:rPr>
              <a:t>free production</a:t>
            </a:r>
            <a:r>
              <a:rPr lang="sv-SE" altLang="id-ID" sz="2400" smtClean="0">
                <a:solidFill>
                  <a:schemeClr val="hlink"/>
                </a:solidFill>
              </a:rPr>
              <a:t>, menciptakan caranya sendiri dalam menyelesaikan soal  atau menginterpretasikan problem kontekstual, sehingga tercipta berbagai macam pendekatan, atau metoda penyelesaian, atau algoritma?</a:t>
            </a:r>
            <a:endParaRPr lang="en-US" altLang="id-ID" sz="2400" smtClean="0">
              <a:solidFill>
                <a:schemeClr val="hlink"/>
              </a:solidFill>
            </a:endParaRPr>
          </a:p>
          <a:p>
            <a:pPr marL="609600" indent="-609600" eaLnBrk="1" hangingPunct="1">
              <a:lnSpc>
                <a:spcPct val="80000"/>
              </a:lnSpc>
            </a:pPr>
            <a:endParaRPr lang="en-US" altLang="id-ID" sz="2400" smtClean="0">
              <a:solidFill>
                <a:schemeClr val="hlink"/>
              </a:solidFill>
            </a:endParaRPr>
          </a:p>
        </p:txBody>
      </p:sp>
    </p:spTree>
    <p:extLst>
      <p:ext uri="{BB962C8B-B14F-4D97-AF65-F5344CB8AC3E}">
        <p14:creationId xmlns:p14="http://schemas.microsoft.com/office/powerpoint/2010/main" val="14346351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checkerboard(across)">
                                      <p:cBhvr>
                                        <p:cTn id="7" dur="500"/>
                                        <p:tgtEl>
                                          <p:spTgt spid="481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checkerboard(across)">
                                      <p:cBhvr>
                                        <p:cTn id="12" dur="500"/>
                                        <p:tgtEl>
                                          <p:spTgt spid="48131">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8131">
                                            <p:txEl>
                                              <p:pRg st="1" end="1"/>
                                            </p:txEl>
                                          </p:spTgt>
                                        </p:tgtEl>
                                        <p:attrNameLst>
                                          <p:attrName>style.visibility</p:attrName>
                                        </p:attrNameLst>
                                      </p:cBhvr>
                                      <p:to>
                                        <p:strVal val="visible"/>
                                      </p:to>
                                    </p:set>
                                    <p:animEffect transition="in" filter="checkerboard(across)">
                                      <p:cBhvr>
                                        <p:cTn id="17" dur="500"/>
                                        <p:tgtEl>
                                          <p:spTgt spid="48131">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48131">
                                            <p:txEl>
                                              <p:pRg st="2" end="2"/>
                                            </p:txEl>
                                          </p:spTgt>
                                        </p:tgtEl>
                                        <p:attrNameLst>
                                          <p:attrName>style.visibility</p:attrName>
                                        </p:attrNameLst>
                                      </p:cBhvr>
                                      <p:to>
                                        <p:strVal val="visible"/>
                                      </p:to>
                                    </p:set>
                                    <p:animEffect transition="in" filter="checkerboard(across)">
                                      <p:cBhvr>
                                        <p:cTn id="22" dur="500"/>
                                        <p:tgtEl>
                                          <p:spTgt spid="481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p:bldP spid="48131" grpId="0" build="p"/>
    </p:bld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US" altLang="id-ID" dirty="0" err="1" smtClean="0"/>
              <a:t>Rambu-rambu</a:t>
            </a:r>
            <a:r>
              <a:rPr lang="en-US" altLang="id-ID" dirty="0" smtClean="0"/>
              <a:t> </a:t>
            </a:r>
            <a:r>
              <a:rPr lang="en-US" altLang="id-ID" dirty="0" err="1" smtClean="0"/>
              <a:t>Penerapan</a:t>
            </a:r>
            <a:r>
              <a:rPr lang="id-ID" altLang="id-ID" dirty="0" smtClean="0"/>
              <a:t> RME</a:t>
            </a:r>
            <a:endParaRPr lang="en-US" altLang="id-ID" dirty="0" smtClean="0"/>
          </a:p>
        </p:txBody>
      </p:sp>
      <p:sp>
        <p:nvSpPr>
          <p:cNvPr id="49155" name="Rectangle 3"/>
          <p:cNvSpPr>
            <a:spLocks noGrp="1" noChangeArrowheads="1"/>
          </p:cNvSpPr>
          <p:nvPr>
            <p:ph type="body" idx="1"/>
          </p:nvPr>
        </p:nvSpPr>
        <p:spPr/>
        <p:txBody>
          <a:bodyPr/>
          <a:lstStyle/>
          <a:p>
            <a:pPr eaLnBrk="1" hangingPunct="1">
              <a:lnSpc>
                <a:spcPct val="80000"/>
              </a:lnSpc>
            </a:pPr>
            <a:r>
              <a:rPr lang="sv-SE" altLang="id-ID" sz="2800" dirty="0" smtClean="0">
                <a:solidFill>
                  <a:srgbClr val="0070C0"/>
                </a:solidFill>
              </a:rPr>
              <a:t>Bagaimana  “guru” membuat kelas bekerja secara interaktif sehingga interaksi di antara mereka antara siswa dengan siswa dalam kelompok kecil, dan antara anggota-anggota kelompok dalam presentasi umum, serta antara siswa dan guru?</a:t>
            </a:r>
            <a:endParaRPr lang="en-US" altLang="id-ID" sz="2800" dirty="0" smtClean="0">
              <a:solidFill>
                <a:srgbClr val="0070C0"/>
              </a:solidFill>
            </a:endParaRPr>
          </a:p>
          <a:p>
            <a:pPr eaLnBrk="1" hangingPunct="1">
              <a:lnSpc>
                <a:spcPct val="80000"/>
              </a:lnSpc>
            </a:pPr>
            <a:r>
              <a:rPr lang="sv-SE" altLang="id-ID" sz="2800" dirty="0" smtClean="0"/>
              <a:t>Bagaimana  “guru” membuat jalinan antara topik dengan topik lain, antara konsep dengan konsep lain , dan antara satu simbol dengan simbol lain di dalam rangkaian topik matematika?</a:t>
            </a:r>
            <a:endParaRPr lang="en-US" altLang="id-ID" sz="2800" dirty="0" smtClean="0"/>
          </a:p>
          <a:p>
            <a:pPr eaLnBrk="1" hangingPunct="1">
              <a:lnSpc>
                <a:spcPct val="80000"/>
              </a:lnSpc>
            </a:pPr>
            <a:endParaRPr lang="en-US" altLang="id-ID" sz="2800" dirty="0" smtClean="0"/>
          </a:p>
        </p:txBody>
      </p:sp>
    </p:spTree>
    <p:extLst>
      <p:ext uri="{BB962C8B-B14F-4D97-AF65-F5344CB8AC3E}">
        <p14:creationId xmlns:p14="http://schemas.microsoft.com/office/powerpoint/2010/main" val="357935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9154"/>
                                        </p:tgtEl>
                                        <p:attrNameLst>
                                          <p:attrName>style.visibility</p:attrName>
                                        </p:attrNameLst>
                                      </p:cBhvr>
                                      <p:to>
                                        <p:strVal val="visible"/>
                                      </p:to>
                                    </p:set>
                                    <p:animEffect transition="in" filter="checkerboard(across)">
                                      <p:cBhvr>
                                        <p:cTn id="7" dur="500"/>
                                        <p:tgtEl>
                                          <p:spTgt spid="491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9155">
                                            <p:txEl>
                                              <p:pRg st="0" end="0"/>
                                            </p:txEl>
                                          </p:spTgt>
                                        </p:tgtEl>
                                        <p:attrNameLst>
                                          <p:attrName>style.visibility</p:attrName>
                                        </p:attrNameLst>
                                      </p:cBhvr>
                                      <p:to>
                                        <p:strVal val="visible"/>
                                      </p:to>
                                    </p:set>
                                    <p:animEffect transition="in" filter="checkerboard(across)">
                                      <p:cBhvr>
                                        <p:cTn id="12" dur="500"/>
                                        <p:tgtEl>
                                          <p:spTgt spid="49155">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9155">
                                            <p:txEl>
                                              <p:pRg st="1" end="1"/>
                                            </p:txEl>
                                          </p:spTgt>
                                        </p:tgtEl>
                                        <p:attrNameLst>
                                          <p:attrName>style.visibility</p:attrName>
                                        </p:attrNameLst>
                                      </p:cBhvr>
                                      <p:to>
                                        <p:strVal val="visible"/>
                                      </p:to>
                                    </p:set>
                                    <p:animEffect transition="in" filter="checkerboard(across)">
                                      <p:cBhvr>
                                        <p:cTn id="17" dur="500"/>
                                        <p:tgtEl>
                                          <p:spTgt spid="4915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4" grpId="0"/>
      <p:bldP spid="49155"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899592" y="1171227"/>
            <a:ext cx="7543800" cy="4418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id-ID" sz="2800" dirty="0">
                <a:cs typeface="Times New Roman" pitchFamily="18" charset="0"/>
              </a:rPr>
              <a:t>CONTOH 1:</a:t>
            </a:r>
          </a:p>
          <a:p>
            <a:r>
              <a:rPr lang="en-US" altLang="id-ID" sz="3200" dirty="0" err="1">
                <a:solidFill>
                  <a:srgbClr val="000099"/>
                </a:solidFill>
              </a:rPr>
              <a:t>Harga</a:t>
            </a:r>
            <a:r>
              <a:rPr lang="en-US" altLang="id-ID" sz="3200" dirty="0">
                <a:solidFill>
                  <a:srgbClr val="000099"/>
                </a:solidFill>
              </a:rPr>
              <a:t>  6 </a:t>
            </a:r>
            <a:r>
              <a:rPr lang="en-US" altLang="id-ID" sz="3200" dirty="0" err="1">
                <a:solidFill>
                  <a:srgbClr val="000099"/>
                </a:solidFill>
              </a:rPr>
              <a:t>baterai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5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adalah</a:t>
            </a:r>
            <a:r>
              <a:rPr lang="en-US" altLang="id-ID" sz="3200" dirty="0">
                <a:solidFill>
                  <a:srgbClr val="000099"/>
                </a:solidFill>
              </a:rPr>
              <a:t> </a:t>
            </a:r>
            <a:r>
              <a:rPr lang="en-US" altLang="id-ID" sz="3200" dirty="0" err="1">
                <a:solidFill>
                  <a:srgbClr val="000099"/>
                </a:solidFill>
              </a:rPr>
              <a:t>Rp</a:t>
            </a:r>
            <a:r>
              <a:rPr lang="en-US" altLang="id-ID" sz="3200" dirty="0">
                <a:solidFill>
                  <a:srgbClr val="000099"/>
                </a:solidFill>
              </a:rPr>
              <a:t> 9.600,- </a:t>
            </a:r>
            <a:r>
              <a:rPr lang="en-US" altLang="id-ID" sz="3200" dirty="0" err="1">
                <a:solidFill>
                  <a:srgbClr val="000099"/>
                </a:solidFill>
              </a:rPr>
              <a:t>sedangkan</a:t>
            </a:r>
            <a:r>
              <a:rPr lang="en-US" altLang="id-ID" sz="3200" dirty="0">
                <a:solidFill>
                  <a:srgbClr val="000099"/>
                </a:solidFill>
              </a:rPr>
              <a:t> 3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3 </a:t>
            </a:r>
            <a:r>
              <a:rPr lang="en-US" altLang="id-ID" sz="3200" dirty="0" err="1">
                <a:solidFill>
                  <a:srgbClr val="000099"/>
                </a:solidFill>
              </a:rPr>
              <a:t>bateri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adalah</a:t>
            </a:r>
            <a:r>
              <a:rPr lang="en-US" altLang="id-ID" sz="3200" dirty="0">
                <a:solidFill>
                  <a:srgbClr val="000099"/>
                </a:solidFill>
              </a:rPr>
              <a:t> Rp.5.100,-. Tina </a:t>
            </a:r>
            <a:r>
              <a:rPr lang="en-US" altLang="id-ID" sz="3200" dirty="0" err="1">
                <a:solidFill>
                  <a:srgbClr val="000099"/>
                </a:solidFill>
              </a:rPr>
              <a:t>mengatakan</a:t>
            </a:r>
            <a:r>
              <a:rPr lang="en-US" altLang="id-ID" sz="3200" dirty="0">
                <a:solidFill>
                  <a:srgbClr val="000099"/>
                </a:solidFill>
              </a:rPr>
              <a:t> </a:t>
            </a:r>
            <a:r>
              <a:rPr lang="en-US" altLang="id-ID" sz="3200" dirty="0" err="1">
                <a:solidFill>
                  <a:srgbClr val="000099"/>
                </a:solidFill>
              </a:rPr>
              <a:t>bahwa</a:t>
            </a:r>
            <a:r>
              <a:rPr lang="en-US" altLang="id-ID" sz="3200" dirty="0">
                <a:solidFill>
                  <a:srgbClr val="000099"/>
                </a:solidFill>
              </a:rPr>
              <a:t> </a:t>
            </a:r>
            <a:r>
              <a:rPr lang="en-US" altLang="id-ID" sz="3200" dirty="0" err="1">
                <a:solidFill>
                  <a:srgbClr val="000099"/>
                </a:solidFill>
              </a:rPr>
              <a:t>harga</a:t>
            </a:r>
            <a:r>
              <a:rPr lang="en-US" altLang="id-ID" sz="3200" dirty="0">
                <a:solidFill>
                  <a:srgbClr val="000099"/>
                </a:solidFill>
              </a:rPr>
              <a:t> 1 </a:t>
            </a:r>
            <a:r>
              <a:rPr lang="en-US" altLang="id-ID" sz="3200" dirty="0" err="1">
                <a:solidFill>
                  <a:srgbClr val="000099"/>
                </a:solidFill>
              </a:rPr>
              <a:t>baterei</a:t>
            </a:r>
            <a:r>
              <a:rPr lang="en-US" altLang="id-ID" sz="3200" dirty="0">
                <a:solidFill>
                  <a:srgbClr val="000099"/>
                </a:solidFill>
              </a:rPr>
              <a:t> </a:t>
            </a:r>
            <a:r>
              <a:rPr lang="en-US" altLang="id-ID" sz="3200" dirty="0" err="1">
                <a:solidFill>
                  <a:srgbClr val="000099"/>
                </a:solidFill>
              </a:rPr>
              <a:t>besar</a:t>
            </a:r>
            <a:r>
              <a:rPr lang="en-US" altLang="id-ID" sz="3200" dirty="0">
                <a:solidFill>
                  <a:srgbClr val="000099"/>
                </a:solidFill>
              </a:rPr>
              <a:t> </a:t>
            </a:r>
            <a:r>
              <a:rPr lang="en-US" altLang="id-ID" sz="3200" dirty="0" err="1">
                <a:solidFill>
                  <a:srgbClr val="000099"/>
                </a:solidFill>
              </a:rPr>
              <a:t>dan</a:t>
            </a:r>
            <a:r>
              <a:rPr lang="en-US" altLang="id-ID" sz="3200" dirty="0">
                <a:solidFill>
                  <a:srgbClr val="000099"/>
                </a:solidFill>
              </a:rPr>
              <a:t> 1 </a:t>
            </a:r>
            <a:r>
              <a:rPr lang="en-US" altLang="id-ID" sz="3200" dirty="0" err="1">
                <a:solidFill>
                  <a:srgbClr val="000099"/>
                </a:solidFill>
              </a:rPr>
              <a:t>baterei</a:t>
            </a:r>
            <a:r>
              <a:rPr lang="en-US" altLang="id-ID" sz="3200" dirty="0">
                <a:solidFill>
                  <a:srgbClr val="000099"/>
                </a:solidFill>
              </a:rPr>
              <a:t> </a:t>
            </a:r>
            <a:r>
              <a:rPr lang="en-US" altLang="id-ID" sz="3200" dirty="0" err="1">
                <a:solidFill>
                  <a:srgbClr val="000099"/>
                </a:solidFill>
              </a:rPr>
              <a:t>kecil</a:t>
            </a:r>
            <a:r>
              <a:rPr lang="en-US" altLang="id-ID" sz="3200" dirty="0">
                <a:solidFill>
                  <a:srgbClr val="000099"/>
                </a:solidFill>
              </a:rPr>
              <a:t> </a:t>
            </a:r>
            <a:r>
              <a:rPr lang="en-US" altLang="id-ID" sz="3200" dirty="0" err="1">
                <a:solidFill>
                  <a:srgbClr val="000099"/>
                </a:solidFill>
              </a:rPr>
              <a:t>Rp</a:t>
            </a:r>
            <a:r>
              <a:rPr lang="en-US" altLang="id-ID" sz="3200" dirty="0">
                <a:solidFill>
                  <a:srgbClr val="000099"/>
                </a:solidFill>
              </a:rPr>
              <a:t>. 1.700,- </a:t>
            </a:r>
            <a:r>
              <a:rPr lang="en-US" altLang="id-ID" sz="3200" dirty="0" err="1">
                <a:solidFill>
                  <a:srgbClr val="000099"/>
                </a:solidFill>
              </a:rPr>
              <a:t>dapatkah</a:t>
            </a:r>
            <a:r>
              <a:rPr lang="en-US" altLang="id-ID" sz="3200" dirty="0">
                <a:solidFill>
                  <a:srgbClr val="000099"/>
                </a:solidFill>
              </a:rPr>
              <a:t> </a:t>
            </a:r>
            <a:r>
              <a:rPr lang="en-US" altLang="id-ID" sz="3200" dirty="0" err="1">
                <a:solidFill>
                  <a:srgbClr val="000099"/>
                </a:solidFill>
              </a:rPr>
              <a:t>kamu</a:t>
            </a:r>
            <a:r>
              <a:rPr lang="en-US" altLang="id-ID" sz="3200" dirty="0">
                <a:solidFill>
                  <a:srgbClr val="000099"/>
                </a:solidFill>
              </a:rPr>
              <a:t> </a:t>
            </a:r>
            <a:r>
              <a:rPr lang="en-US" altLang="id-ID" sz="3200" dirty="0" err="1">
                <a:solidFill>
                  <a:srgbClr val="000099"/>
                </a:solidFill>
              </a:rPr>
              <a:t>menjelaskan</a:t>
            </a:r>
            <a:r>
              <a:rPr lang="en-US" altLang="id-ID" sz="3200" dirty="0">
                <a:solidFill>
                  <a:srgbClr val="000099"/>
                </a:solidFill>
              </a:rPr>
              <a:t> </a:t>
            </a:r>
            <a:r>
              <a:rPr lang="en-US" altLang="id-ID" sz="3200" dirty="0" err="1">
                <a:solidFill>
                  <a:srgbClr val="000099"/>
                </a:solidFill>
              </a:rPr>
              <a:t>alasan</a:t>
            </a:r>
            <a:r>
              <a:rPr lang="en-US" altLang="id-ID" sz="3200" dirty="0">
                <a:solidFill>
                  <a:srgbClr val="000099"/>
                </a:solidFill>
              </a:rPr>
              <a:t> Tina. </a:t>
            </a:r>
          </a:p>
          <a:p>
            <a:pPr eaLnBrk="1" hangingPunct="1"/>
            <a:endParaRPr lang="en-GB" altLang="id-ID" sz="3200" dirty="0">
              <a:solidFill>
                <a:srgbClr val="000099"/>
              </a:solidFill>
              <a:cs typeface="Times New Roman" pitchFamily="18" charset="0"/>
            </a:endParaRPr>
          </a:p>
          <a:p>
            <a:endParaRPr lang="en-GB" altLang="id-ID" sz="3200" dirty="0">
              <a:solidFill>
                <a:srgbClr val="000099"/>
              </a:solidFill>
            </a:endParaRPr>
          </a:p>
        </p:txBody>
      </p:sp>
    </p:spTree>
    <p:extLst>
      <p:ext uri="{BB962C8B-B14F-4D97-AF65-F5344CB8AC3E}">
        <p14:creationId xmlns:p14="http://schemas.microsoft.com/office/powerpoint/2010/main" val="3452165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iterate type="wd">
                                    <p:tmPct val="100000"/>
                                  </p:iterate>
                                  <p:childTnLst>
                                    <p:set>
                                      <p:cBhvr>
                                        <p:cTn id="6" dur="1" fill="hold">
                                          <p:stCondLst>
                                            <p:cond delay="0"/>
                                          </p:stCondLst>
                                        </p:cTn>
                                        <p:tgtEl>
                                          <p:spTgt spid="29698"/>
                                        </p:tgtEl>
                                        <p:attrNameLst>
                                          <p:attrName>style.visibility</p:attrName>
                                        </p:attrNameLst>
                                      </p:cBhvr>
                                      <p:to>
                                        <p:strVal val="visible"/>
                                      </p:to>
                                    </p:set>
                                    <p:animEffect transition="in" filter="dissolve">
                                      <p:cBhvr>
                                        <p:cTn id="7" dur="300"/>
                                        <p:tgtEl>
                                          <p:spTgt spid="296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grpId="1" nodeType="clickEffect">
                                  <p:stCondLst>
                                    <p:cond delay="0"/>
                                  </p:stCondLst>
                                  <p:iterate type="wd">
                                    <p:tmAbs val="0"/>
                                  </p:iterate>
                                  <p:childTnLst>
                                    <p:set>
                                      <p:cBhvr>
                                        <p:cTn id="11" dur="1" fill="hold">
                                          <p:stCondLst>
                                            <p:cond delay="0"/>
                                          </p:stCondLst>
                                        </p:cTn>
                                        <p:tgtEl>
                                          <p:spTgt spid="296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autoUpdateAnimBg="0"/>
      <p:bldP spid="29698" grpId="1"/>
    </p:bld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8914" name="Freeform 2"/>
          <p:cNvSpPr>
            <a:spLocks/>
          </p:cNvSpPr>
          <p:nvPr/>
        </p:nvSpPr>
        <p:spPr bwMode="auto">
          <a:xfrm>
            <a:off x="990600" y="76200"/>
            <a:ext cx="2565400" cy="2006600"/>
          </a:xfrm>
          <a:custGeom>
            <a:avLst/>
            <a:gdLst>
              <a:gd name="T0" fmla="*/ 536 w 1616"/>
              <a:gd name="T1" fmla="*/ 992 h 1264"/>
              <a:gd name="T2" fmla="*/ 152 w 1616"/>
              <a:gd name="T3" fmla="*/ 656 h 1264"/>
              <a:gd name="T4" fmla="*/ 200 w 1616"/>
              <a:gd name="T5" fmla="*/ 80 h 1264"/>
              <a:gd name="T6" fmla="*/ 1352 w 1616"/>
              <a:gd name="T7" fmla="*/ 176 h 1264"/>
              <a:gd name="T8" fmla="*/ 1544 w 1616"/>
              <a:gd name="T9" fmla="*/ 1088 h 1264"/>
              <a:gd name="T10" fmla="*/ 920 w 1616"/>
              <a:gd name="T11" fmla="*/ 1232 h 1264"/>
              <a:gd name="T12" fmla="*/ 536 w 1616"/>
              <a:gd name="T13" fmla="*/ 992 h 1264"/>
              <a:gd name="T14" fmla="*/ 0 60000 65536"/>
              <a:gd name="T15" fmla="*/ 0 60000 65536"/>
              <a:gd name="T16" fmla="*/ 0 60000 65536"/>
              <a:gd name="T17" fmla="*/ 0 60000 65536"/>
              <a:gd name="T18" fmla="*/ 0 60000 65536"/>
              <a:gd name="T19" fmla="*/ 0 60000 65536"/>
              <a:gd name="T20" fmla="*/ 0 60000 65536"/>
              <a:gd name="T21" fmla="*/ 0 w 1616"/>
              <a:gd name="T22" fmla="*/ 0 h 1264"/>
              <a:gd name="T23" fmla="*/ 1616 w 1616"/>
              <a:gd name="T24" fmla="*/ 1264 h 126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16" h="1264">
                <a:moveTo>
                  <a:pt x="536" y="992"/>
                </a:moveTo>
                <a:cubicBezTo>
                  <a:pt x="408" y="896"/>
                  <a:pt x="208" y="808"/>
                  <a:pt x="152" y="656"/>
                </a:cubicBezTo>
                <a:cubicBezTo>
                  <a:pt x="96" y="504"/>
                  <a:pt x="0" y="160"/>
                  <a:pt x="200" y="80"/>
                </a:cubicBezTo>
                <a:cubicBezTo>
                  <a:pt x="400" y="0"/>
                  <a:pt x="1128" y="8"/>
                  <a:pt x="1352" y="176"/>
                </a:cubicBezTo>
                <a:cubicBezTo>
                  <a:pt x="1576" y="344"/>
                  <a:pt x="1616" y="912"/>
                  <a:pt x="1544" y="1088"/>
                </a:cubicBezTo>
                <a:cubicBezTo>
                  <a:pt x="1472" y="1264"/>
                  <a:pt x="1080" y="1248"/>
                  <a:pt x="920" y="1232"/>
                </a:cubicBezTo>
                <a:cubicBezTo>
                  <a:pt x="760" y="1216"/>
                  <a:pt x="664" y="1088"/>
                  <a:pt x="536" y="992"/>
                </a:cubicBezTo>
                <a:close/>
              </a:path>
            </a:pathLst>
          </a:custGeom>
          <a:solidFill>
            <a:srgbClr val="FFFF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5" name="Freeform 3"/>
          <p:cNvSpPr>
            <a:spLocks/>
          </p:cNvSpPr>
          <p:nvPr/>
        </p:nvSpPr>
        <p:spPr bwMode="auto">
          <a:xfrm>
            <a:off x="4089400" y="0"/>
            <a:ext cx="2692400" cy="1828800"/>
          </a:xfrm>
          <a:custGeom>
            <a:avLst/>
            <a:gdLst>
              <a:gd name="T0" fmla="*/ 176 w 1696"/>
              <a:gd name="T1" fmla="*/ 688 h 1152"/>
              <a:gd name="T2" fmla="*/ 80 w 1696"/>
              <a:gd name="T3" fmla="*/ 640 h 1152"/>
              <a:gd name="T4" fmla="*/ 656 w 1696"/>
              <a:gd name="T5" fmla="*/ 64 h 1152"/>
              <a:gd name="T6" fmla="*/ 1568 w 1696"/>
              <a:gd name="T7" fmla="*/ 256 h 1152"/>
              <a:gd name="T8" fmla="*/ 1424 w 1696"/>
              <a:gd name="T9" fmla="*/ 1024 h 1152"/>
              <a:gd name="T10" fmla="*/ 368 w 1696"/>
              <a:gd name="T11" fmla="*/ 1024 h 1152"/>
              <a:gd name="T12" fmla="*/ 32 w 1696"/>
              <a:gd name="T13" fmla="*/ 688 h 1152"/>
              <a:gd name="T14" fmla="*/ 0 60000 65536"/>
              <a:gd name="T15" fmla="*/ 0 60000 65536"/>
              <a:gd name="T16" fmla="*/ 0 60000 65536"/>
              <a:gd name="T17" fmla="*/ 0 60000 65536"/>
              <a:gd name="T18" fmla="*/ 0 60000 65536"/>
              <a:gd name="T19" fmla="*/ 0 60000 65536"/>
              <a:gd name="T20" fmla="*/ 0 60000 65536"/>
              <a:gd name="T21" fmla="*/ 0 w 1696"/>
              <a:gd name="T22" fmla="*/ 0 h 1152"/>
              <a:gd name="T23" fmla="*/ 1696 w 1696"/>
              <a:gd name="T24" fmla="*/ 1152 h 115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96" h="1152">
                <a:moveTo>
                  <a:pt x="176" y="688"/>
                </a:moveTo>
                <a:cubicBezTo>
                  <a:pt x="88" y="716"/>
                  <a:pt x="0" y="744"/>
                  <a:pt x="80" y="640"/>
                </a:cubicBezTo>
                <a:cubicBezTo>
                  <a:pt x="160" y="536"/>
                  <a:pt x="408" y="128"/>
                  <a:pt x="656" y="64"/>
                </a:cubicBezTo>
                <a:cubicBezTo>
                  <a:pt x="904" y="0"/>
                  <a:pt x="1440" y="96"/>
                  <a:pt x="1568" y="256"/>
                </a:cubicBezTo>
                <a:cubicBezTo>
                  <a:pt x="1696" y="416"/>
                  <a:pt x="1624" y="896"/>
                  <a:pt x="1424" y="1024"/>
                </a:cubicBezTo>
                <a:cubicBezTo>
                  <a:pt x="1224" y="1152"/>
                  <a:pt x="600" y="1080"/>
                  <a:pt x="368" y="1024"/>
                </a:cubicBezTo>
                <a:cubicBezTo>
                  <a:pt x="136" y="968"/>
                  <a:pt x="84" y="828"/>
                  <a:pt x="32" y="688"/>
                </a:cubicBezTo>
              </a:path>
            </a:pathLst>
          </a:custGeom>
          <a:solidFill>
            <a:srgbClr val="FF00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6" name="Freeform 4"/>
          <p:cNvSpPr>
            <a:spLocks/>
          </p:cNvSpPr>
          <p:nvPr/>
        </p:nvSpPr>
        <p:spPr bwMode="auto">
          <a:xfrm>
            <a:off x="1003300" y="3886200"/>
            <a:ext cx="3581400" cy="1219200"/>
          </a:xfrm>
          <a:custGeom>
            <a:avLst/>
            <a:gdLst>
              <a:gd name="T0" fmla="*/ 280 w 2256"/>
              <a:gd name="T1" fmla="*/ 96 h 768"/>
              <a:gd name="T2" fmla="*/ 1768 w 2256"/>
              <a:gd name="T3" fmla="*/ 96 h 768"/>
              <a:gd name="T4" fmla="*/ 2008 w 2256"/>
              <a:gd name="T5" fmla="*/ 672 h 768"/>
              <a:gd name="T6" fmla="*/ 280 w 2256"/>
              <a:gd name="T7" fmla="*/ 672 h 768"/>
              <a:gd name="T8" fmla="*/ 280 w 2256"/>
              <a:gd name="T9" fmla="*/ 96 h 768"/>
              <a:gd name="T10" fmla="*/ 0 60000 65536"/>
              <a:gd name="T11" fmla="*/ 0 60000 65536"/>
              <a:gd name="T12" fmla="*/ 0 60000 65536"/>
              <a:gd name="T13" fmla="*/ 0 60000 65536"/>
              <a:gd name="T14" fmla="*/ 0 60000 65536"/>
              <a:gd name="T15" fmla="*/ 0 w 2256"/>
              <a:gd name="T16" fmla="*/ 0 h 768"/>
              <a:gd name="T17" fmla="*/ 2256 w 2256"/>
              <a:gd name="T18" fmla="*/ 768 h 768"/>
            </a:gdLst>
            <a:ahLst/>
            <a:cxnLst>
              <a:cxn ang="T10">
                <a:pos x="T0" y="T1"/>
              </a:cxn>
              <a:cxn ang="T11">
                <a:pos x="T2" y="T3"/>
              </a:cxn>
              <a:cxn ang="T12">
                <a:pos x="T4" y="T5"/>
              </a:cxn>
              <a:cxn ang="T13">
                <a:pos x="T6" y="T7"/>
              </a:cxn>
              <a:cxn ang="T14">
                <a:pos x="T8" y="T9"/>
              </a:cxn>
            </a:cxnLst>
            <a:rect l="T15" t="T16" r="T17" b="T18"/>
            <a:pathLst>
              <a:path w="2256" h="768">
                <a:moveTo>
                  <a:pt x="280" y="96"/>
                </a:moveTo>
                <a:cubicBezTo>
                  <a:pt x="528" y="0"/>
                  <a:pt x="1480" y="0"/>
                  <a:pt x="1768" y="96"/>
                </a:cubicBezTo>
                <a:cubicBezTo>
                  <a:pt x="2056" y="192"/>
                  <a:pt x="2256" y="576"/>
                  <a:pt x="2008" y="672"/>
                </a:cubicBezTo>
                <a:cubicBezTo>
                  <a:pt x="1760" y="768"/>
                  <a:pt x="560" y="768"/>
                  <a:pt x="280" y="672"/>
                </a:cubicBezTo>
                <a:cubicBezTo>
                  <a:pt x="0" y="576"/>
                  <a:pt x="32" y="192"/>
                  <a:pt x="280" y="96"/>
                </a:cubicBezTo>
                <a:close/>
              </a:path>
            </a:pathLst>
          </a:custGeom>
          <a:solidFill>
            <a:schemeClr val="folHlink"/>
          </a:solidFill>
          <a:ln w="9525">
            <a:solidFill>
              <a:srgbClr val="FF0000"/>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38917" name="Rectangle 5"/>
          <p:cNvSpPr>
            <a:spLocks noGrp="1" noChangeArrowheads="1"/>
          </p:cNvSpPr>
          <p:nvPr>
            <p:ph type="body" idx="1"/>
          </p:nvPr>
        </p:nvSpPr>
        <p:spPr>
          <a:xfrm>
            <a:off x="1143000" y="348952"/>
            <a:ext cx="7772400" cy="6248400"/>
          </a:xfrm>
        </p:spPr>
        <p:txBody>
          <a:bodyPr/>
          <a:lstStyle/>
          <a:p>
            <a:pPr eaLnBrk="1" hangingPunct="1">
              <a:lnSpc>
                <a:spcPct val="90000"/>
              </a:lnSpc>
              <a:buFont typeface="Wingdings" pitchFamily="2" charset="2"/>
              <a:buNone/>
            </a:pPr>
            <a:r>
              <a:rPr lang="en-US" altLang="id-ID" dirty="0" smtClean="0"/>
              <a:t> </a:t>
            </a:r>
            <a:r>
              <a:rPr lang="en-US" altLang="id-ID" dirty="0" err="1" smtClean="0"/>
              <a:t>bbbBBB</a:t>
            </a:r>
            <a:r>
              <a:rPr lang="en-US" altLang="id-ID" dirty="0" smtClean="0"/>
              <a:t>			</a:t>
            </a:r>
            <a:r>
              <a:rPr lang="en-US" altLang="id-ID" dirty="0" err="1" smtClean="0"/>
              <a:t>bbbB</a:t>
            </a:r>
            <a:endParaRPr lang="en-US" altLang="id-ID" dirty="0" smtClean="0"/>
          </a:p>
          <a:p>
            <a:pPr eaLnBrk="1" hangingPunct="1">
              <a:lnSpc>
                <a:spcPct val="90000"/>
              </a:lnSpc>
              <a:buFont typeface="Wingdings" pitchFamily="2" charset="2"/>
              <a:buNone/>
            </a:pPr>
            <a:r>
              <a:rPr lang="en-US" altLang="id-ID" dirty="0" smtClean="0"/>
              <a:t>   </a:t>
            </a:r>
            <a:r>
              <a:rPr lang="en-US" altLang="id-ID" dirty="0" err="1" smtClean="0"/>
              <a:t>bbBB</a:t>
            </a:r>
            <a:r>
              <a:rPr lang="en-US" altLang="id-ID" dirty="0" smtClean="0"/>
              <a:t>			    BB</a:t>
            </a:r>
          </a:p>
          <a:p>
            <a:pPr eaLnBrk="1" hangingPunct="1">
              <a:lnSpc>
                <a:spcPct val="90000"/>
              </a:lnSpc>
              <a:buFont typeface="Wingdings" pitchFamily="2" charset="2"/>
              <a:buNone/>
            </a:pPr>
            <a:r>
              <a:rPr lang="en-US" altLang="id-ID" dirty="0" smtClean="0"/>
              <a:t>	</a:t>
            </a:r>
          </a:p>
          <a:p>
            <a:pPr eaLnBrk="1" hangingPunct="1">
              <a:lnSpc>
                <a:spcPct val="90000"/>
              </a:lnSpc>
              <a:buFont typeface="Wingdings" pitchFamily="2" charset="2"/>
              <a:buNone/>
            </a:pPr>
            <a:r>
              <a:rPr lang="en-US" altLang="id-ID" dirty="0" smtClean="0"/>
              <a:t> Rp.9.600		           </a:t>
            </a:r>
            <a:r>
              <a:rPr lang="en-US" altLang="id-ID" dirty="0" err="1" smtClean="0"/>
              <a:t>Rp</a:t>
            </a:r>
            <a:r>
              <a:rPr lang="en-US" altLang="id-ID" dirty="0" smtClean="0"/>
              <a:t>. 5.100</a:t>
            </a:r>
          </a:p>
          <a:p>
            <a:pPr eaLnBrk="1" hangingPunct="1">
              <a:lnSpc>
                <a:spcPct val="90000"/>
              </a:lnSpc>
              <a:buFont typeface="Wingdings" pitchFamily="2" charset="2"/>
              <a:buNone/>
            </a:pPr>
            <a:r>
              <a:rPr lang="en-US" altLang="id-ID" dirty="0" smtClean="0"/>
              <a:t>Tina </a:t>
            </a:r>
            <a:r>
              <a:rPr lang="en-US" altLang="id-ID" dirty="0" err="1" smtClean="0"/>
              <a:t>Membuat</a:t>
            </a:r>
            <a:r>
              <a:rPr lang="en-US" altLang="id-ID" dirty="0" smtClean="0"/>
              <a:t> model </a:t>
            </a:r>
            <a:r>
              <a:rPr lang="en-US" altLang="id-ID" dirty="0" err="1" smtClean="0"/>
              <a:t>sbb</a:t>
            </a:r>
            <a:r>
              <a:rPr lang="en-US" altLang="id-ID" dirty="0" smtClean="0"/>
              <a:t>: </a:t>
            </a:r>
            <a:r>
              <a:rPr lang="en-US" altLang="id-ID" dirty="0" err="1" smtClean="0"/>
              <a:t>jelaskan</a:t>
            </a:r>
            <a:endParaRPr lang="en-US" altLang="id-ID" dirty="0" smtClean="0"/>
          </a:p>
          <a:p>
            <a:pPr eaLnBrk="1" hangingPunct="1">
              <a:lnSpc>
                <a:spcPct val="90000"/>
              </a:lnSpc>
              <a:buFont typeface="Wingdings" pitchFamily="2" charset="2"/>
              <a:buNone/>
            </a:pPr>
            <a:r>
              <a:rPr lang="en-US" altLang="id-ID" dirty="0" err="1" smtClean="0"/>
              <a:t>Alasannya</a:t>
            </a:r>
            <a:r>
              <a:rPr lang="en-US" altLang="id-ID" dirty="0" smtClean="0"/>
              <a:t>!</a:t>
            </a:r>
          </a:p>
          <a:p>
            <a:pPr eaLnBrk="1" hangingPunct="1">
              <a:lnSpc>
                <a:spcPct val="90000"/>
              </a:lnSpc>
              <a:buFont typeface="Wingdings" pitchFamily="2" charset="2"/>
              <a:buNone/>
            </a:pPr>
            <a:r>
              <a:rPr lang="en-US" altLang="id-ID" dirty="0" smtClean="0"/>
              <a:t> 	</a:t>
            </a:r>
            <a:r>
              <a:rPr lang="en-US" altLang="id-ID" dirty="0" err="1" smtClean="0"/>
              <a:t>bB</a:t>
            </a:r>
            <a:r>
              <a:rPr lang="en-US" altLang="id-ID" dirty="0" smtClean="0"/>
              <a:t> ………….Rp.1.700</a:t>
            </a:r>
          </a:p>
          <a:p>
            <a:pPr eaLnBrk="1" hangingPunct="1">
              <a:lnSpc>
                <a:spcPct val="90000"/>
              </a:lnSpc>
              <a:buFont typeface="Wingdings" pitchFamily="2" charset="2"/>
              <a:buNone/>
            </a:pPr>
            <a:r>
              <a:rPr lang="en-US" altLang="id-ID" dirty="0" smtClean="0"/>
              <a:t>	Bb </a:t>
            </a:r>
            <a:r>
              <a:rPr lang="en-US" altLang="id-ID" dirty="0" err="1" smtClean="0"/>
              <a:t>bbbbbB</a:t>
            </a:r>
            <a:endParaRPr lang="en-US" altLang="id-ID" dirty="0" smtClean="0"/>
          </a:p>
          <a:p>
            <a:pPr eaLnBrk="1" hangingPunct="1">
              <a:lnSpc>
                <a:spcPct val="90000"/>
              </a:lnSpc>
              <a:buFont typeface="Wingdings" pitchFamily="2" charset="2"/>
              <a:buNone/>
            </a:pPr>
            <a:r>
              <a:rPr lang="en-US" altLang="id-ID" dirty="0" smtClean="0"/>
              <a:t>	BBBB ……………….Rp.10.200</a:t>
            </a:r>
          </a:p>
          <a:p>
            <a:pPr eaLnBrk="1" hangingPunct="1">
              <a:lnSpc>
                <a:spcPct val="90000"/>
              </a:lnSpc>
              <a:buFont typeface="Wingdings" pitchFamily="2" charset="2"/>
              <a:buNone/>
            </a:pPr>
            <a:r>
              <a:rPr lang="en-US" altLang="id-ID" dirty="0" smtClean="0"/>
              <a:t>	b……………………Rp.600</a:t>
            </a:r>
          </a:p>
          <a:p>
            <a:pPr eaLnBrk="1" hangingPunct="1">
              <a:lnSpc>
                <a:spcPct val="90000"/>
              </a:lnSpc>
              <a:buFont typeface="Wingdings" pitchFamily="2" charset="2"/>
              <a:buNone/>
            </a:pPr>
            <a:r>
              <a:rPr lang="en-US" altLang="id-ID" dirty="0" smtClean="0"/>
              <a:t>	B……………………Rp.1.100</a:t>
            </a:r>
          </a:p>
        </p:txBody>
      </p:sp>
    </p:spTree>
    <p:extLst>
      <p:ext uri="{BB962C8B-B14F-4D97-AF65-F5344CB8AC3E}">
        <p14:creationId xmlns:p14="http://schemas.microsoft.com/office/powerpoint/2010/main" val="42207019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917">
                                            <p:txEl>
                                              <p:pRg st="0" end="0"/>
                                            </p:txEl>
                                          </p:spTgt>
                                        </p:tgtEl>
                                        <p:attrNameLst>
                                          <p:attrName>style.visibility</p:attrName>
                                        </p:attrNameLst>
                                      </p:cBhvr>
                                      <p:to>
                                        <p:strVal val="visible"/>
                                      </p:to>
                                    </p:set>
                                    <p:animEffect transition="in" filter="blinds(horizontal)">
                                      <p:cBhvr>
                                        <p:cTn id="7" dur="500"/>
                                        <p:tgtEl>
                                          <p:spTgt spid="3891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8917">
                                            <p:txEl>
                                              <p:pRg st="1" end="1"/>
                                            </p:txEl>
                                          </p:spTgt>
                                        </p:tgtEl>
                                        <p:attrNameLst>
                                          <p:attrName>style.visibility</p:attrName>
                                        </p:attrNameLst>
                                      </p:cBhvr>
                                      <p:to>
                                        <p:strVal val="visible"/>
                                      </p:to>
                                    </p:set>
                                    <p:animEffect transition="in" filter="blinds(horizontal)">
                                      <p:cBhvr>
                                        <p:cTn id="12" dur="500"/>
                                        <p:tgtEl>
                                          <p:spTgt spid="3891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8917">
                                            <p:txEl>
                                              <p:pRg st="2" end="2"/>
                                            </p:txEl>
                                          </p:spTgt>
                                        </p:tgtEl>
                                        <p:attrNameLst>
                                          <p:attrName>style.visibility</p:attrName>
                                        </p:attrNameLst>
                                      </p:cBhvr>
                                      <p:to>
                                        <p:strVal val="visible"/>
                                      </p:to>
                                    </p:set>
                                    <p:animEffect transition="in" filter="blinds(horizontal)">
                                      <p:cBhvr>
                                        <p:cTn id="17" dur="500"/>
                                        <p:tgtEl>
                                          <p:spTgt spid="38917">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8917">
                                            <p:txEl>
                                              <p:pRg st="3" end="3"/>
                                            </p:txEl>
                                          </p:spTgt>
                                        </p:tgtEl>
                                        <p:attrNameLst>
                                          <p:attrName>style.visibility</p:attrName>
                                        </p:attrNameLst>
                                      </p:cBhvr>
                                      <p:to>
                                        <p:strVal val="visible"/>
                                      </p:to>
                                    </p:set>
                                    <p:animEffect transition="in" filter="blinds(horizontal)">
                                      <p:cBhvr>
                                        <p:cTn id="22" dur="500"/>
                                        <p:tgtEl>
                                          <p:spTgt spid="38917">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8917">
                                            <p:txEl>
                                              <p:pRg st="4" end="4"/>
                                            </p:txEl>
                                          </p:spTgt>
                                        </p:tgtEl>
                                        <p:attrNameLst>
                                          <p:attrName>style.visibility</p:attrName>
                                        </p:attrNameLst>
                                      </p:cBhvr>
                                      <p:to>
                                        <p:strVal val="visible"/>
                                      </p:to>
                                    </p:set>
                                    <p:animEffect transition="in" filter="blinds(horizontal)">
                                      <p:cBhvr>
                                        <p:cTn id="27" dur="500"/>
                                        <p:tgtEl>
                                          <p:spTgt spid="38917">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38917">
                                            <p:txEl>
                                              <p:pRg st="5" end="5"/>
                                            </p:txEl>
                                          </p:spTgt>
                                        </p:tgtEl>
                                        <p:attrNameLst>
                                          <p:attrName>style.visibility</p:attrName>
                                        </p:attrNameLst>
                                      </p:cBhvr>
                                      <p:to>
                                        <p:strVal val="visible"/>
                                      </p:to>
                                    </p:set>
                                    <p:animEffect transition="in" filter="blinds(horizontal)">
                                      <p:cBhvr>
                                        <p:cTn id="32" dur="500"/>
                                        <p:tgtEl>
                                          <p:spTgt spid="38917">
                                            <p:txEl>
                                              <p:pRg st="5" end="5"/>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38917">
                                            <p:txEl>
                                              <p:pRg st="6" end="6"/>
                                            </p:txEl>
                                          </p:spTgt>
                                        </p:tgtEl>
                                        <p:attrNameLst>
                                          <p:attrName>style.visibility</p:attrName>
                                        </p:attrNameLst>
                                      </p:cBhvr>
                                      <p:to>
                                        <p:strVal val="visible"/>
                                      </p:to>
                                    </p:set>
                                    <p:animEffect transition="in" filter="blinds(horizontal)">
                                      <p:cBhvr>
                                        <p:cTn id="37" dur="500"/>
                                        <p:tgtEl>
                                          <p:spTgt spid="38917">
                                            <p:txEl>
                                              <p:pRg st="6" end="6"/>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38917">
                                            <p:txEl>
                                              <p:pRg st="7" end="7"/>
                                            </p:txEl>
                                          </p:spTgt>
                                        </p:tgtEl>
                                        <p:attrNameLst>
                                          <p:attrName>style.visibility</p:attrName>
                                        </p:attrNameLst>
                                      </p:cBhvr>
                                      <p:to>
                                        <p:strVal val="visible"/>
                                      </p:to>
                                    </p:set>
                                    <p:animEffect transition="in" filter="blinds(horizontal)">
                                      <p:cBhvr>
                                        <p:cTn id="42" dur="500"/>
                                        <p:tgtEl>
                                          <p:spTgt spid="38917">
                                            <p:txEl>
                                              <p:pRg st="7" end="7"/>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38917">
                                            <p:txEl>
                                              <p:pRg st="8" end="8"/>
                                            </p:txEl>
                                          </p:spTgt>
                                        </p:tgtEl>
                                        <p:attrNameLst>
                                          <p:attrName>style.visibility</p:attrName>
                                        </p:attrNameLst>
                                      </p:cBhvr>
                                      <p:to>
                                        <p:strVal val="visible"/>
                                      </p:to>
                                    </p:set>
                                    <p:animEffect transition="in" filter="blinds(horizontal)">
                                      <p:cBhvr>
                                        <p:cTn id="47" dur="500"/>
                                        <p:tgtEl>
                                          <p:spTgt spid="38917">
                                            <p:txEl>
                                              <p:pRg st="8" end="8"/>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8917">
                                            <p:txEl>
                                              <p:pRg st="9" end="9"/>
                                            </p:txEl>
                                          </p:spTgt>
                                        </p:tgtEl>
                                        <p:attrNameLst>
                                          <p:attrName>style.visibility</p:attrName>
                                        </p:attrNameLst>
                                      </p:cBhvr>
                                      <p:to>
                                        <p:strVal val="visible"/>
                                      </p:to>
                                    </p:set>
                                    <p:animEffect transition="in" filter="blinds(horizontal)">
                                      <p:cBhvr>
                                        <p:cTn id="52" dur="500"/>
                                        <p:tgtEl>
                                          <p:spTgt spid="38917">
                                            <p:txEl>
                                              <p:pRg st="9" end="9"/>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38917">
                                            <p:txEl>
                                              <p:pRg st="10" end="10"/>
                                            </p:txEl>
                                          </p:spTgt>
                                        </p:tgtEl>
                                        <p:attrNameLst>
                                          <p:attrName>style.visibility</p:attrName>
                                        </p:attrNameLst>
                                      </p:cBhvr>
                                      <p:to>
                                        <p:strVal val="visible"/>
                                      </p:to>
                                    </p:set>
                                    <p:animEffect transition="in" filter="blinds(horizontal)">
                                      <p:cBhvr>
                                        <p:cTn id="57" dur="500"/>
                                        <p:tgtEl>
                                          <p:spTgt spid="38917">
                                            <p:txEl>
                                              <p:pRg st="10" end="10"/>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2" presetClass="entr" presetSubtype="4" fill="hold" grpId="0" nodeType="clickEffect">
                                  <p:stCondLst>
                                    <p:cond delay="0"/>
                                  </p:stCondLst>
                                  <p:childTnLst>
                                    <p:set>
                                      <p:cBhvr>
                                        <p:cTn id="61" dur="1" fill="hold">
                                          <p:stCondLst>
                                            <p:cond delay="0"/>
                                          </p:stCondLst>
                                        </p:cTn>
                                        <p:tgtEl>
                                          <p:spTgt spid="38914"/>
                                        </p:tgtEl>
                                        <p:attrNameLst>
                                          <p:attrName>style.visibility</p:attrName>
                                        </p:attrNameLst>
                                      </p:cBhvr>
                                      <p:to>
                                        <p:strVal val="visible"/>
                                      </p:to>
                                    </p:set>
                                    <p:anim calcmode="lin" valueType="num">
                                      <p:cBhvr additive="base">
                                        <p:cTn id="62" dur="500" fill="hold"/>
                                        <p:tgtEl>
                                          <p:spTgt spid="38914"/>
                                        </p:tgtEl>
                                        <p:attrNameLst>
                                          <p:attrName>ppt_x</p:attrName>
                                        </p:attrNameLst>
                                      </p:cBhvr>
                                      <p:tavLst>
                                        <p:tav tm="0">
                                          <p:val>
                                            <p:strVal val="#ppt_x"/>
                                          </p:val>
                                        </p:tav>
                                        <p:tav tm="100000">
                                          <p:val>
                                            <p:strVal val="#ppt_x"/>
                                          </p:val>
                                        </p:tav>
                                      </p:tavLst>
                                    </p:anim>
                                    <p:anim calcmode="lin" valueType="num">
                                      <p:cBhvr additive="base">
                                        <p:cTn id="63"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par>
                    <p:cTn id="64" fill="hold" nodeType="clickPar">
                      <p:stCondLst>
                        <p:cond delay="indefinite"/>
                      </p:stCondLst>
                      <p:childTnLst>
                        <p:par>
                          <p:cTn id="65" fill="hold" nodeType="withGroup">
                            <p:stCondLst>
                              <p:cond delay="0"/>
                            </p:stCondLst>
                            <p:childTnLst>
                              <p:par>
                                <p:cTn id="66" presetID="3" presetClass="entr" presetSubtype="10" fill="hold" grpId="0" nodeType="clickEffect">
                                  <p:stCondLst>
                                    <p:cond delay="0"/>
                                  </p:stCondLst>
                                  <p:childTnLst>
                                    <p:set>
                                      <p:cBhvr>
                                        <p:cTn id="67" dur="1" fill="hold">
                                          <p:stCondLst>
                                            <p:cond delay="0"/>
                                          </p:stCondLst>
                                        </p:cTn>
                                        <p:tgtEl>
                                          <p:spTgt spid="38915"/>
                                        </p:tgtEl>
                                        <p:attrNameLst>
                                          <p:attrName>style.visibility</p:attrName>
                                        </p:attrNameLst>
                                      </p:cBhvr>
                                      <p:to>
                                        <p:strVal val="visible"/>
                                      </p:to>
                                    </p:set>
                                    <p:animEffect transition="in" filter="blinds(horizontal)">
                                      <p:cBhvr>
                                        <p:cTn id="68" dur="500"/>
                                        <p:tgtEl>
                                          <p:spTgt spid="38915"/>
                                        </p:tgtEl>
                                      </p:cBhvr>
                                    </p:animEffect>
                                  </p:childTnLst>
                                </p:cTn>
                              </p:par>
                            </p:childTnLst>
                          </p:cTn>
                        </p:par>
                      </p:childTnLst>
                    </p:cTn>
                  </p:par>
                  <p:par>
                    <p:cTn id="69" fill="hold" nodeType="clickPar">
                      <p:stCondLst>
                        <p:cond delay="indefinite"/>
                      </p:stCondLst>
                      <p:childTnLst>
                        <p:par>
                          <p:cTn id="70" fill="hold" nodeType="withGroup">
                            <p:stCondLst>
                              <p:cond delay="0"/>
                            </p:stCondLst>
                            <p:childTnLst>
                              <p:par>
                                <p:cTn id="71" presetID="3" presetClass="entr" presetSubtype="10" fill="hold" grpId="0" nodeType="clickEffect">
                                  <p:stCondLst>
                                    <p:cond delay="0"/>
                                  </p:stCondLst>
                                  <p:childTnLst>
                                    <p:set>
                                      <p:cBhvr>
                                        <p:cTn id="72" dur="1" fill="hold">
                                          <p:stCondLst>
                                            <p:cond delay="0"/>
                                          </p:stCondLst>
                                        </p:cTn>
                                        <p:tgtEl>
                                          <p:spTgt spid="38916"/>
                                        </p:tgtEl>
                                        <p:attrNameLst>
                                          <p:attrName>style.visibility</p:attrName>
                                        </p:attrNameLst>
                                      </p:cBhvr>
                                      <p:to>
                                        <p:strVal val="visible"/>
                                      </p:to>
                                    </p:set>
                                    <p:animEffect transition="in" filter="blinds(horizontal)">
                                      <p:cBhvr>
                                        <p:cTn id="73"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nimBg="1"/>
      <p:bldP spid="38915" grpId="0" animBg="1"/>
      <p:bldP spid="38916" grpId="0" animBg="1"/>
      <p:bldP spid="38917"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err="1" smtClean="0"/>
              <a:t>Masalah</a:t>
            </a:r>
            <a:r>
              <a:rPr lang="en-US" dirty="0" smtClean="0"/>
              <a:t> : </a:t>
            </a:r>
            <a:endParaRPr lang="en-US" dirty="0"/>
          </a:p>
        </p:txBody>
      </p:sp>
      <p:pic>
        <p:nvPicPr>
          <p:cNvPr id="1026" name="Picture 2"/>
          <p:cNvPicPr>
            <a:picLocks noGrp="1" noChangeAspect="1" noChangeArrowheads="1"/>
          </p:cNvPicPr>
          <p:nvPr>
            <p:ph idx="1"/>
          </p:nvPr>
        </p:nvPicPr>
        <p:blipFill>
          <a:blip r:embed="rId2"/>
          <a:srcRect/>
          <a:stretch>
            <a:fillRect/>
          </a:stretch>
        </p:blipFill>
        <p:spPr bwMode="auto">
          <a:xfrm>
            <a:off x="75771" y="0"/>
            <a:ext cx="9197873"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buNone/>
            </a:pPr>
            <a:r>
              <a:rPr lang="en-US" dirty="0" smtClean="0"/>
              <a:t>1 </a:t>
            </a:r>
            <a:r>
              <a:rPr lang="en-US" dirty="0" err="1" smtClean="0"/>
              <a:t>potong</a:t>
            </a:r>
            <a:r>
              <a:rPr lang="en-US" dirty="0" smtClean="0"/>
              <a:t> </a:t>
            </a:r>
            <a:r>
              <a:rPr lang="en-US" dirty="0" err="1" smtClean="0"/>
              <a:t>Ayam</a:t>
            </a:r>
            <a:r>
              <a:rPr lang="en-US" dirty="0" smtClean="0"/>
              <a:t> + 1 </a:t>
            </a:r>
            <a:r>
              <a:rPr lang="en-US" dirty="0" err="1" smtClean="0"/>
              <a:t>Nasi</a:t>
            </a:r>
            <a:r>
              <a:rPr lang="en-US" dirty="0" smtClean="0"/>
              <a:t> = 16000</a:t>
            </a:r>
          </a:p>
          <a:p>
            <a:pPr>
              <a:buNone/>
            </a:pPr>
            <a:r>
              <a:rPr lang="en-US" dirty="0" smtClean="0"/>
              <a:t>2 </a:t>
            </a:r>
            <a:r>
              <a:rPr lang="en-US" dirty="0" err="1" smtClean="0"/>
              <a:t>potong</a:t>
            </a:r>
            <a:r>
              <a:rPr lang="en-US" dirty="0" smtClean="0"/>
              <a:t> </a:t>
            </a:r>
            <a:r>
              <a:rPr lang="en-US" dirty="0" err="1" smtClean="0"/>
              <a:t>ayam</a:t>
            </a:r>
            <a:r>
              <a:rPr lang="en-US" dirty="0" smtClean="0"/>
              <a:t>+ 1 </a:t>
            </a:r>
            <a:r>
              <a:rPr lang="en-US" dirty="0" err="1" smtClean="0"/>
              <a:t>Nasi</a:t>
            </a:r>
            <a:r>
              <a:rPr lang="en-US" dirty="0" smtClean="0"/>
              <a:t> = 26500</a:t>
            </a:r>
          </a:p>
          <a:p>
            <a:pPr>
              <a:buNone/>
            </a:pPr>
            <a:endParaRPr lang="en-US" dirty="0" smtClean="0"/>
          </a:p>
          <a:p>
            <a:pPr>
              <a:buNone/>
            </a:pPr>
            <a:r>
              <a:rPr lang="en-US" sz="2400" dirty="0" smtClean="0"/>
              <a:t>*</a:t>
            </a:r>
            <a:r>
              <a:rPr lang="en-US" sz="2400" dirty="0" err="1" smtClean="0"/>
              <a:t>Diasumsikan</a:t>
            </a:r>
            <a:r>
              <a:rPr lang="en-US" sz="2400" dirty="0" smtClean="0"/>
              <a:t> </a:t>
            </a:r>
            <a:r>
              <a:rPr lang="en-US" sz="2400" dirty="0" err="1" smtClean="0"/>
              <a:t>harga</a:t>
            </a:r>
            <a:r>
              <a:rPr lang="en-US" sz="2400" dirty="0" smtClean="0"/>
              <a:t> </a:t>
            </a:r>
            <a:r>
              <a:rPr lang="en-US" sz="2400" dirty="0" err="1" smtClean="0"/>
              <a:t>setiap</a:t>
            </a:r>
            <a:r>
              <a:rPr lang="en-US" sz="2400" dirty="0" smtClean="0"/>
              <a:t> </a:t>
            </a:r>
            <a:r>
              <a:rPr lang="en-US" sz="2400" dirty="0" err="1" smtClean="0"/>
              <a:t>potong</a:t>
            </a:r>
            <a:r>
              <a:rPr lang="en-US" sz="2400" dirty="0" smtClean="0"/>
              <a:t> </a:t>
            </a:r>
            <a:r>
              <a:rPr lang="en-US" sz="2400" dirty="0" err="1" smtClean="0"/>
              <a:t>ayam</a:t>
            </a:r>
            <a:r>
              <a:rPr lang="en-US" sz="2400" dirty="0" smtClean="0"/>
              <a:t> </a:t>
            </a:r>
            <a:r>
              <a:rPr lang="en-US" sz="2400" dirty="0" err="1" smtClean="0"/>
              <a:t>sama</a:t>
            </a:r>
            <a:endParaRPr lang="en-US"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useBgFill="1">
        <p:nvSpPr>
          <p:cNvPr id="9" name="Oval 8"/>
          <p:cNvSpPr/>
          <p:nvPr/>
        </p:nvSpPr>
        <p:spPr>
          <a:xfrm>
            <a:off x="457200" y="152400"/>
            <a:ext cx="2819400" cy="4343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pPr>
              <a:buNone/>
            </a:pPr>
            <a:r>
              <a:rPr lang="en-US" dirty="0"/>
              <a:t>	</a:t>
            </a:r>
            <a:r>
              <a:rPr lang="en-US" dirty="0" err="1" smtClean="0"/>
              <a:t>Rp</a:t>
            </a:r>
            <a:r>
              <a:rPr lang="en-US" dirty="0" smtClean="0"/>
              <a:t>. 16.000                  </a:t>
            </a:r>
            <a:r>
              <a:rPr lang="en-US" dirty="0" err="1" smtClean="0"/>
              <a:t>Rp</a:t>
            </a:r>
            <a:r>
              <a:rPr lang="en-US" dirty="0" smtClean="0"/>
              <a:t>. 16.000+……..= 26.500</a:t>
            </a:r>
            <a:endParaRPr lang="en-US" dirty="0"/>
          </a:p>
        </p:txBody>
      </p:sp>
      <p:pic>
        <p:nvPicPr>
          <p:cNvPr id="2050" name="Picture 2" descr="http://anekaresepmasakan.net/wp-content/uploads/2012/11/1097131_deep_fried_crispy_chicken.jpg"/>
          <p:cNvPicPr>
            <a:picLocks noChangeAspect="1" noChangeArrowheads="1"/>
          </p:cNvPicPr>
          <p:nvPr/>
        </p:nvPicPr>
        <p:blipFill>
          <a:blip r:embed="rId2"/>
          <a:srcRect/>
          <a:stretch>
            <a:fillRect/>
          </a:stretch>
        </p:blipFill>
        <p:spPr bwMode="auto">
          <a:xfrm>
            <a:off x="4648200" y="609600"/>
            <a:ext cx="1886505" cy="1295400"/>
          </a:xfrm>
          <a:prstGeom prst="rect">
            <a:avLst/>
          </a:prstGeom>
          <a:noFill/>
        </p:spPr>
      </p:pic>
      <p:pic>
        <p:nvPicPr>
          <p:cNvPr id="2052" name="Picture 4" descr="http://anekaresepmasakan.net/wp-content/uploads/2012/11/1097131_deep_fried_crispy_chicken.jpg"/>
          <p:cNvPicPr>
            <a:picLocks noChangeAspect="1" noChangeArrowheads="1"/>
          </p:cNvPicPr>
          <p:nvPr/>
        </p:nvPicPr>
        <p:blipFill>
          <a:blip r:embed="rId2"/>
          <a:srcRect/>
          <a:stretch>
            <a:fillRect/>
          </a:stretch>
        </p:blipFill>
        <p:spPr bwMode="auto">
          <a:xfrm>
            <a:off x="6934200" y="533400"/>
            <a:ext cx="1752600" cy="1203452"/>
          </a:xfrm>
          <a:prstGeom prst="rect">
            <a:avLst/>
          </a:prstGeom>
          <a:noFill/>
        </p:spPr>
      </p:pic>
      <p:pic>
        <p:nvPicPr>
          <p:cNvPr id="2054" name="Picture 6" descr="http://anekaresepmasakan.net/wp-content/uploads/2012/11/1097131_deep_fried_crispy_chicken.jpg"/>
          <p:cNvPicPr>
            <a:picLocks noChangeAspect="1" noChangeArrowheads="1"/>
          </p:cNvPicPr>
          <p:nvPr/>
        </p:nvPicPr>
        <p:blipFill>
          <a:blip r:embed="rId2"/>
          <a:srcRect/>
          <a:stretch>
            <a:fillRect/>
          </a:stretch>
        </p:blipFill>
        <p:spPr bwMode="auto">
          <a:xfrm>
            <a:off x="838200" y="914400"/>
            <a:ext cx="2057400" cy="1412748"/>
          </a:xfrm>
          <a:prstGeom prst="rect">
            <a:avLst/>
          </a:prstGeom>
          <a:noFill/>
        </p:spPr>
      </p:pic>
      <p:pic>
        <p:nvPicPr>
          <p:cNvPr id="2056" name="Picture 8" descr="File:Nasi putih in Indonesia.JPG"/>
          <p:cNvPicPr>
            <a:picLocks noChangeAspect="1" noChangeArrowheads="1"/>
          </p:cNvPicPr>
          <p:nvPr/>
        </p:nvPicPr>
        <p:blipFill>
          <a:blip r:embed="rId3" cstate="print"/>
          <a:srcRect/>
          <a:stretch>
            <a:fillRect/>
          </a:stretch>
        </p:blipFill>
        <p:spPr bwMode="auto">
          <a:xfrm>
            <a:off x="914400" y="2438400"/>
            <a:ext cx="1828800" cy="1371600"/>
          </a:xfrm>
          <a:prstGeom prst="rect">
            <a:avLst/>
          </a:prstGeom>
          <a:noFill/>
        </p:spPr>
      </p:pic>
      <p:pic>
        <p:nvPicPr>
          <p:cNvPr id="8" name="Picture 8" descr="File:Nasi putih in Indonesia.JPG"/>
          <p:cNvPicPr>
            <a:picLocks noChangeAspect="1" noChangeArrowheads="1"/>
          </p:cNvPicPr>
          <p:nvPr/>
        </p:nvPicPr>
        <p:blipFill>
          <a:blip r:embed="rId3" cstate="print"/>
          <a:srcRect/>
          <a:stretch>
            <a:fillRect/>
          </a:stretch>
        </p:blipFill>
        <p:spPr bwMode="auto">
          <a:xfrm>
            <a:off x="4622800" y="1905000"/>
            <a:ext cx="1930400" cy="1447800"/>
          </a:xfrm>
          <a:prstGeom prst="rect">
            <a:avLst/>
          </a:prstGeom>
          <a:noFill/>
        </p:spPr>
      </p:pic>
      <p:sp>
        <p:nvSpPr>
          <p:cNvPr id="12" name="Down Arrow 11"/>
          <p:cNvSpPr/>
          <p:nvPr/>
        </p:nvSpPr>
        <p:spPr>
          <a:xfrm>
            <a:off x="1600200" y="4495800"/>
            <a:ext cx="304800" cy="381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5181600" y="4267200"/>
            <a:ext cx="4572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Elbow Connector 15"/>
          <p:cNvCxnSpPr/>
          <p:nvPr/>
        </p:nvCxnSpPr>
        <p:spPr>
          <a:xfrm rot="5400000">
            <a:off x="5577840" y="2926080"/>
            <a:ext cx="3291840" cy="1097280"/>
          </a:xfrm>
          <a:prstGeom prst="bentConnector3">
            <a:avLst>
              <a:gd name="adj1" fmla="val 50000"/>
            </a:avLst>
          </a:prstGeom>
          <a:ln w="28575">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9939" name="Rectangle 3"/>
          <p:cNvSpPr>
            <a:spLocks noGrp="1" noChangeArrowheads="1"/>
          </p:cNvSpPr>
          <p:nvPr>
            <p:ph type="body" idx="1"/>
          </p:nvPr>
        </p:nvSpPr>
        <p:spPr>
          <a:xfrm>
            <a:off x="827584" y="1199728"/>
            <a:ext cx="7772400" cy="5181600"/>
          </a:xfrm>
        </p:spPr>
        <p:txBody>
          <a:bodyPr/>
          <a:lstStyle/>
          <a:p>
            <a:pPr eaLnBrk="1" hangingPunct="1"/>
            <a:r>
              <a:rPr lang="en-US" altLang="id-ID" dirty="0" smtClean="0"/>
              <a:t>Di  </a:t>
            </a:r>
            <a:r>
              <a:rPr lang="en-US" altLang="id-ID" dirty="0" err="1" smtClean="0"/>
              <a:t>toko</a:t>
            </a:r>
            <a:r>
              <a:rPr lang="en-US" altLang="id-ID" dirty="0" smtClean="0"/>
              <a:t> ‘</a:t>
            </a:r>
            <a:r>
              <a:rPr lang="en-US" altLang="id-ID" dirty="0" err="1" smtClean="0"/>
              <a:t>Asyik</a:t>
            </a:r>
            <a:r>
              <a:rPr lang="en-US" altLang="id-ID" dirty="0" smtClean="0"/>
              <a:t>” </a:t>
            </a:r>
            <a:r>
              <a:rPr lang="en-US" altLang="id-ID" dirty="0" err="1" smtClean="0"/>
              <a:t>harga</a:t>
            </a:r>
            <a:r>
              <a:rPr lang="en-US" altLang="id-ID" dirty="0" smtClean="0"/>
              <a:t> 3 </a:t>
            </a:r>
            <a:r>
              <a:rPr lang="en-US" altLang="id-ID" dirty="0" err="1" smtClean="0"/>
              <a:t>buah</a:t>
            </a:r>
            <a:r>
              <a:rPr lang="en-US" altLang="id-ID" dirty="0" smtClean="0"/>
              <a:t>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2kue rasa  </a:t>
            </a:r>
            <a:r>
              <a:rPr lang="en-US" altLang="id-ID" dirty="0" err="1" smtClean="0"/>
              <a:t>vanila</a:t>
            </a:r>
            <a:r>
              <a:rPr lang="en-US" altLang="id-ID" dirty="0" smtClean="0"/>
              <a:t> </a:t>
            </a:r>
            <a:r>
              <a:rPr lang="en-US" altLang="id-ID" dirty="0" err="1" smtClean="0"/>
              <a:t>adalah</a:t>
            </a:r>
            <a:r>
              <a:rPr lang="en-US" altLang="id-ID" dirty="0" smtClean="0"/>
              <a:t>  </a:t>
            </a:r>
            <a:r>
              <a:rPr lang="en-US" altLang="id-ID" dirty="0" err="1" smtClean="0"/>
              <a:t>Rp</a:t>
            </a:r>
            <a:r>
              <a:rPr lang="en-US" altLang="id-ID" dirty="0" smtClean="0"/>
              <a:t>. 9.000,- </a:t>
            </a:r>
            <a:r>
              <a:rPr lang="en-US" altLang="id-ID" dirty="0" err="1" smtClean="0"/>
              <a:t>Sedangkan</a:t>
            </a:r>
            <a:r>
              <a:rPr lang="en-US" altLang="id-ID" dirty="0" smtClean="0"/>
              <a:t> 4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3 </a:t>
            </a:r>
            <a:r>
              <a:rPr lang="en-US" altLang="id-ID" dirty="0" err="1" smtClean="0"/>
              <a:t>kue</a:t>
            </a:r>
            <a:r>
              <a:rPr lang="en-US" altLang="id-ID" dirty="0" smtClean="0"/>
              <a:t> </a:t>
            </a:r>
            <a:r>
              <a:rPr lang="en-US" altLang="id-ID" dirty="0" err="1" smtClean="0"/>
              <a:t>vanila</a:t>
            </a:r>
            <a:r>
              <a:rPr lang="en-US" altLang="id-ID" dirty="0" smtClean="0"/>
              <a:t> </a:t>
            </a:r>
            <a:r>
              <a:rPr lang="en-US" altLang="id-ID" dirty="0" err="1" smtClean="0"/>
              <a:t>harganya</a:t>
            </a:r>
            <a:r>
              <a:rPr lang="en-US" altLang="id-ID" dirty="0" smtClean="0"/>
              <a:t> Rp.12.500,-</a:t>
            </a:r>
            <a:endParaRPr lang="en-GB" altLang="id-ID" dirty="0" smtClean="0"/>
          </a:p>
          <a:p>
            <a:pPr eaLnBrk="1" hangingPunct="1"/>
            <a:r>
              <a:rPr lang="en-US" altLang="id-ID" dirty="0" err="1" smtClean="0"/>
              <a:t>Jika</a:t>
            </a:r>
            <a:r>
              <a:rPr lang="en-US" altLang="id-ID" dirty="0" smtClean="0"/>
              <a:t> </a:t>
            </a:r>
            <a:r>
              <a:rPr lang="en-US" altLang="id-ID" dirty="0" err="1" smtClean="0"/>
              <a:t>Yuli</a:t>
            </a:r>
            <a:r>
              <a:rPr lang="en-US" altLang="id-ID" dirty="0" smtClean="0"/>
              <a:t> </a:t>
            </a:r>
            <a:r>
              <a:rPr lang="en-US" altLang="id-ID" dirty="0" err="1" smtClean="0"/>
              <a:t>ingin</a:t>
            </a:r>
            <a:r>
              <a:rPr lang="en-US" altLang="id-ID" dirty="0" smtClean="0"/>
              <a:t> </a:t>
            </a:r>
            <a:r>
              <a:rPr lang="en-US" altLang="id-ID" dirty="0" err="1" smtClean="0"/>
              <a:t>membeli</a:t>
            </a:r>
            <a:r>
              <a:rPr lang="en-US" altLang="id-ID" dirty="0" smtClean="0"/>
              <a:t> 5 </a:t>
            </a:r>
            <a:r>
              <a:rPr lang="en-US" altLang="id-ID" dirty="0" err="1" smtClean="0"/>
              <a:t>kue</a:t>
            </a:r>
            <a:r>
              <a:rPr lang="en-US" altLang="id-ID" dirty="0" smtClean="0"/>
              <a:t> </a:t>
            </a:r>
            <a:r>
              <a:rPr lang="en-US" altLang="id-ID" dirty="0" err="1" smtClean="0"/>
              <a:t>coklat</a:t>
            </a:r>
            <a:r>
              <a:rPr lang="en-US" altLang="id-ID" dirty="0" smtClean="0"/>
              <a:t> </a:t>
            </a:r>
            <a:r>
              <a:rPr lang="en-US" altLang="id-ID" dirty="0" err="1" smtClean="0"/>
              <a:t>dan</a:t>
            </a:r>
            <a:r>
              <a:rPr lang="en-US" altLang="id-ID" dirty="0" smtClean="0"/>
              <a:t> 2 </a:t>
            </a:r>
            <a:r>
              <a:rPr lang="en-US" altLang="id-ID" dirty="0" err="1" smtClean="0"/>
              <a:t>kue</a:t>
            </a:r>
            <a:r>
              <a:rPr lang="en-US" altLang="id-ID" dirty="0" smtClean="0"/>
              <a:t> </a:t>
            </a:r>
            <a:r>
              <a:rPr lang="en-US" altLang="id-ID" dirty="0" err="1" smtClean="0"/>
              <a:t>vanila</a:t>
            </a:r>
            <a:r>
              <a:rPr lang="en-US" altLang="id-ID" dirty="0" smtClean="0"/>
              <a:t>, </a:t>
            </a:r>
            <a:r>
              <a:rPr lang="en-US" altLang="id-ID" dirty="0" err="1" smtClean="0"/>
              <a:t>berapa</a:t>
            </a:r>
            <a:r>
              <a:rPr lang="en-US" altLang="id-ID" dirty="0" smtClean="0"/>
              <a:t> </a:t>
            </a:r>
            <a:r>
              <a:rPr lang="en-US" altLang="id-ID" dirty="0" err="1" smtClean="0"/>
              <a:t>uang</a:t>
            </a:r>
            <a:r>
              <a:rPr lang="en-US" altLang="id-ID" dirty="0" smtClean="0"/>
              <a:t> yang </a:t>
            </a:r>
            <a:r>
              <a:rPr lang="en-US" altLang="id-ID" dirty="0" err="1" smtClean="0"/>
              <a:t>harus</a:t>
            </a:r>
            <a:r>
              <a:rPr lang="en-US" altLang="id-ID" dirty="0" smtClean="0"/>
              <a:t> </a:t>
            </a:r>
            <a:r>
              <a:rPr lang="en-US" altLang="id-ID" dirty="0" err="1" smtClean="0"/>
              <a:t>dibayar</a:t>
            </a:r>
            <a:r>
              <a:rPr lang="en-US" altLang="id-ID" dirty="0" smtClean="0"/>
              <a:t> </a:t>
            </a:r>
            <a:r>
              <a:rPr lang="en-US" altLang="id-ID" dirty="0" err="1" smtClean="0"/>
              <a:t>Yuli</a:t>
            </a:r>
            <a:endParaRPr lang="en-US" altLang="id-ID" dirty="0" smtClean="0"/>
          </a:p>
          <a:p>
            <a:pPr eaLnBrk="1" hangingPunct="1"/>
            <a:endParaRPr lang="en-US" altLang="id-ID" dirty="0" smtClean="0"/>
          </a:p>
          <a:p>
            <a:pPr eaLnBrk="1" hangingPunct="1"/>
            <a:endParaRPr lang="en-US" altLang="id-ID" dirty="0" smtClean="0"/>
          </a:p>
        </p:txBody>
      </p:sp>
    </p:spTree>
    <p:extLst>
      <p:ext uri="{BB962C8B-B14F-4D97-AF65-F5344CB8AC3E}">
        <p14:creationId xmlns:p14="http://schemas.microsoft.com/office/powerpoint/2010/main" val="2209786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9939">
                                            <p:txEl>
                                              <p:pRg st="0" end="0"/>
                                            </p:txEl>
                                          </p:spTgt>
                                        </p:tgtEl>
                                        <p:attrNameLst>
                                          <p:attrName>style.visibility</p:attrName>
                                        </p:attrNameLst>
                                      </p:cBhvr>
                                      <p:to>
                                        <p:strVal val="visible"/>
                                      </p:to>
                                    </p:set>
                                    <p:animEffect transition="in" filter="checkerboard(across)">
                                      <p:cBhvr>
                                        <p:cTn id="7" dur="500"/>
                                        <p:tgtEl>
                                          <p:spTgt spid="39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9939">
                                            <p:txEl>
                                              <p:pRg st="1" end="1"/>
                                            </p:txEl>
                                          </p:spTgt>
                                        </p:tgtEl>
                                        <p:attrNameLst>
                                          <p:attrName>style.visibility</p:attrName>
                                        </p:attrNameLst>
                                      </p:cBhvr>
                                      <p:to>
                                        <p:strVal val="visible"/>
                                      </p:to>
                                    </p:set>
                                    <p:animEffect transition="in" filter="checkerboard(across)">
                                      <p:cBhvr>
                                        <p:cTn id="12" dur="500"/>
                                        <p:tgtEl>
                                          <p:spTgt spid="3993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Rectangle 3"/>
          <p:cNvSpPr>
            <a:spLocks noGrp="1" noChangeArrowheads="1"/>
          </p:cNvSpPr>
          <p:nvPr>
            <p:ph idx="1"/>
          </p:nvPr>
        </p:nvSpPr>
        <p:spPr>
          <a:xfrm>
            <a:off x="0" y="0"/>
            <a:ext cx="9144000" cy="6858000"/>
          </a:xfrm>
          <a:prstGeom prst="rect">
            <a:avLst/>
          </a:prstGeom>
          <a:solidFill>
            <a:srgbClr val="99CCFF"/>
          </a:solidFill>
        </p:spPr>
        <p:txBody>
          <a:bodyPr/>
          <a:lstStyle/>
          <a:p>
            <a:pPr marL="609600" indent="-609600" fontAlgn="auto">
              <a:buFontTx/>
              <a:buNone/>
              <a:defRPr/>
            </a:pPr>
            <a:r>
              <a:rPr lang="en-US" sz="4800" b="1" dirty="0" smtClean="0">
                <a:solidFill>
                  <a:schemeClr val="bg2"/>
                </a:solidFill>
              </a:rPr>
              <a:t>MODEL-MODEL PEMBELAJARAN</a:t>
            </a:r>
            <a:r>
              <a:rPr lang="en-US" sz="3600" b="1" dirty="0" smtClean="0">
                <a:solidFill>
                  <a:schemeClr val="bg2"/>
                </a:solidFill>
              </a:rPr>
              <a:t>:</a:t>
            </a:r>
          </a:p>
          <a:p>
            <a:pPr marL="609600" indent="-609600" fontAlgn="auto">
              <a:buFontTx/>
              <a:buNone/>
              <a:defRPr/>
            </a:pPr>
            <a:r>
              <a:rPr lang="en-US" sz="3600" b="1" dirty="0" err="1" smtClean="0">
                <a:solidFill>
                  <a:schemeClr val="bg2"/>
                </a:solidFill>
              </a:rPr>
              <a:t>Berdasarkan</a:t>
            </a:r>
            <a:r>
              <a:rPr lang="en-US" sz="3600" b="1" dirty="0" smtClean="0">
                <a:solidFill>
                  <a:schemeClr val="bg2"/>
                </a:solidFill>
              </a:rPr>
              <a:t> </a:t>
            </a:r>
            <a:r>
              <a:rPr lang="en-US" sz="3600" b="1" dirty="0" err="1" smtClean="0">
                <a:solidFill>
                  <a:schemeClr val="bg2"/>
                </a:solidFill>
              </a:rPr>
              <a:t>Pengelompokkan</a:t>
            </a:r>
            <a:r>
              <a:rPr lang="en-US" sz="3600" b="1" dirty="0" smtClean="0">
                <a:solidFill>
                  <a:schemeClr val="bg2"/>
                </a:solidFill>
              </a:rPr>
              <a:t> </a:t>
            </a:r>
            <a:r>
              <a:rPr lang="en-US" sz="3600" b="1" dirty="0" err="1" smtClean="0">
                <a:solidFill>
                  <a:schemeClr val="bg2"/>
                </a:solidFill>
              </a:rPr>
              <a:t>siswa</a:t>
            </a:r>
            <a:r>
              <a:rPr lang="en-US" sz="3600" b="1" dirty="0" smtClean="0">
                <a:solidFill>
                  <a:schemeClr val="bg2"/>
                </a:solidFill>
              </a:rPr>
              <a:t>:</a:t>
            </a:r>
          </a:p>
          <a:p>
            <a:pPr marL="609600" indent="-609600" fontAlgn="auto">
              <a:buClrTx/>
              <a:buFontTx/>
              <a:buAutoNum type="arabicPeriod"/>
              <a:defRPr/>
            </a:pPr>
            <a:r>
              <a:rPr lang="en-US" sz="3600" b="1" dirty="0" smtClean="0">
                <a:solidFill>
                  <a:schemeClr val="bg2"/>
                </a:solidFill>
              </a:rPr>
              <a:t>KLASIKAL</a:t>
            </a:r>
          </a:p>
          <a:p>
            <a:pPr marL="609600" indent="-609600" fontAlgn="auto">
              <a:buClrTx/>
              <a:buFontTx/>
              <a:buAutoNum type="arabicPeriod"/>
              <a:defRPr/>
            </a:pPr>
            <a:r>
              <a:rPr lang="en-US" sz="3600" b="1" dirty="0" smtClean="0">
                <a:solidFill>
                  <a:schemeClr val="bg2"/>
                </a:solidFill>
              </a:rPr>
              <a:t>INDIVIDUAL</a:t>
            </a:r>
            <a:endParaRPr lang="en-US" sz="3600" b="1" dirty="0">
              <a:solidFill>
                <a:schemeClr val="bg2"/>
              </a:solidFill>
            </a:endParaRPr>
          </a:p>
          <a:p>
            <a:pPr marL="609600" indent="-609600" fontAlgn="auto">
              <a:buClrTx/>
              <a:buFontTx/>
              <a:buAutoNum type="arabicPeriod"/>
              <a:defRPr/>
            </a:pPr>
            <a:r>
              <a:rPr lang="en-US" sz="3600" b="1" dirty="0" smtClean="0">
                <a:solidFill>
                  <a:schemeClr val="bg2"/>
                </a:solidFill>
              </a:rPr>
              <a:t>KOOPERATIF</a:t>
            </a:r>
          </a:p>
          <a:p>
            <a:pPr marL="609600" indent="-609600" fontAlgn="auto">
              <a:buFontTx/>
              <a:buAutoNum type="arabicPeriod"/>
              <a:defRPr/>
            </a:pPr>
            <a:endParaRPr lang="en-US" sz="3600" b="1" dirty="0" smtClean="0">
              <a:solidFill>
                <a:schemeClr val="bg2"/>
              </a:solidFill>
            </a:endParaRPr>
          </a:p>
          <a:p>
            <a:pPr marL="0" indent="0" fontAlgn="auto">
              <a:buFont typeface="Arial" pitchFamily="34" charset="0"/>
              <a:buNone/>
              <a:defRPr/>
            </a:pPr>
            <a:r>
              <a:rPr lang="en-US" sz="3600" b="1" dirty="0" err="1" smtClean="0">
                <a:solidFill>
                  <a:schemeClr val="bg2"/>
                </a:solidFill>
              </a:rPr>
              <a:t>Berdasarkan</a:t>
            </a:r>
            <a:r>
              <a:rPr lang="en-US" sz="3600" b="1" dirty="0" smtClean="0">
                <a:solidFill>
                  <a:schemeClr val="bg2"/>
                </a:solidFill>
              </a:rPr>
              <a:t> </a:t>
            </a:r>
            <a:r>
              <a:rPr lang="en-US" sz="3600" b="1" dirty="0" err="1" smtClean="0">
                <a:solidFill>
                  <a:schemeClr val="bg2"/>
                </a:solidFill>
              </a:rPr>
              <a:t>cara</a:t>
            </a:r>
            <a:r>
              <a:rPr lang="en-US" sz="3600" b="1" dirty="0" smtClean="0">
                <a:solidFill>
                  <a:schemeClr val="bg2"/>
                </a:solidFill>
              </a:rPr>
              <a:t> </a:t>
            </a:r>
            <a:r>
              <a:rPr lang="en-US" sz="3600" b="1" dirty="0" err="1" smtClean="0">
                <a:solidFill>
                  <a:schemeClr val="bg2"/>
                </a:solidFill>
              </a:rPr>
              <a:t>materi</a:t>
            </a:r>
            <a:r>
              <a:rPr lang="en-US" sz="3600" b="1" dirty="0" smtClean="0">
                <a:solidFill>
                  <a:schemeClr val="bg2"/>
                </a:solidFill>
              </a:rPr>
              <a:t> </a:t>
            </a:r>
            <a:r>
              <a:rPr lang="en-US" sz="3600" b="1" dirty="0" err="1" smtClean="0">
                <a:solidFill>
                  <a:schemeClr val="bg2"/>
                </a:solidFill>
              </a:rPr>
              <a:t>disajikan</a:t>
            </a:r>
            <a:r>
              <a:rPr lang="en-US" sz="3600" b="1" dirty="0" smtClean="0">
                <a:solidFill>
                  <a:schemeClr val="bg2"/>
                </a:solidFill>
              </a:rPr>
              <a:t>:</a:t>
            </a:r>
          </a:p>
          <a:p>
            <a:pPr marL="609600" indent="-609600" fontAlgn="auto">
              <a:buClrTx/>
              <a:buFontTx/>
              <a:buAutoNum type="arabicPeriod"/>
              <a:defRPr/>
            </a:pPr>
            <a:r>
              <a:rPr lang="en-US" sz="3600" b="1" dirty="0" smtClean="0">
                <a:solidFill>
                  <a:schemeClr val="bg2"/>
                </a:solidFill>
              </a:rPr>
              <a:t>LANGSUNG</a:t>
            </a:r>
            <a:endParaRPr lang="en-US" sz="3600" b="1" dirty="0">
              <a:solidFill>
                <a:schemeClr val="bg2"/>
              </a:solidFill>
            </a:endParaRPr>
          </a:p>
          <a:p>
            <a:pPr marL="609600" indent="-609600" fontAlgn="auto">
              <a:buClrTx/>
              <a:buFontTx/>
              <a:buAutoNum type="arabicPeriod"/>
              <a:defRPr/>
            </a:pPr>
            <a:r>
              <a:rPr lang="en-US" sz="3600" b="1" dirty="0" smtClean="0">
                <a:solidFill>
                  <a:schemeClr val="bg2"/>
                </a:solidFill>
              </a:rPr>
              <a:t>TIDAK LANGSUNG</a:t>
            </a:r>
          </a:p>
          <a:p>
            <a:pPr marL="0" indent="0" fontAlgn="auto">
              <a:buFont typeface="Arial" pitchFamily="34" charset="0"/>
              <a:buNone/>
              <a:defRPr/>
            </a:pPr>
            <a:endParaRPr lang="en-US" sz="3600" b="1" dirty="0" smtClean="0">
              <a:solidFill>
                <a:schemeClr val="bg2"/>
              </a:solidFill>
            </a:endParaRPr>
          </a:p>
          <a:p>
            <a:pPr marL="609600" indent="-609600" fontAlgn="auto">
              <a:buFontTx/>
              <a:buNone/>
              <a:defRPr/>
            </a:pPr>
            <a:endParaRPr lang="en-US" sz="3600" b="1" dirty="0" smtClean="0">
              <a:solidFill>
                <a:schemeClr val="bg2"/>
              </a:solidFill>
            </a:endParaRPr>
          </a:p>
        </p:txBody>
      </p:sp>
    </p:spTree>
    <p:extLst>
      <p:ext uri="{BB962C8B-B14F-4D97-AF65-F5344CB8AC3E}">
        <p14:creationId xmlns:p14="http://schemas.microsoft.com/office/powerpoint/2010/main" val="718678155"/>
      </p:ext>
    </p:extLst>
  </p:cSld>
  <p:clrMapOvr>
    <a:masterClrMapping/>
  </p:clrMapOvr>
  <p:transition spd="slow">
    <p:cover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1" name="Rectangle 3"/>
          <p:cNvSpPr>
            <a:spLocks noGrp="1" noChangeArrowheads="1"/>
          </p:cNvSpPr>
          <p:nvPr>
            <p:ph type="body" idx="1"/>
          </p:nvPr>
        </p:nvSpPr>
        <p:spPr>
          <a:xfrm>
            <a:off x="1173163" y="1026368"/>
            <a:ext cx="7772400" cy="5715000"/>
          </a:xfrm>
        </p:spPr>
        <p:txBody>
          <a:bodyPr/>
          <a:lstStyle/>
          <a:p>
            <a:pPr eaLnBrk="1" hangingPunct="1">
              <a:lnSpc>
                <a:spcPct val="90000"/>
              </a:lnSpc>
              <a:buFont typeface="Wingdings" pitchFamily="2" charset="2"/>
              <a:buNone/>
            </a:pPr>
            <a:endParaRPr lang="en-US" altLang="id-ID" dirty="0" smtClean="0"/>
          </a:p>
          <a:p>
            <a:pPr eaLnBrk="1" hangingPunct="1">
              <a:lnSpc>
                <a:spcPct val="90000"/>
              </a:lnSpc>
              <a:buFont typeface="Wingdings" pitchFamily="2" charset="2"/>
              <a:buNone/>
            </a:pPr>
            <a:r>
              <a:rPr lang="en-US" altLang="id-ID" dirty="0" smtClean="0"/>
              <a:t>CCCVV = 9.000</a:t>
            </a:r>
          </a:p>
          <a:p>
            <a:pPr eaLnBrk="1" hangingPunct="1">
              <a:lnSpc>
                <a:spcPct val="90000"/>
              </a:lnSpc>
              <a:buFont typeface="Wingdings" pitchFamily="2" charset="2"/>
              <a:buNone/>
            </a:pPr>
            <a:r>
              <a:rPr lang="en-US" altLang="id-ID" dirty="0" smtClean="0"/>
              <a:t>CCCCVVV= 12.500</a:t>
            </a:r>
          </a:p>
          <a:p>
            <a:pPr eaLnBrk="1" hangingPunct="1">
              <a:lnSpc>
                <a:spcPct val="90000"/>
              </a:lnSpc>
              <a:buFont typeface="Wingdings" pitchFamily="2" charset="2"/>
              <a:buNone/>
            </a:pPr>
            <a:r>
              <a:rPr lang="en-US" altLang="id-ID" dirty="0" smtClean="0">
                <a:sym typeface="Wingdings" pitchFamily="2" charset="2"/>
              </a:rPr>
              <a:t>CCCVVCV = 12.500</a:t>
            </a:r>
            <a:endParaRPr lang="en-US" altLang="id-ID" dirty="0" smtClean="0"/>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CV= 12.500-9.000=3.500</a:t>
            </a:r>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C=9.000- 2 X 3.500</a:t>
            </a:r>
          </a:p>
          <a:p>
            <a:pPr eaLnBrk="1" hangingPunct="1">
              <a:lnSpc>
                <a:spcPct val="90000"/>
              </a:lnSpc>
              <a:buFont typeface="Wingdings" pitchFamily="2" charset="2"/>
              <a:buNone/>
            </a:pPr>
            <a:r>
              <a:rPr lang="en-US" altLang="id-ID" dirty="0" smtClean="0">
                <a:sym typeface="Wingdings" pitchFamily="2" charset="2"/>
              </a:rPr>
              <a:t></a:t>
            </a:r>
            <a:r>
              <a:rPr lang="en-US" altLang="id-ID" dirty="0" smtClean="0"/>
              <a:t>C=2000</a:t>
            </a:r>
          </a:p>
          <a:p>
            <a:pPr eaLnBrk="1" hangingPunct="1">
              <a:lnSpc>
                <a:spcPct val="90000"/>
              </a:lnSpc>
              <a:buFont typeface="Wingdings" pitchFamily="2" charset="2"/>
              <a:buNone/>
            </a:pPr>
            <a:r>
              <a:rPr lang="en-US" altLang="id-ID" dirty="0" smtClean="0">
                <a:sym typeface="Wingdings" pitchFamily="2" charset="2"/>
              </a:rPr>
              <a:t>V=1500</a:t>
            </a:r>
          </a:p>
          <a:p>
            <a:pPr eaLnBrk="1" hangingPunct="1">
              <a:lnSpc>
                <a:spcPct val="90000"/>
              </a:lnSpc>
              <a:buFont typeface="Wingdings" pitchFamily="2" charset="2"/>
              <a:buNone/>
            </a:pPr>
            <a:r>
              <a:rPr lang="en-US" altLang="id-ID" dirty="0" smtClean="0">
                <a:sym typeface="Wingdings" pitchFamily="2" charset="2"/>
              </a:rPr>
              <a:t>CCCCCVV=4x2.000+2x1.500</a:t>
            </a:r>
          </a:p>
          <a:p>
            <a:pPr eaLnBrk="1" hangingPunct="1">
              <a:lnSpc>
                <a:spcPct val="90000"/>
              </a:lnSpc>
              <a:buFont typeface="Wingdings" pitchFamily="2" charset="2"/>
              <a:buNone/>
            </a:pPr>
            <a:r>
              <a:rPr lang="en-US" altLang="id-ID" dirty="0" smtClean="0">
                <a:sym typeface="Wingdings" pitchFamily="2" charset="2"/>
              </a:rPr>
              <a:t>			     = 11.000</a:t>
            </a:r>
            <a:endParaRPr lang="en-US" altLang="id-ID" dirty="0" smtClean="0"/>
          </a:p>
          <a:p>
            <a:pPr eaLnBrk="1" hangingPunct="1">
              <a:lnSpc>
                <a:spcPct val="90000"/>
              </a:lnSpc>
              <a:buFont typeface="Wingdings" pitchFamily="2" charset="2"/>
              <a:buNone/>
            </a:pPr>
            <a:endParaRPr lang="en-US" altLang="id-ID" dirty="0" smtClean="0"/>
          </a:p>
        </p:txBody>
      </p:sp>
    </p:spTree>
    <p:extLst>
      <p:ext uri="{BB962C8B-B14F-4D97-AF65-F5344CB8AC3E}">
        <p14:creationId xmlns:p14="http://schemas.microsoft.com/office/powerpoint/2010/main" val="38993833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1000"/>
                                  </p:stCondLst>
                                  <p:childTnLst>
                                    <p:set>
                                      <p:cBhvr>
                                        <p:cTn id="6" dur="1" fill="hold">
                                          <p:stCondLst>
                                            <p:cond delay="0"/>
                                          </p:stCondLst>
                                        </p:cTn>
                                        <p:tgtEl>
                                          <p:spTgt spid="58371">
                                            <p:txEl>
                                              <p:pRg st="1" end="1"/>
                                            </p:txEl>
                                          </p:spTgt>
                                        </p:tgtEl>
                                        <p:attrNameLst>
                                          <p:attrName>style.visibility</p:attrName>
                                        </p:attrNameLst>
                                      </p:cBhvr>
                                      <p:to>
                                        <p:strVal val="visible"/>
                                      </p:to>
                                    </p:set>
                                    <p:animEffect transition="in" filter="checkerboard(across)">
                                      <p:cBhvr>
                                        <p:cTn id="7" dur="500"/>
                                        <p:tgtEl>
                                          <p:spTgt spid="58371">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1000"/>
                                  </p:stCondLst>
                                  <p:childTnLst>
                                    <p:set>
                                      <p:cBhvr>
                                        <p:cTn id="11" dur="1" fill="hold">
                                          <p:stCondLst>
                                            <p:cond delay="0"/>
                                          </p:stCondLst>
                                        </p:cTn>
                                        <p:tgtEl>
                                          <p:spTgt spid="58371">
                                            <p:txEl>
                                              <p:pRg st="2" end="2"/>
                                            </p:txEl>
                                          </p:spTgt>
                                        </p:tgtEl>
                                        <p:attrNameLst>
                                          <p:attrName>style.visibility</p:attrName>
                                        </p:attrNameLst>
                                      </p:cBhvr>
                                      <p:to>
                                        <p:strVal val="visible"/>
                                      </p:to>
                                    </p:set>
                                    <p:animEffect transition="in" filter="checkerboard(across)">
                                      <p:cBhvr>
                                        <p:cTn id="12" dur="500"/>
                                        <p:tgtEl>
                                          <p:spTgt spid="58371">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1000"/>
                                  </p:stCondLst>
                                  <p:childTnLst>
                                    <p:set>
                                      <p:cBhvr>
                                        <p:cTn id="16" dur="1" fill="hold">
                                          <p:stCondLst>
                                            <p:cond delay="0"/>
                                          </p:stCondLst>
                                        </p:cTn>
                                        <p:tgtEl>
                                          <p:spTgt spid="58371">
                                            <p:txEl>
                                              <p:pRg st="3" end="3"/>
                                            </p:txEl>
                                          </p:spTgt>
                                        </p:tgtEl>
                                        <p:attrNameLst>
                                          <p:attrName>style.visibility</p:attrName>
                                        </p:attrNameLst>
                                      </p:cBhvr>
                                      <p:to>
                                        <p:strVal val="visible"/>
                                      </p:to>
                                    </p:set>
                                    <p:animEffect transition="in" filter="checkerboard(across)">
                                      <p:cBhvr>
                                        <p:cTn id="17" dur="500"/>
                                        <p:tgtEl>
                                          <p:spTgt spid="58371">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1000"/>
                                  </p:stCondLst>
                                  <p:childTnLst>
                                    <p:set>
                                      <p:cBhvr>
                                        <p:cTn id="21" dur="1" fill="hold">
                                          <p:stCondLst>
                                            <p:cond delay="0"/>
                                          </p:stCondLst>
                                        </p:cTn>
                                        <p:tgtEl>
                                          <p:spTgt spid="58371">
                                            <p:txEl>
                                              <p:pRg st="4" end="4"/>
                                            </p:txEl>
                                          </p:spTgt>
                                        </p:tgtEl>
                                        <p:attrNameLst>
                                          <p:attrName>style.visibility</p:attrName>
                                        </p:attrNameLst>
                                      </p:cBhvr>
                                      <p:to>
                                        <p:strVal val="visible"/>
                                      </p:to>
                                    </p:set>
                                    <p:animEffect transition="in" filter="checkerboard(across)">
                                      <p:cBhvr>
                                        <p:cTn id="22" dur="500"/>
                                        <p:tgtEl>
                                          <p:spTgt spid="58371">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1000"/>
                                  </p:stCondLst>
                                  <p:childTnLst>
                                    <p:set>
                                      <p:cBhvr>
                                        <p:cTn id="26" dur="1" fill="hold">
                                          <p:stCondLst>
                                            <p:cond delay="0"/>
                                          </p:stCondLst>
                                        </p:cTn>
                                        <p:tgtEl>
                                          <p:spTgt spid="58371">
                                            <p:txEl>
                                              <p:pRg st="5" end="5"/>
                                            </p:txEl>
                                          </p:spTgt>
                                        </p:tgtEl>
                                        <p:attrNameLst>
                                          <p:attrName>style.visibility</p:attrName>
                                        </p:attrNameLst>
                                      </p:cBhvr>
                                      <p:to>
                                        <p:strVal val="visible"/>
                                      </p:to>
                                    </p:set>
                                    <p:animEffect transition="in" filter="checkerboard(across)">
                                      <p:cBhvr>
                                        <p:cTn id="27" dur="500"/>
                                        <p:tgtEl>
                                          <p:spTgt spid="58371">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1000"/>
                                  </p:stCondLst>
                                  <p:childTnLst>
                                    <p:set>
                                      <p:cBhvr>
                                        <p:cTn id="31" dur="1" fill="hold">
                                          <p:stCondLst>
                                            <p:cond delay="0"/>
                                          </p:stCondLst>
                                        </p:cTn>
                                        <p:tgtEl>
                                          <p:spTgt spid="58371">
                                            <p:txEl>
                                              <p:pRg st="6" end="6"/>
                                            </p:txEl>
                                          </p:spTgt>
                                        </p:tgtEl>
                                        <p:attrNameLst>
                                          <p:attrName>style.visibility</p:attrName>
                                        </p:attrNameLst>
                                      </p:cBhvr>
                                      <p:to>
                                        <p:strVal val="visible"/>
                                      </p:to>
                                    </p:set>
                                    <p:animEffect transition="in" filter="checkerboard(across)">
                                      <p:cBhvr>
                                        <p:cTn id="32" dur="500"/>
                                        <p:tgtEl>
                                          <p:spTgt spid="58371">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1000"/>
                                  </p:stCondLst>
                                  <p:childTnLst>
                                    <p:set>
                                      <p:cBhvr>
                                        <p:cTn id="36" dur="1" fill="hold">
                                          <p:stCondLst>
                                            <p:cond delay="0"/>
                                          </p:stCondLst>
                                        </p:cTn>
                                        <p:tgtEl>
                                          <p:spTgt spid="58371">
                                            <p:txEl>
                                              <p:pRg st="7" end="7"/>
                                            </p:txEl>
                                          </p:spTgt>
                                        </p:tgtEl>
                                        <p:attrNameLst>
                                          <p:attrName>style.visibility</p:attrName>
                                        </p:attrNameLst>
                                      </p:cBhvr>
                                      <p:to>
                                        <p:strVal val="visible"/>
                                      </p:to>
                                    </p:set>
                                    <p:animEffect transition="in" filter="checkerboard(across)">
                                      <p:cBhvr>
                                        <p:cTn id="37" dur="500"/>
                                        <p:tgtEl>
                                          <p:spTgt spid="58371">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1000"/>
                                  </p:stCondLst>
                                  <p:childTnLst>
                                    <p:set>
                                      <p:cBhvr>
                                        <p:cTn id="41" dur="1" fill="hold">
                                          <p:stCondLst>
                                            <p:cond delay="0"/>
                                          </p:stCondLst>
                                        </p:cTn>
                                        <p:tgtEl>
                                          <p:spTgt spid="58371">
                                            <p:txEl>
                                              <p:pRg st="8" end="8"/>
                                            </p:txEl>
                                          </p:spTgt>
                                        </p:tgtEl>
                                        <p:attrNameLst>
                                          <p:attrName>style.visibility</p:attrName>
                                        </p:attrNameLst>
                                      </p:cBhvr>
                                      <p:to>
                                        <p:strVal val="visible"/>
                                      </p:to>
                                    </p:set>
                                    <p:animEffect transition="in" filter="checkerboard(across)">
                                      <p:cBhvr>
                                        <p:cTn id="42" dur="500"/>
                                        <p:tgtEl>
                                          <p:spTgt spid="58371">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1000"/>
                                  </p:stCondLst>
                                  <p:childTnLst>
                                    <p:set>
                                      <p:cBhvr>
                                        <p:cTn id="46" dur="1" fill="hold">
                                          <p:stCondLst>
                                            <p:cond delay="0"/>
                                          </p:stCondLst>
                                        </p:cTn>
                                        <p:tgtEl>
                                          <p:spTgt spid="58371">
                                            <p:txEl>
                                              <p:pRg st="9" end="9"/>
                                            </p:txEl>
                                          </p:spTgt>
                                        </p:tgtEl>
                                        <p:attrNameLst>
                                          <p:attrName>style.visibility</p:attrName>
                                        </p:attrNameLst>
                                      </p:cBhvr>
                                      <p:to>
                                        <p:strVal val="visible"/>
                                      </p:to>
                                    </p:set>
                                    <p:animEffect transition="in" filter="checkerboard(across)">
                                      <p:cBhvr>
                                        <p:cTn id="47" dur="500"/>
                                        <p:tgtEl>
                                          <p:spTgt spid="5837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1"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173163" y="457200"/>
            <a:ext cx="7772400" cy="990600"/>
          </a:xfrm>
        </p:spPr>
        <p:txBody>
          <a:bodyPr/>
          <a:lstStyle/>
          <a:p>
            <a:pPr eaLnBrk="1" hangingPunct="1"/>
            <a:r>
              <a:rPr lang="en-US" altLang="id-ID" smtClean="0"/>
              <a:t>Contoh 3</a:t>
            </a:r>
            <a:endParaRPr lang="en-GB" altLang="id-ID" smtClean="0"/>
          </a:p>
        </p:txBody>
      </p:sp>
      <p:sp>
        <p:nvSpPr>
          <p:cNvPr id="7171" name="Rectangle 3"/>
          <p:cNvSpPr>
            <a:spLocks noGrp="1" noChangeArrowheads="1"/>
          </p:cNvSpPr>
          <p:nvPr>
            <p:ph type="body" idx="1"/>
          </p:nvPr>
        </p:nvSpPr>
        <p:spPr/>
        <p:txBody>
          <a:bodyPr/>
          <a:lstStyle/>
          <a:p>
            <a:pPr eaLnBrk="1" hangingPunct="1">
              <a:lnSpc>
                <a:spcPct val="90000"/>
              </a:lnSpc>
              <a:buFont typeface="Wingdings" pitchFamily="2" charset="2"/>
              <a:buNone/>
            </a:pPr>
            <a:r>
              <a:rPr lang="en-US" altLang="id-ID" sz="2800" dirty="0" smtClean="0"/>
              <a:t>   </a:t>
            </a:r>
            <a:r>
              <a:rPr lang="en-US" altLang="id-ID" sz="2800" dirty="0" err="1" smtClean="0"/>
              <a:t>Dengan</a:t>
            </a:r>
            <a:r>
              <a:rPr lang="en-US" altLang="id-ID" sz="2800" dirty="0" smtClean="0"/>
              <a:t> </a:t>
            </a:r>
            <a:r>
              <a:rPr lang="en-US" altLang="id-ID" sz="2800" dirty="0" err="1" smtClean="0"/>
              <a:t>uang</a:t>
            </a:r>
            <a:r>
              <a:rPr lang="en-US" altLang="id-ID" sz="2800" dirty="0" smtClean="0"/>
              <a:t> </a:t>
            </a:r>
            <a:r>
              <a:rPr lang="en-US" altLang="id-ID" sz="2800" dirty="0" err="1" smtClean="0"/>
              <a:t>Rp</a:t>
            </a:r>
            <a:r>
              <a:rPr lang="en-US" altLang="id-ID" sz="2800" dirty="0" smtClean="0"/>
              <a:t>. 50.000,- Hana </a:t>
            </a:r>
            <a:r>
              <a:rPr lang="en-US" altLang="id-ID" sz="2800" dirty="0" err="1" smtClean="0"/>
              <a:t>dapat</a:t>
            </a:r>
            <a:r>
              <a:rPr lang="en-US" altLang="id-ID" sz="2800" dirty="0" smtClean="0"/>
              <a:t> </a:t>
            </a:r>
            <a:r>
              <a:rPr lang="en-US" altLang="id-ID" sz="2800" dirty="0" err="1" smtClean="0"/>
              <a:t>membeli</a:t>
            </a:r>
            <a:r>
              <a:rPr lang="en-US" altLang="id-ID" sz="2800" dirty="0" smtClean="0"/>
              <a:t> 4 </a:t>
            </a:r>
            <a:r>
              <a:rPr lang="en-US" altLang="id-ID" sz="2800" dirty="0" err="1" smtClean="0"/>
              <a:t>buku</a:t>
            </a:r>
            <a:r>
              <a:rPr lang="en-US" altLang="id-ID" sz="2800" dirty="0" smtClean="0"/>
              <a:t> </a:t>
            </a:r>
            <a:r>
              <a:rPr lang="en-US" altLang="id-ID" sz="2800" dirty="0" err="1" smtClean="0"/>
              <a:t>dan</a:t>
            </a:r>
            <a:r>
              <a:rPr lang="en-US" altLang="id-ID" sz="2800" dirty="0" smtClean="0"/>
              <a:t> 3 </a:t>
            </a:r>
            <a:r>
              <a:rPr lang="en-US" altLang="id-ID" sz="2800" dirty="0" err="1" smtClean="0"/>
              <a:t>pensil</a:t>
            </a:r>
            <a:r>
              <a:rPr lang="en-US" altLang="id-ID" sz="2800" dirty="0" smtClean="0"/>
              <a:t>, </a:t>
            </a:r>
            <a:r>
              <a:rPr lang="en-US" altLang="id-ID" sz="2800" dirty="0" err="1" smtClean="0"/>
              <a:t>sedangkan</a:t>
            </a:r>
            <a:r>
              <a:rPr lang="en-US" altLang="id-ID" sz="2800" dirty="0" smtClean="0"/>
              <a:t> </a:t>
            </a:r>
            <a:r>
              <a:rPr lang="en-US" altLang="id-ID" sz="2800" dirty="0" err="1" smtClean="0"/>
              <a:t>dengan</a:t>
            </a:r>
            <a:r>
              <a:rPr lang="en-US" altLang="id-ID" sz="2800" dirty="0" smtClean="0"/>
              <a:t> </a:t>
            </a:r>
            <a:r>
              <a:rPr lang="en-US" altLang="id-ID" sz="2800" dirty="0" err="1" smtClean="0"/>
              <a:t>uang</a:t>
            </a:r>
            <a:r>
              <a:rPr lang="en-US" altLang="id-ID" sz="2800" dirty="0" smtClean="0"/>
              <a:t> Rp.46.000,- Hani </a:t>
            </a:r>
            <a:r>
              <a:rPr lang="en-US" altLang="id-ID" sz="2800" dirty="0" err="1" smtClean="0"/>
              <a:t>dapat</a:t>
            </a:r>
            <a:r>
              <a:rPr lang="en-US" altLang="id-ID" sz="2800" dirty="0" smtClean="0"/>
              <a:t> </a:t>
            </a:r>
            <a:r>
              <a:rPr lang="en-US" altLang="id-ID" sz="2800" dirty="0" err="1" smtClean="0"/>
              <a:t>membeli</a:t>
            </a:r>
            <a:r>
              <a:rPr lang="en-US" altLang="id-ID" sz="2800" dirty="0" smtClean="0"/>
              <a:t> 2 </a:t>
            </a:r>
            <a:r>
              <a:rPr lang="en-US" altLang="id-ID" sz="2800" dirty="0" err="1" smtClean="0"/>
              <a:t>buku</a:t>
            </a:r>
            <a:r>
              <a:rPr lang="en-US" altLang="id-ID" sz="2800" dirty="0" smtClean="0"/>
              <a:t> </a:t>
            </a:r>
            <a:r>
              <a:rPr lang="en-US" altLang="id-ID" sz="2800" dirty="0" err="1" smtClean="0"/>
              <a:t>dan</a:t>
            </a:r>
            <a:r>
              <a:rPr lang="en-US" altLang="id-ID" sz="2800" dirty="0" smtClean="0"/>
              <a:t> 5 </a:t>
            </a:r>
            <a:r>
              <a:rPr lang="en-US" altLang="id-ID" sz="2800" dirty="0" err="1" smtClean="0"/>
              <a:t>pensil</a:t>
            </a:r>
            <a:r>
              <a:rPr lang="en-US" altLang="id-ID" sz="2800" dirty="0" smtClean="0"/>
              <a:t>. </a:t>
            </a:r>
            <a:r>
              <a:rPr lang="en-US" altLang="id-ID" sz="2800" dirty="0" err="1" smtClean="0"/>
              <a:t>Kemudian</a:t>
            </a:r>
            <a:r>
              <a:rPr lang="en-US" altLang="id-ID" sz="2800" dirty="0" smtClean="0"/>
              <a:t> Hani </a:t>
            </a:r>
            <a:r>
              <a:rPr lang="en-US" altLang="id-ID" sz="2800" dirty="0" err="1" smtClean="0"/>
              <a:t>ingin</a:t>
            </a:r>
            <a:r>
              <a:rPr lang="en-US" altLang="id-ID" sz="2800" dirty="0" smtClean="0"/>
              <a:t> </a:t>
            </a:r>
            <a:r>
              <a:rPr lang="en-US" altLang="id-ID" sz="2800" dirty="0" err="1" smtClean="0"/>
              <a:t>menukar</a:t>
            </a:r>
            <a:r>
              <a:rPr lang="en-US" altLang="id-ID" sz="2800" dirty="0" smtClean="0"/>
              <a:t> 2 </a:t>
            </a:r>
            <a:r>
              <a:rPr lang="en-US" altLang="id-ID" sz="2800" dirty="0" err="1" smtClean="0"/>
              <a:t>pensil</a:t>
            </a:r>
            <a:r>
              <a:rPr lang="en-US" altLang="id-ID" sz="2800" dirty="0" smtClean="0"/>
              <a:t> </a:t>
            </a:r>
            <a:r>
              <a:rPr lang="en-US" altLang="id-ID" sz="2800" dirty="0" err="1" smtClean="0"/>
              <a:t>dengan</a:t>
            </a:r>
            <a:r>
              <a:rPr lang="en-US" altLang="id-ID" sz="2800" dirty="0" smtClean="0"/>
              <a:t> 1 </a:t>
            </a:r>
            <a:r>
              <a:rPr lang="en-US" altLang="id-ID" sz="2800" dirty="0" err="1" smtClean="0"/>
              <a:t>Buku</a:t>
            </a:r>
            <a:r>
              <a:rPr lang="en-US" altLang="id-ID" sz="2800" dirty="0" smtClean="0"/>
              <a:t> </a:t>
            </a:r>
            <a:r>
              <a:rPr lang="en-US" altLang="id-ID" sz="2800" dirty="0" err="1" smtClean="0"/>
              <a:t>kepada</a:t>
            </a:r>
            <a:r>
              <a:rPr lang="en-US" altLang="id-ID" sz="2800" dirty="0" smtClean="0"/>
              <a:t> Hana. </a:t>
            </a:r>
          </a:p>
          <a:p>
            <a:pPr eaLnBrk="1" hangingPunct="1">
              <a:lnSpc>
                <a:spcPct val="90000"/>
              </a:lnSpc>
              <a:buFont typeface="Wingdings" pitchFamily="2" charset="2"/>
              <a:buNone/>
            </a:pPr>
            <a:r>
              <a:rPr lang="en-US" altLang="id-ID" sz="2800" dirty="0" smtClean="0"/>
              <a:t>    </a:t>
            </a:r>
            <a:r>
              <a:rPr lang="en-US" altLang="id-ID" sz="2800" dirty="0" err="1" smtClean="0">
                <a:solidFill>
                  <a:srgbClr val="FFFF00"/>
                </a:solidFill>
              </a:rPr>
              <a:t>Apakah</a:t>
            </a:r>
            <a:r>
              <a:rPr lang="en-US" altLang="id-ID" sz="2800" dirty="0" smtClean="0">
                <a:solidFill>
                  <a:srgbClr val="FFFF00"/>
                </a:solidFill>
              </a:rPr>
              <a:t> </a:t>
            </a:r>
            <a:r>
              <a:rPr lang="en-US" altLang="id-ID" sz="2800" dirty="0" err="1" smtClean="0">
                <a:solidFill>
                  <a:srgbClr val="FFFF00"/>
                </a:solidFill>
              </a:rPr>
              <a:t>pertukaran</a:t>
            </a:r>
            <a:r>
              <a:rPr lang="en-US" altLang="id-ID" sz="2800" dirty="0" smtClean="0">
                <a:solidFill>
                  <a:srgbClr val="FFFF00"/>
                </a:solidFill>
              </a:rPr>
              <a:t> </a:t>
            </a:r>
            <a:r>
              <a:rPr lang="en-US" altLang="id-ID" sz="2800" dirty="0" err="1" smtClean="0">
                <a:solidFill>
                  <a:srgbClr val="FFFF00"/>
                </a:solidFill>
              </a:rPr>
              <a:t>tsb</a:t>
            </a:r>
            <a:r>
              <a:rPr lang="en-US" altLang="id-ID" sz="2800" dirty="0" smtClean="0">
                <a:solidFill>
                  <a:srgbClr val="FFFF00"/>
                </a:solidFill>
              </a:rPr>
              <a:t>. </a:t>
            </a:r>
            <a:r>
              <a:rPr lang="en-US" altLang="id-ID" sz="2800" dirty="0" err="1" smtClean="0">
                <a:solidFill>
                  <a:srgbClr val="FFFF00"/>
                </a:solidFill>
              </a:rPr>
              <a:t>Adil</a:t>
            </a:r>
            <a:r>
              <a:rPr lang="en-US" altLang="id-ID" sz="2800" dirty="0" smtClean="0">
                <a:solidFill>
                  <a:srgbClr val="FFFF00"/>
                </a:solidFill>
              </a:rPr>
              <a:t>, </a:t>
            </a:r>
            <a:r>
              <a:rPr lang="en-US" altLang="id-ID" sz="2800" dirty="0" err="1" smtClean="0">
                <a:solidFill>
                  <a:srgbClr val="FFFF00"/>
                </a:solidFill>
              </a:rPr>
              <a:t>jika</a:t>
            </a:r>
            <a:r>
              <a:rPr lang="en-US" altLang="id-ID" sz="2800" dirty="0" smtClean="0">
                <a:solidFill>
                  <a:srgbClr val="FFFF00"/>
                </a:solidFill>
              </a:rPr>
              <a:t> </a:t>
            </a:r>
            <a:r>
              <a:rPr lang="en-US" altLang="id-ID" sz="2800" dirty="0" err="1" smtClean="0">
                <a:solidFill>
                  <a:srgbClr val="FFFF00"/>
                </a:solidFill>
              </a:rPr>
              <a:t>tidak</a:t>
            </a:r>
            <a:r>
              <a:rPr lang="en-US" altLang="id-ID" sz="2800" dirty="0" smtClean="0">
                <a:solidFill>
                  <a:srgbClr val="FFFF00"/>
                </a:solidFill>
              </a:rPr>
              <a:t> </a:t>
            </a:r>
            <a:r>
              <a:rPr lang="en-US" altLang="id-ID" sz="2800" dirty="0" err="1" smtClean="0">
                <a:solidFill>
                  <a:srgbClr val="FFFF00"/>
                </a:solidFill>
              </a:rPr>
              <a:t>adil</a:t>
            </a:r>
            <a:r>
              <a:rPr lang="en-US" altLang="id-ID" sz="2800" dirty="0" smtClean="0">
                <a:solidFill>
                  <a:srgbClr val="FFFF00"/>
                </a:solidFill>
              </a:rPr>
              <a:t> </a:t>
            </a:r>
            <a:r>
              <a:rPr lang="en-US" altLang="id-ID" sz="2800" dirty="0" err="1" smtClean="0">
                <a:solidFill>
                  <a:srgbClr val="FFFF00"/>
                </a:solidFill>
              </a:rPr>
              <a:t>siapakah</a:t>
            </a:r>
            <a:r>
              <a:rPr lang="en-US" altLang="id-ID" sz="2800" dirty="0" smtClean="0">
                <a:solidFill>
                  <a:srgbClr val="FFFF00"/>
                </a:solidFill>
              </a:rPr>
              <a:t> yang </a:t>
            </a:r>
            <a:r>
              <a:rPr lang="en-US" altLang="id-ID" sz="2800" dirty="0" err="1" smtClean="0">
                <a:solidFill>
                  <a:srgbClr val="FFFF00"/>
                </a:solidFill>
              </a:rPr>
              <a:t>harus</a:t>
            </a:r>
            <a:r>
              <a:rPr lang="en-US" altLang="id-ID" sz="2800" dirty="0" smtClean="0">
                <a:solidFill>
                  <a:srgbClr val="FFFF00"/>
                </a:solidFill>
              </a:rPr>
              <a:t> </a:t>
            </a:r>
            <a:r>
              <a:rPr lang="en-US" altLang="id-ID" sz="2800" dirty="0" err="1" smtClean="0">
                <a:solidFill>
                  <a:srgbClr val="FFFF00"/>
                </a:solidFill>
              </a:rPr>
              <a:t>membayar</a:t>
            </a:r>
            <a:r>
              <a:rPr lang="en-US" altLang="id-ID" sz="2800" dirty="0" smtClean="0">
                <a:solidFill>
                  <a:srgbClr val="FFFF00"/>
                </a:solidFill>
              </a:rPr>
              <a:t> </a:t>
            </a:r>
            <a:r>
              <a:rPr lang="en-US" altLang="id-ID" sz="2800" dirty="0" err="1" smtClean="0">
                <a:solidFill>
                  <a:srgbClr val="FFFF00"/>
                </a:solidFill>
              </a:rPr>
              <a:t>kekurangannya</a:t>
            </a:r>
            <a:r>
              <a:rPr lang="en-US" altLang="id-ID" sz="2800" dirty="0" smtClean="0">
                <a:solidFill>
                  <a:srgbClr val="FFFF00"/>
                </a:solidFill>
              </a:rPr>
              <a:t>, </a:t>
            </a:r>
            <a:r>
              <a:rPr lang="en-US" altLang="id-ID" sz="2800" dirty="0" err="1" smtClean="0">
                <a:solidFill>
                  <a:srgbClr val="FFFF00"/>
                </a:solidFill>
              </a:rPr>
              <a:t>dan</a:t>
            </a:r>
            <a:r>
              <a:rPr lang="en-US" altLang="id-ID" sz="2800" dirty="0" smtClean="0">
                <a:solidFill>
                  <a:srgbClr val="FFFF00"/>
                </a:solidFill>
              </a:rPr>
              <a:t> </a:t>
            </a:r>
            <a:r>
              <a:rPr lang="en-US" altLang="id-ID" sz="2800" dirty="0" err="1" smtClean="0">
                <a:solidFill>
                  <a:srgbClr val="FFFF00"/>
                </a:solidFill>
              </a:rPr>
              <a:t>berapa</a:t>
            </a:r>
            <a:r>
              <a:rPr lang="en-US" altLang="id-ID" sz="2800" dirty="0" smtClean="0">
                <a:solidFill>
                  <a:srgbClr val="FFFF00"/>
                </a:solidFill>
              </a:rPr>
              <a:t> </a:t>
            </a:r>
            <a:r>
              <a:rPr lang="en-US" altLang="id-ID" sz="2800" dirty="0" err="1" smtClean="0">
                <a:solidFill>
                  <a:srgbClr val="FFFF00"/>
                </a:solidFill>
              </a:rPr>
              <a:t>uang</a:t>
            </a:r>
            <a:r>
              <a:rPr lang="en-US" altLang="id-ID" sz="2800" dirty="0" smtClean="0">
                <a:solidFill>
                  <a:srgbClr val="FFFF00"/>
                </a:solidFill>
              </a:rPr>
              <a:t> yang </a:t>
            </a:r>
            <a:r>
              <a:rPr lang="en-US" altLang="id-ID" sz="2800" dirty="0" err="1" smtClean="0">
                <a:solidFill>
                  <a:srgbClr val="FFFF00"/>
                </a:solidFill>
              </a:rPr>
              <a:t>harus</a:t>
            </a:r>
            <a:r>
              <a:rPr lang="en-US" altLang="id-ID" sz="2800" dirty="0" smtClean="0">
                <a:solidFill>
                  <a:srgbClr val="FFFF00"/>
                </a:solidFill>
              </a:rPr>
              <a:t> </a:t>
            </a:r>
            <a:r>
              <a:rPr lang="en-US" altLang="id-ID" sz="2800" dirty="0" err="1" smtClean="0">
                <a:solidFill>
                  <a:srgbClr val="FFFF00"/>
                </a:solidFill>
              </a:rPr>
              <a:t>dibayarkan</a:t>
            </a:r>
            <a:r>
              <a:rPr lang="en-US" altLang="id-ID" sz="2800" dirty="0" smtClean="0">
                <a:solidFill>
                  <a:srgbClr val="FFFF00"/>
                </a:solidFill>
              </a:rPr>
              <a:t>.</a:t>
            </a:r>
          </a:p>
          <a:p>
            <a:pPr eaLnBrk="1" hangingPunct="1">
              <a:lnSpc>
                <a:spcPct val="90000"/>
              </a:lnSpc>
              <a:buFont typeface="Wingdings" pitchFamily="2" charset="2"/>
              <a:buNone/>
            </a:pPr>
            <a:endParaRPr lang="en-GB" altLang="id-ID" sz="2800" dirty="0" smtClean="0">
              <a:solidFill>
                <a:schemeClr val="hlink"/>
              </a:solidFill>
            </a:endParaRPr>
          </a:p>
        </p:txBody>
      </p:sp>
    </p:spTree>
    <p:extLst>
      <p:ext uri="{BB962C8B-B14F-4D97-AF65-F5344CB8AC3E}">
        <p14:creationId xmlns:p14="http://schemas.microsoft.com/office/powerpoint/2010/main" val="24479889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0-#ppt_w/2"/>
                                          </p:val>
                                        </p:tav>
                                        <p:tav tm="100000">
                                          <p:val>
                                            <p:strVal val="#ppt_x"/>
                                          </p:val>
                                        </p:tav>
                                      </p:tavLst>
                                    </p:anim>
                                    <p:anim calcmode="lin" valueType="num">
                                      <p:cBhvr additive="base">
                                        <p:cTn id="8" dur="500" fill="hold"/>
                                        <p:tgtEl>
                                          <p:spTgt spid="7170"/>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9" presetClass="entr" presetSubtype="0" fill="hold" grpId="0" nodeType="clickEffect">
                                  <p:stCondLst>
                                    <p:cond delay="0"/>
                                  </p:stCondLst>
                                  <p:childTnLst>
                                    <p:set>
                                      <p:cBhvr>
                                        <p:cTn id="12" dur="1" fill="hold">
                                          <p:stCondLst>
                                            <p:cond delay="0"/>
                                          </p:stCondLst>
                                        </p:cTn>
                                        <p:tgtEl>
                                          <p:spTgt spid="7171">
                                            <p:txEl>
                                              <p:pRg st="0" end="0"/>
                                            </p:txEl>
                                          </p:spTgt>
                                        </p:tgtEl>
                                        <p:attrNameLst>
                                          <p:attrName>style.visibility</p:attrName>
                                        </p:attrNameLst>
                                      </p:cBhvr>
                                      <p:to>
                                        <p:strVal val="visible"/>
                                      </p:to>
                                    </p:set>
                                    <p:animEffect transition="in" filter="dissolve">
                                      <p:cBhvr>
                                        <p:cTn id="13" dur="500"/>
                                        <p:tgtEl>
                                          <p:spTgt spid="7171">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7171">
                                            <p:txEl>
                                              <p:pRg st="1" end="1"/>
                                            </p:txEl>
                                          </p:spTgt>
                                        </p:tgtEl>
                                        <p:attrNameLst>
                                          <p:attrName>style.visibility</p:attrName>
                                        </p:attrNameLst>
                                      </p:cBhvr>
                                      <p:to>
                                        <p:strVal val="visible"/>
                                      </p:to>
                                    </p:set>
                                    <p:animEffect transition="in" filter="dissolve">
                                      <p:cBhvr>
                                        <p:cTn id="18" dur="500"/>
                                        <p:tgtEl>
                                          <p:spTgt spid="717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utoUpdateAnimBg="0"/>
      <p:bldP spid="7171"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Freeform 4"/>
          <p:cNvSpPr>
            <a:spLocks/>
          </p:cNvSpPr>
          <p:nvPr/>
        </p:nvSpPr>
        <p:spPr bwMode="auto">
          <a:xfrm>
            <a:off x="1003300" y="723900"/>
            <a:ext cx="3454400" cy="2971800"/>
          </a:xfrm>
          <a:custGeom>
            <a:avLst/>
            <a:gdLst>
              <a:gd name="T0" fmla="*/ 280 w 2176"/>
              <a:gd name="T1" fmla="*/ 360 h 1872"/>
              <a:gd name="T2" fmla="*/ 280 w 2176"/>
              <a:gd name="T3" fmla="*/ 1512 h 1872"/>
              <a:gd name="T4" fmla="*/ 1576 w 2176"/>
              <a:gd name="T5" fmla="*/ 1656 h 1872"/>
              <a:gd name="T6" fmla="*/ 1960 w 2176"/>
              <a:gd name="T7" fmla="*/ 216 h 1872"/>
              <a:gd name="T8" fmla="*/ 280 w 2176"/>
              <a:gd name="T9" fmla="*/ 360 h 1872"/>
              <a:gd name="T10" fmla="*/ 0 60000 65536"/>
              <a:gd name="T11" fmla="*/ 0 60000 65536"/>
              <a:gd name="T12" fmla="*/ 0 60000 65536"/>
              <a:gd name="T13" fmla="*/ 0 60000 65536"/>
              <a:gd name="T14" fmla="*/ 0 60000 65536"/>
              <a:gd name="T15" fmla="*/ 0 w 2176"/>
              <a:gd name="T16" fmla="*/ 0 h 1872"/>
              <a:gd name="T17" fmla="*/ 2176 w 2176"/>
              <a:gd name="T18" fmla="*/ 1872 h 1872"/>
            </a:gdLst>
            <a:ahLst/>
            <a:cxnLst>
              <a:cxn ang="T10">
                <a:pos x="T0" y="T1"/>
              </a:cxn>
              <a:cxn ang="T11">
                <a:pos x="T2" y="T3"/>
              </a:cxn>
              <a:cxn ang="T12">
                <a:pos x="T4" y="T5"/>
              </a:cxn>
              <a:cxn ang="T13">
                <a:pos x="T6" y="T7"/>
              </a:cxn>
              <a:cxn ang="T14">
                <a:pos x="T8" y="T9"/>
              </a:cxn>
            </a:cxnLst>
            <a:rect l="T15" t="T16" r="T17" b="T18"/>
            <a:pathLst>
              <a:path w="2176" h="1872">
                <a:moveTo>
                  <a:pt x="280" y="360"/>
                </a:moveTo>
                <a:cubicBezTo>
                  <a:pt x="0" y="576"/>
                  <a:pt x="64" y="1296"/>
                  <a:pt x="280" y="1512"/>
                </a:cubicBezTo>
                <a:cubicBezTo>
                  <a:pt x="496" y="1728"/>
                  <a:pt x="1296" y="1872"/>
                  <a:pt x="1576" y="1656"/>
                </a:cubicBezTo>
                <a:cubicBezTo>
                  <a:pt x="1856" y="1440"/>
                  <a:pt x="2176" y="432"/>
                  <a:pt x="1960" y="216"/>
                </a:cubicBezTo>
                <a:cubicBezTo>
                  <a:pt x="1744" y="0"/>
                  <a:pt x="560" y="144"/>
                  <a:pt x="280" y="360"/>
                </a:cubicBezTo>
                <a:close/>
              </a:path>
            </a:pathLst>
          </a:custGeom>
          <a:solidFill>
            <a:schemeClr val="accent1"/>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4579" name="Freeform 5"/>
          <p:cNvSpPr>
            <a:spLocks/>
          </p:cNvSpPr>
          <p:nvPr/>
        </p:nvSpPr>
        <p:spPr bwMode="auto">
          <a:xfrm>
            <a:off x="749300" y="3632200"/>
            <a:ext cx="3746500" cy="812800"/>
          </a:xfrm>
          <a:custGeom>
            <a:avLst/>
            <a:gdLst>
              <a:gd name="T0" fmla="*/ 296 w 2360"/>
              <a:gd name="T1" fmla="*/ 64 h 512"/>
              <a:gd name="T2" fmla="*/ 2120 w 2360"/>
              <a:gd name="T3" fmla="*/ 64 h 512"/>
              <a:gd name="T4" fmla="*/ 1736 w 2360"/>
              <a:gd name="T5" fmla="*/ 448 h 512"/>
              <a:gd name="T6" fmla="*/ 344 w 2360"/>
              <a:gd name="T7" fmla="*/ 448 h 512"/>
              <a:gd name="T8" fmla="*/ 296 w 2360"/>
              <a:gd name="T9" fmla="*/ 64 h 512"/>
              <a:gd name="T10" fmla="*/ 0 60000 65536"/>
              <a:gd name="T11" fmla="*/ 0 60000 65536"/>
              <a:gd name="T12" fmla="*/ 0 60000 65536"/>
              <a:gd name="T13" fmla="*/ 0 60000 65536"/>
              <a:gd name="T14" fmla="*/ 0 60000 65536"/>
              <a:gd name="T15" fmla="*/ 0 w 2360"/>
              <a:gd name="T16" fmla="*/ 0 h 512"/>
              <a:gd name="T17" fmla="*/ 2360 w 2360"/>
              <a:gd name="T18" fmla="*/ 512 h 512"/>
            </a:gdLst>
            <a:ahLst/>
            <a:cxnLst>
              <a:cxn ang="T10">
                <a:pos x="T0" y="T1"/>
              </a:cxn>
              <a:cxn ang="T11">
                <a:pos x="T2" y="T3"/>
              </a:cxn>
              <a:cxn ang="T12">
                <a:pos x="T4" y="T5"/>
              </a:cxn>
              <a:cxn ang="T13">
                <a:pos x="T6" y="T7"/>
              </a:cxn>
              <a:cxn ang="T14">
                <a:pos x="T8" y="T9"/>
              </a:cxn>
            </a:cxnLst>
            <a:rect l="T15" t="T16" r="T17" b="T18"/>
            <a:pathLst>
              <a:path w="2360" h="512">
                <a:moveTo>
                  <a:pt x="296" y="64"/>
                </a:moveTo>
                <a:cubicBezTo>
                  <a:pt x="592" y="0"/>
                  <a:pt x="1880" y="0"/>
                  <a:pt x="2120" y="64"/>
                </a:cubicBezTo>
                <a:cubicBezTo>
                  <a:pt x="2360" y="128"/>
                  <a:pt x="2032" y="384"/>
                  <a:pt x="1736" y="448"/>
                </a:cubicBezTo>
                <a:cubicBezTo>
                  <a:pt x="1440" y="512"/>
                  <a:pt x="584" y="504"/>
                  <a:pt x="344" y="448"/>
                </a:cubicBezTo>
                <a:cubicBezTo>
                  <a:pt x="104" y="392"/>
                  <a:pt x="0" y="128"/>
                  <a:pt x="296" y="64"/>
                </a:cubicBezTo>
                <a:close/>
              </a:path>
            </a:pathLst>
          </a:custGeom>
          <a:solidFill>
            <a:srgbClr val="FF0000"/>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5603" name="Rectangle 3"/>
          <p:cNvSpPr>
            <a:spLocks noGrp="1" noChangeArrowheads="1"/>
          </p:cNvSpPr>
          <p:nvPr>
            <p:ph type="body" idx="1"/>
          </p:nvPr>
        </p:nvSpPr>
        <p:spPr>
          <a:xfrm>
            <a:off x="533400" y="908720"/>
            <a:ext cx="8412163" cy="5187280"/>
          </a:xfrm>
        </p:spPr>
        <p:txBody>
          <a:bodyPr>
            <a:normAutofit lnSpcReduction="10000"/>
          </a:bodyPr>
          <a:lstStyle/>
          <a:p>
            <a:pPr eaLnBrk="1" hangingPunct="1">
              <a:buFont typeface="Wingdings" pitchFamily="2" charset="2"/>
              <a:buNone/>
            </a:pPr>
            <a:r>
              <a:rPr lang="en-US" altLang="id-ID" dirty="0" smtClean="0"/>
              <a:t>    Model </a:t>
            </a:r>
            <a:r>
              <a:rPr lang="en-US" altLang="id-ID" dirty="0" err="1" smtClean="0"/>
              <a:t>untuk</a:t>
            </a:r>
            <a:r>
              <a:rPr lang="en-US" altLang="id-ID" dirty="0" smtClean="0"/>
              <a:t> Burger:</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K    	 B 			6.800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M	 B			8.400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M	K			5.600</a:t>
            </a:r>
          </a:p>
          <a:p>
            <a:pPr eaLnBrk="1" hangingPunct="1">
              <a:buFont typeface="Wingdings" pitchFamily="2" charset="2"/>
              <a:buNone/>
            </a:pPr>
            <a:endParaRPr lang="en-US" altLang="id-ID" dirty="0" smtClean="0"/>
          </a:p>
          <a:p>
            <a:pPr eaLnBrk="1" hangingPunct="1">
              <a:buFont typeface="Wingdings" pitchFamily="2" charset="2"/>
              <a:buNone/>
            </a:pPr>
            <a:r>
              <a:rPr lang="en-US" altLang="id-ID" dirty="0" smtClean="0"/>
              <a:t>   </a:t>
            </a:r>
            <a:r>
              <a:rPr lang="en-US" altLang="id-ID" dirty="0" err="1" smtClean="0"/>
              <a:t>Maka</a:t>
            </a:r>
            <a:r>
              <a:rPr lang="en-US" altLang="id-ID" dirty="0" smtClean="0"/>
              <a:t>   BB =15.200-5.600=9.600</a:t>
            </a:r>
          </a:p>
          <a:p>
            <a:pPr eaLnBrk="1" hangingPunct="1">
              <a:buFont typeface="Wingdings" pitchFamily="2" charset="2"/>
              <a:buNone/>
            </a:pPr>
            <a:endParaRPr lang="en-US" altLang="id-ID" dirty="0" smtClean="0"/>
          </a:p>
        </p:txBody>
      </p:sp>
    </p:spTree>
    <p:extLst>
      <p:ext uri="{BB962C8B-B14F-4D97-AF65-F5344CB8AC3E}">
        <p14:creationId xmlns:p14="http://schemas.microsoft.com/office/powerpoint/2010/main" val="4193788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animEffect transition="in" filter="blinds(horizontal)">
                                      <p:cBhvr>
                                        <p:cTn id="7" dur="500"/>
                                        <p:tgtEl>
                                          <p:spTgt spid="256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5603">
                                            <p:txEl>
                                              <p:pRg st="2" end="2"/>
                                            </p:txEl>
                                          </p:spTgt>
                                        </p:tgtEl>
                                        <p:attrNameLst>
                                          <p:attrName>style.visibility</p:attrName>
                                        </p:attrNameLst>
                                      </p:cBhvr>
                                      <p:to>
                                        <p:strVal val="visible"/>
                                      </p:to>
                                    </p:set>
                                    <p:animEffect transition="in" filter="blinds(horizontal)">
                                      <p:cBhvr>
                                        <p:cTn id="12" dur="500"/>
                                        <p:tgtEl>
                                          <p:spTgt spid="2560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5603">
                                            <p:txEl>
                                              <p:pRg st="4" end="4"/>
                                            </p:txEl>
                                          </p:spTgt>
                                        </p:tgtEl>
                                        <p:attrNameLst>
                                          <p:attrName>style.visibility</p:attrName>
                                        </p:attrNameLst>
                                      </p:cBhvr>
                                      <p:to>
                                        <p:strVal val="visible"/>
                                      </p:to>
                                    </p:set>
                                    <p:animEffect transition="in" filter="blinds(horizontal)">
                                      <p:cBhvr>
                                        <p:cTn id="17" dur="500"/>
                                        <p:tgtEl>
                                          <p:spTgt spid="2560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5603">
                                            <p:txEl>
                                              <p:pRg st="6" end="6"/>
                                            </p:txEl>
                                          </p:spTgt>
                                        </p:tgtEl>
                                        <p:attrNameLst>
                                          <p:attrName>style.visibility</p:attrName>
                                        </p:attrNameLst>
                                      </p:cBhvr>
                                      <p:to>
                                        <p:strVal val="visible"/>
                                      </p:to>
                                    </p:set>
                                    <p:animEffect transition="in" filter="blinds(horizontal)">
                                      <p:cBhvr>
                                        <p:cTn id="22" dur="500"/>
                                        <p:tgtEl>
                                          <p:spTgt spid="2560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25603">
                                            <p:txEl>
                                              <p:pRg st="8" end="8"/>
                                            </p:txEl>
                                          </p:spTgt>
                                        </p:tgtEl>
                                        <p:attrNameLst>
                                          <p:attrName>style.visibility</p:attrName>
                                        </p:attrNameLst>
                                      </p:cBhvr>
                                      <p:to>
                                        <p:strVal val="visible"/>
                                      </p:to>
                                    </p:set>
                                    <p:animEffect transition="in" filter="blinds(horizontal)">
                                      <p:cBhvr>
                                        <p:cTn id="27" dur="500"/>
                                        <p:tgtEl>
                                          <p:spTgt spid="2560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5602" name="Text Box 7"/>
          <p:cNvSpPr txBox="1">
            <a:spLocks noChangeArrowheads="1"/>
          </p:cNvSpPr>
          <p:nvPr/>
        </p:nvSpPr>
        <p:spPr bwMode="auto">
          <a:xfrm>
            <a:off x="5257800" y="3200400"/>
            <a:ext cx="1447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grpSp>
        <p:nvGrpSpPr>
          <p:cNvPr id="2" name="Group 15"/>
          <p:cNvGrpSpPr>
            <a:grpSpLocks/>
          </p:cNvGrpSpPr>
          <p:nvPr/>
        </p:nvGrpSpPr>
        <p:grpSpPr bwMode="auto">
          <a:xfrm>
            <a:off x="1524000" y="1295400"/>
            <a:ext cx="4800600" cy="2895600"/>
            <a:chOff x="960" y="816"/>
            <a:chExt cx="3024" cy="1824"/>
          </a:xfrm>
        </p:grpSpPr>
        <p:sp>
          <p:nvSpPr>
            <p:cNvPr id="25606" name="Rectangle 2"/>
            <p:cNvSpPr>
              <a:spLocks noChangeArrowheads="1"/>
            </p:cNvSpPr>
            <p:nvPr/>
          </p:nvSpPr>
          <p:spPr bwMode="auto">
            <a:xfrm>
              <a:off x="1008" y="1200"/>
              <a:ext cx="768"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RT</a:t>
              </a:r>
            </a:p>
          </p:txBody>
        </p:sp>
        <p:sp>
          <p:nvSpPr>
            <p:cNvPr id="25607" name="Rectangle 3"/>
            <p:cNvSpPr>
              <a:spLocks noChangeArrowheads="1"/>
            </p:cNvSpPr>
            <p:nvPr/>
          </p:nvSpPr>
          <p:spPr bwMode="auto">
            <a:xfrm>
              <a:off x="1776" y="1200"/>
              <a:ext cx="1104"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KT</a:t>
              </a:r>
            </a:p>
          </p:txBody>
        </p:sp>
        <p:sp>
          <p:nvSpPr>
            <p:cNvPr id="25608" name="Rectangle 4"/>
            <p:cNvSpPr>
              <a:spLocks noChangeArrowheads="1"/>
            </p:cNvSpPr>
            <p:nvPr/>
          </p:nvSpPr>
          <p:spPr bwMode="auto">
            <a:xfrm>
              <a:off x="1632" y="1920"/>
              <a:ext cx="912" cy="720"/>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RM</a:t>
              </a:r>
            </a:p>
          </p:txBody>
        </p:sp>
        <p:sp>
          <p:nvSpPr>
            <p:cNvPr id="25609" name="Rectangle 5"/>
            <p:cNvSpPr>
              <a:spLocks noChangeArrowheads="1"/>
            </p:cNvSpPr>
            <p:nvPr/>
          </p:nvSpPr>
          <p:spPr bwMode="auto">
            <a:xfrm>
              <a:off x="2880" y="1392"/>
              <a:ext cx="576" cy="528"/>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KM</a:t>
              </a:r>
            </a:p>
          </p:txBody>
        </p:sp>
        <p:sp>
          <p:nvSpPr>
            <p:cNvPr id="25610" name="Rectangle 6"/>
            <p:cNvSpPr>
              <a:spLocks noChangeArrowheads="1"/>
            </p:cNvSpPr>
            <p:nvPr/>
          </p:nvSpPr>
          <p:spPr bwMode="auto">
            <a:xfrm>
              <a:off x="2544" y="1920"/>
              <a:ext cx="768" cy="528"/>
            </a:xfrm>
            <a:prstGeom prst="rect">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r>
                <a:rPr lang="en-US" altLang="id-ID"/>
                <a:t>DP</a:t>
              </a:r>
            </a:p>
          </p:txBody>
        </p:sp>
        <p:sp>
          <p:nvSpPr>
            <p:cNvPr id="25611" name="Text Box 8"/>
            <p:cNvSpPr txBox="1">
              <a:spLocks noChangeArrowheads="1"/>
            </p:cNvSpPr>
            <p:nvPr/>
          </p:nvSpPr>
          <p:spPr bwMode="auto">
            <a:xfrm>
              <a:off x="960" y="816"/>
              <a:ext cx="10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3 cm</a:t>
              </a:r>
            </a:p>
          </p:txBody>
        </p:sp>
        <p:sp>
          <p:nvSpPr>
            <p:cNvPr id="25612" name="Text Box 9"/>
            <p:cNvSpPr txBox="1">
              <a:spLocks noChangeArrowheads="1"/>
            </p:cNvSpPr>
            <p:nvPr/>
          </p:nvSpPr>
          <p:spPr bwMode="auto">
            <a:xfrm>
              <a:off x="2016" y="816"/>
              <a:ext cx="67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4 cm</a:t>
              </a:r>
            </a:p>
          </p:txBody>
        </p:sp>
        <p:sp>
          <p:nvSpPr>
            <p:cNvPr id="25613" name="Text Box 10"/>
            <p:cNvSpPr txBox="1">
              <a:spLocks noChangeArrowheads="1"/>
            </p:cNvSpPr>
            <p:nvPr/>
          </p:nvSpPr>
          <p:spPr bwMode="auto">
            <a:xfrm>
              <a:off x="2928" y="1104"/>
              <a:ext cx="62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sp>
          <p:nvSpPr>
            <p:cNvPr id="25614" name="Text Box 11"/>
            <p:cNvSpPr txBox="1">
              <a:spLocks noChangeArrowheads="1"/>
            </p:cNvSpPr>
            <p:nvPr/>
          </p:nvSpPr>
          <p:spPr bwMode="auto">
            <a:xfrm>
              <a:off x="3456" y="1440"/>
              <a:ext cx="52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2 cm</a:t>
              </a:r>
            </a:p>
          </p:txBody>
        </p:sp>
        <p:sp>
          <p:nvSpPr>
            <p:cNvPr id="25615" name="Text Box 12"/>
            <p:cNvSpPr txBox="1">
              <a:spLocks noChangeArrowheads="1"/>
            </p:cNvSpPr>
            <p:nvPr/>
          </p:nvSpPr>
          <p:spPr bwMode="auto">
            <a:xfrm>
              <a:off x="1104" y="2064"/>
              <a:ext cx="53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id-ID"/>
                <a:t>3 cm</a:t>
              </a:r>
            </a:p>
          </p:txBody>
        </p:sp>
      </p:grpSp>
      <p:sp>
        <p:nvSpPr>
          <p:cNvPr id="25604" name="Text Box 13"/>
          <p:cNvSpPr txBox="1">
            <a:spLocks noChangeArrowheads="1"/>
          </p:cNvSpPr>
          <p:nvPr/>
        </p:nvSpPr>
        <p:spPr bwMode="auto">
          <a:xfrm>
            <a:off x="2362200" y="457200"/>
            <a:ext cx="441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a:t>D E N A H</a:t>
            </a:r>
          </a:p>
        </p:txBody>
      </p:sp>
      <p:sp>
        <p:nvSpPr>
          <p:cNvPr id="50190" name="Text Box 14"/>
          <p:cNvSpPr txBox="1">
            <a:spLocks noChangeArrowheads="1"/>
          </p:cNvSpPr>
          <p:nvPr/>
        </p:nvSpPr>
        <p:spPr bwMode="auto">
          <a:xfrm>
            <a:off x="1447800" y="4876800"/>
            <a:ext cx="66294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sv-SE" altLang="id-ID"/>
              <a:t>	Jika ukuran rumah sebenarnya akan dibangun dengan skala 1 : 150, tentukan ukuran dan luas sebenarnya dari: ruang tamu dan kamar mandi</a:t>
            </a:r>
            <a:endParaRPr lang="en-US" altLang="id-ID"/>
          </a:p>
        </p:txBody>
      </p:sp>
    </p:spTree>
    <p:extLst>
      <p:ext uri="{BB962C8B-B14F-4D97-AF65-F5344CB8AC3E}">
        <p14:creationId xmlns:p14="http://schemas.microsoft.com/office/powerpoint/2010/main" val="1593170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0190"/>
                                        </p:tgtEl>
                                        <p:attrNameLst>
                                          <p:attrName>style.visibility</p:attrName>
                                        </p:attrNameLst>
                                      </p:cBhvr>
                                      <p:to>
                                        <p:strVal val="visible"/>
                                      </p:to>
                                    </p:set>
                                    <p:animEffect transition="in" filter="checkerboard(across)">
                                      <p:cBhvr>
                                        <p:cTn id="12" dur="500"/>
                                        <p:tgtEl>
                                          <p:spTgt spid="50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90" grpId="0"/>
    </p:bld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1" name="Rectangle 3"/>
          <p:cNvSpPr>
            <a:spLocks noGrp="1" noChangeArrowheads="1"/>
          </p:cNvSpPr>
          <p:nvPr>
            <p:ph type="body" idx="1"/>
          </p:nvPr>
        </p:nvSpPr>
        <p:spPr>
          <a:xfrm>
            <a:off x="1173163" y="1064840"/>
            <a:ext cx="7772400" cy="6324600"/>
          </a:xfrm>
        </p:spPr>
        <p:txBody>
          <a:bodyPr/>
          <a:lstStyle/>
          <a:p>
            <a:pPr eaLnBrk="1" hangingPunct="1"/>
            <a:r>
              <a:rPr lang="en-US" altLang="id-ID" dirty="0" err="1" smtClean="0"/>
              <a:t>Contoh</a:t>
            </a:r>
            <a:r>
              <a:rPr lang="en-US" altLang="id-ID" dirty="0" smtClean="0"/>
              <a:t>:</a:t>
            </a:r>
          </a:p>
          <a:p>
            <a:pPr lvl="1" eaLnBrk="1" hangingPunct="1">
              <a:buFontTx/>
              <a:buNone/>
            </a:pPr>
            <a:r>
              <a:rPr lang="en-US" altLang="id-ID" dirty="0" smtClean="0"/>
              <a:t>	</a:t>
            </a:r>
            <a:r>
              <a:rPr lang="en-US" altLang="id-ID" sz="2000" dirty="0" smtClean="0"/>
              <a:t>John </a:t>
            </a:r>
            <a:r>
              <a:rPr lang="en-US" altLang="id-ID" sz="2000" dirty="0" err="1" smtClean="0"/>
              <a:t>dan</a:t>
            </a:r>
            <a:r>
              <a:rPr lang="en-US" altLang="id-ID" sz="2000" dirty="0" smtClean="0"/>
              <a:t> Mary </a:t>
            </a:r>
            <a:r>
              <a:rPr lang="en-US" altLang="id-ID" sz="2000" dirty="0" err="1" smtClean="0"/>
              <a:t>melakukan</a:t>
            </a:r>
            <a:r>
              <a:rPr lang="en-US" altLang="id-ID" sz="2000" dirty="0" smtClean="0"/>
              <a:t> </a:t>
            </a:r>
            <a:r>
              <a:rPr lang="en-US" altLang="id-ID" sz="2000" dirty="0" err="1" smtClean="0"/>
              <a:t>perjalanan</a:t>
            </a:r>
            <a:r>
              <a:rPr lang="en-US" altLang="id-ID" sz="2000" dirty="0" smtClean="0"/>
              <a:t> </a:t>
            </a:r>
            <a:r>
              <a:rPr lang="en-US" altLang="id-ID" sz="2000" dirty="0" err="1" smtClean="0"/>
              <a:t>dengan</a:t>
            </a:r>
            <a:r>
              <a:rPr lang="en-US" altLang="id-ID" sz="2000" dirty="0" smtClean="0"/>
              <a:t> </a:t>
            </a:r>
            <a:r>
              <a:rPr lang="en-US" altLang="id-ID" sz="2000" dirty="0" err="1" smtClean="0"/>
              <a:t>mobil</a:t>
            </a:r>
            <a:r>
              <a:rPr lang="en-US" altLang="id-ID" sz="2000" dirty="0" smtClean="0"/>
              <a:t>. </a:t>
            </a:r>
          </a:p>
          <a:p>
            <a:pPr lvl="1" eaLnBrk="1" hangingPunct="1">
              <a:buFontTx/>
              <a:buNone/>
            </a:pPr>
            <a:r>
              <a:rPr lang="en-US" altLang="id-ID" sz="2000" dirty="0" smtClean="0"/>
              <a:t>	</a:t>
            </a:r>
            <a:r>
              <a:rPr lang="en-US" altLang="id-ID" sz="2000" dirty="0" err="1" smtClean="0"/>
              <a:t>Mereka</a:t>
            </a:r>
            <a:r>
              <a:rPr lang="en-US" altLang="id-ID" sz="2000" dirty="0" smtClean="0"/>
              <a:t> </a:t>
            </a:r>
            <a:r>
              <a:rPr lang="en-US" altLang="id-ID" sz="2000" dirty="0" err="1" smtClean="0"/>
              <a:t>berangkat</a:t>
            </a:r>
            <a:r>
              <a:rPr lang="en-US" altLang="id-ID" sz="2000" dirty="0" smtClean="0"/>
              <a:t> </a:t>
            </a:r>
            <a:r>
              <a:rPr lang="en-US" altLang="id-ID" sz="2000" dirty="0" err="1" smtClean="0"/>
              <a:t>dari</a:t>
            </a:r>
            <a:r>
              <a:rPr lang="en-US" altLang="id-ID" sz="2000" dirty="0" smtClean="0"/>
              <a:t> </a:t>
            </a:r>
            <a:r>
              <a:rPr lang="en-US" altLang="id-ID" sz="2000" dirty="0" err="1" smtClean="0"/>
              <a:t>Atown</a:t>
            </a:r>
            <a:r>
              <a:rPr lang="en-US" altLang="id-ID" sz="2000" dirty="0" smtClean="0"/>
              <a:t> </a:t>
            </a:r>
            <a:r>
              <a:rPr lang="en-US" altLang="id-ID" sz="2000" dirty="0" err="1" smtClean="0"/>
              <a:t>ke</a:t>
            </a:r>
            <a:r>
              <a:rPr lang="en-US" altLang="id-ID" sz="2000" dirty="0" smtClean="0"/>
              <a:t> Brocks, </a:t>
            </a:r>
            <a:r>
              <a:rPr lang="en-US" altLang="id-ID" sz="2000" dirty="0" err="1" smtClean="0"/>
              <a:t>lalu</a:t>
            </a:r>
            <a:r>
              <a:rPr lang="en-US" altLang="id-ID" sz="2000" dirty="0" smtClean="0"/>
              <a:t> </a:t>
            </a:r>
            <a:r>
              <a:rPr lang="en-US" altLang="id-ID" sz="2000" dirty="0" err="1" smtClean="0"/>
              <a:t>ke</a:t>
            </a:r>
            <a:r>
              <a:rPr lang="en-US" altLang="id-ID" sz="2000" dirty="0" smtClean="0"/>
              <a:t> </a:t>
            </a:r>
            <a:r>
              <a:rPr lang="en-US" altLang="id-ID" sz="2000" dirty="0" err="1" smtClean="0"/>
              <a:t>Chicity</a:t>
            </a:r>
            <a:r>
              <a:rPr lang="en-US" altLang="id-ID" sz="2000" dirty="0" smtClean="0"/>
              <a:t> </a:t>
            </a:r>
            <a:r>
              <a:rPr lang="en-US" altLang="id-ID" sz="2000" dirty="0" err="1" smtClean="0"/>
              <a:t>ke</a:t>
            </a:r>
            <a:r>
              <a:rPr lang="en-US" altLang="id-ID" sz="2000" dirty="0" smtClean="0"/>
              <a:t> Downsville </a:t>
            </a:r>
            <a:r>
              <a:rPr lang="en-US" altLang="id-ID" sz="2000" dirty="0" err="1" smtClean="0"/>
              <a:t>ke</a:t>
            </a:r>
            <a:r>
              <a:rPr lang="en-US" altLang="id-ID" sz="2000" dirty="0" smtClean="0"/>
              <a:t> Brocks </a:t>
            </a:r>
            <a:r>
              <a:rPr lang="en-US" altLang="id-ID" sz="2000" dirty="0" err="1" smtClean="0"/>
              <a:t>dan</a:t>
            </a:r>
            <a:r>
              <a:rPr lang="en-US" altLang="id-ID" sz="2000" dirty="0" smtClean="0"/>
              <a:t> </a:t>
            </a:r>
            <a:r>
              <a:rPr lang="en-US" altLang="id-ID" sz="2000" dirty="0" err="1" smtClean="0"/>
              <a:t>kembali</a:t>
            </a:r>
            <a:r>
              <a:rPr lang="en-US" altLang="id-ID" sz="2000" dirty="0" smtClean="0"/>
              <a:t> </a:t>
            </a:r>
            <a:r>
              <a:rPr lang="en-US" altLang="id-ID" sz="2000" dirty="0" err="1" smtClean="0"/>
              <a:t>ke</a:t>
            </a:r>
            <a:r>
              <a:rPr lang="en-US" altLang="id-ID" sz="2000" dirty="0" smtClean="0"/>
              <a:t> </a:t>
            </a:r>
            <a:r>
              <a:rPr lang="en-US" altLang="id-ID" sz="2000" dirty="0" err="1" smtClean="0"/>
              <a:t>Atown</a:t>
            </a:r>
            <a:r>
              <a:rPr lang="en-US" altLang="id-ID" sz="2000" dirty="0" smtClean="0"/>
              <a:t>. </a:t>
            </a:r>
          </a:p>
          <a:p>
            <a:pPr lvl="1" eaLnBrk="1" hangingPunct="1">
              <a:buFontTx/>
              <a:buNone/>
            </a:pPr>
            <a:r>
              <a:rPr lang="en-US" altLang="id-ID" sz="2000" dirty="0" smtClean="0"/>
              <a:t>	Total </a:t>
            </a:r>
            <a:r>
              <a:rPr lang="en-US" altLang="id-ID" sz="2000" dirty="0" err="1" smtClean="0"/>
              <a:t>perjalanan</a:t>
            </a:r>
            <a:r>
              <a:rPr lang="en-US" altLang="id-ID" sz="2000" dirty="0" smtClean="0"/>
              <a:t> 190 mil. </a:t>
            </a:r>
          </a:p>
          <a:p>
            <a:pPr lvl="1" eaLnBrk="1" hangingPunct="1">
              <a:buFontTx/>
              <a:buNone/>
            </a:pPr>
            <a:r>
              <a:rPr lang="en-US" altLang="id-ID" sz="2000" dirty="0" smtClean="0"/>
              <a:t>	</a:t>
            </a:r>
            <a:r>
              <a:rPr lang="en-US" altLang="id-ID" sz="2000" dirty="0" err="1" smtClean="0"/>
              <a:t>Berapa</a:t>
            </a:r>
            <a:r>
              <a:rPr lang="en-US" altLang="id-ID" sz="2000" dirty="0" smtClean="0"/>
              <a:t> mil </a:t>
            </a:r>
            <a:r>
              <a:rPr lang="en-US" altLang="id-ID" sz="2000" dirty="0" err="1" smtClean="0"/>
              <a:t>jarak</a:t>
            </a:r>
            <a:r>
              <a:rPr lang="en-US" altLang="id-ID" sz="2000" dirty="0" smtClean="0"/>
              <a:t> </a:t>
            </a:r>
            <a:r>
              <a:rPr lang="en-US" altLang="id-ID" sz="2000" dirty="0" err="1" smtClean="0"/>
              <a:t>antara</a:t>
            </a:r>
            <a:r>
              <a:rPr lang="en-US" altLang="id-ID" sz="2000" dirty="0" smtClean="0"/>
              <a:t> </a:t>
            </a:r>
            <a:r>
              <a:rPr lang="en-US" altLang="id-ID" sz="2000" dirty="0" err="1" smtClean="0"/>
              <a:t>Atown</a:t>
            </a:r>
            <a:r>
              <a:rPr lang="en-US" altLang="id-ID" sz="2000" dirty="0" smtClean="0"/>
              <a:t> </a:t>
            </a:r>
            <a:r>
              <a:rPr lang="en-US" altLang="id-ID" sz="2000" dirty="0" err="1" smtClean="0"/>
              <a:t>dan</a:t>
            </a:r>
            <a:r>
              <a:rPr lang="en-US" altLang="id-ID" sz="2000" dirty="0" smtClean="0"/>
              <a:t> Brocks. </a:t>
            </a:r>
          </a:p>
          <a:p>
            <a:pPr lvl="1" eaLnBrk="1" hangingPunct="1">
              <a:buFontTx/>
              <a:buNone/>
            </a:pPr>
            <a:r>
              <a:rPr lang="en-US" altLang="id-ID" sz="2000" dirty="0" smtClean="0"/>
              <a:t>	a. 35	b. 40	  c. 45   d. 55    e. 70</a:t>
            </a:r>
          </a:p>
          <a:p>
            <a:pPr lvl="1" eaLnBrk="1" hangingPunct="1">
              <a:buFontTx/>
              <a:buNone/>
            </a:pPr>
            <a:endParaRPr lang="en-US" altLang="id-ID" sz="2000" dirty="0" smtClean="0"/>
          </a:p>
        </p:txBody>
      </p:sp>
      <p:sp>
        <p:nvSpPr>
          <p:cNvPr id="28675" name="Text Box 13"/>
          <p:cNvSpPr txBox="1">
            <a:spLocks noChangeArrowheads="1"/>
          </p:cNvSpPr>
          <p:nvPr/>
        </p:nvSpPr>
        <p:spPr bwMode="auto">
          <a:xfrm>
            <a:off x="7467600" y="5576888"/>
            <a:ext cx="1143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Chicity</a:t>
            </a:r>
          </a:p>
        </p:txBody>
      </p:sp>
      <p:grpSp>
        <p:nvGrpSpPr>
          <p:cNvPr id="2" name="Group 17"/>
          <p:cNvGrpSpPr>
            <a:grpSpLocks/>
          </p:cNvGrpSpPr>
          <p:nvPr/>
        </p:nvGrpSpPr>
        <p:grpSpPr bwMode="auto">
          <a:xfrm>
            <a:off x="1600200" y="3810000"/>
            <a:ext cx="6096000" cy="2286000"/>
            <a:chOff x="1008" y="2400"/>
            <a:chExt cx="3840" cy="1440"/>
          </a:xfrm>
        </p:grpSpPr>
        <p:sp>
          <p:nvSpPr>
            <p:cNvPr id="28677" name="Line 4"/>
            <p:cNvSpPr>
              <a:spLocks noChangeShapeType="1"/>
            </p:cNvSpPr>
            <p:nvPr/>
          </p:nvSpPr>
          <p:spPr bwMode="auto">
            <a:xfrm flipV="1">
              <a:off x="1248" y="3504"/>
              <a:ext cx="3600" cy="48"/>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78" name="Freeform 5"/>
            <p:cNvSpPr>
              <a:spLocks/>
            </p:cNvSpPr>
            <p:nvPr/>
          </p:nvSpPr>
          <p:spPr bwMode="auto">
            <a:xfrm>
              <a:off x="2853" y="3493"/>
              <a:ext cx="27" cy="27"/>
            </a:xfrm>
            <a:custGeom>
              <a:avLst/>
              <a:gdLst>
                <a:gd name="T0" fmla="*/ 0 w 27"/>
                <a:gd name="T1" fmla="*/ 27 h 27"/>
                <a:gd name="T2" fmla="*/ 27 w 27"/>
                <a:gd name="T3" fmla="*/ 0 h 27"/>
                <a:gd name="T4" fmla="*/ 0 w 27"/>
                <a:gd name="T5" fmla="*/ 27 h 27"/>
                <a:gd name="T6" fmla="*/ 0 60000 65536"/>
                <a:gd name="T7" fmla="*/ 0 60000 65536"/>
                <a:gd name="T8" fmla="*/ 0 60000 65536"/>
                <a:gd name="T9" fmla="*/ 0 w 27"/>
                <a:gd name="T10" fmla="*/ 0 h 27"/>
                <a:gd name="T11" fmla="*/ 27 w 27"/>
                <a:gd name="T12" fmla="*/ 27 h 27"/>
              </a:gdLst>
              <a:ahLst/>
              <a:cxnLst>
                <a:cxn ang="T6">
                  <a:pos x="T0" y="T1"/>
                </a:cxn>
                <a:cxn ang="T7">
                  <a:pos x="T2" y="T3"/>
                </a:cxn>
                <a:cxn ang="T8">
                  <a:pos x="T4" y="T5"/>
                </a:cxn>
              </a:cxnLst>
              <a:rect l="T9" t="T10" r="T11" b="T12"/>
              <a:pathLst>
                <a:path w="27" h="27">
                  <a:moveTo>
                    <a:pt x="0" y="27"/>
                  </a:moveTo>
                  <a:cubicBezTo>
                    <a:pt x="9" y="18"/>
                    <a:pt x="27" y="0"/>
                    <a:pt x="27" y="0"/>
                  </a:cubicBezTo>
                  <a:cubicBezTo>
                    <a:pt x="27" y="0"/>
                    <a:pt x="9" y="18"/>
                    <a:pt x="0" y="27"/>
                  </a:cubicBezTo>
                  <a:close/>
                </a:path>
              </a:pathLst>
            </a:custGeom>
            <a:solidFill>
              <a:schemeClr val="accent1"/>
            </a:solidFill>
            <a:ln w="9525">
              <a:solidFill>
                <a:schemeClr val="tx1"/>
              </a:solidFill>
              <a:round/>
              <a:headEnd/>
              <a:tailEnd/>
            </a:ln>
          </p:spPr>
          <p:txBody>
            <a:bodyPr wrap="none"/>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endParaRPr lang="id-ID" altLang="id-ID"/>
            </a:p>
          </p:txBody>
        </p:sp>
        <p:sp>
          <p:nvSpPr>
            <p:cNvPr id="28679" name="Line 8"/>
            <p:cNvSpPr>
              <a:spLocks noChangeShapeType="1"/>
            </p:cNvSpPr>
            <p:nvPr/>
          </p:nvSpPr>
          <p:spPr bwMode="auto">
            <a:xfrm flipV="1">
              <a:off x="3120" y="2640"/>
              <a:ext cx="96"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80" name="Line 9"/>
            <p:cNvSpPr>
              <a:spLocks noChangeShapeType="1"/>
            </p:cNvSpPr>
            <p:nvPr/>
          </p:nvSpPr>
          <p:spPr bwMode="auto">
            <a:xfrm>
              <a:off x="3216" y="2640"/>
              <a:ext cx="1632" cy="864"/>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wrap="none"/>
            <a:lstStyle/>
            <a:p>
              <a:endParaRPr lang="id-ID"/>
            </a:p>
          </p:txBody>
        </p:sp>
        <p:sp>
          <p:nvSpPr>
            <p:cNvPr id="28681" name="Text Box 10"/>
            <p:cNvSpPr txBox="1">
              <a:spLocks noChangeArrowheads="1"/>
            </p:cNvSpPr>
            <p:nvPr/>
          </p:nvSpPr>
          <p:spPr bwMode="auto">
            <a:xfrm>
              <a:off x="2688" y="3609"/>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Brocks</a:t>
              </a:r>
            </a:p>
          </p:txBody>
        </p:sp>
        <p:sp>
          <p:nvSpPr>
            <p:cNvPr id="28682" name="Text Box 11"/>
            <p:cNvSpPr txBox="1">
              <a:spLocks noChangeArrowheads="1"/>
            </p:cNvSpPr>
            <p:nvPr/>
          </p:nvSpPr>
          <p:spPr bwMode="auto">
            <a:xfrm>
              <a:off x="1008" y="3561"/>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Atown</a:t>
              </a:r>
            </a:p>
          </p:txBody>
        </p:sp>
        <p:sp>
          <p:nvSpPr>
            <p:cNvPr id="28683" name="Text Box 12"/>
            <p:cNvSpPr txBox="1">
              <a:spLocks noChangeArrowheads="1"/>
            </p:cNvSpPr>
            <p:nvPr/>
          </p:nvSpPr>
          <p:spPr bwMode="auto">
            <a:xfrm>
              <a:off x="2832" y="2400"/>
              <a:ext cx="120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Downsville</a:t>
              </a:r>
            </a:p>
          </p:txBody>
        </p:sp>
        <p:sp>
          <p:nvSpPr>
            <p:cNvPr id="28684" name="Text Box 14"/>
            <p:cNvSpPr txBox="1">
              <a:spLocks noChangeArrowheads="1"/>
            </p:cNvSpPr>
            <p:nvPr/>
          </p:nvSpPr>
          <p:spPr bwMode="auto">
            <a:xfrm>
              <a:off x="2784" y="2736"/>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25</a:t>
              </a:r>
            </a:p>
          </p:txBody>
        </p:sp>
        <p:sp>
          <p:nvSpPr>
            <p:cNvPr id="28685" name="Text Box 15"/>
            <p:cNvSpPr txBox="1">
              <a:spLocks noChangeArrowheads="1"/>
            </p:cNvSpPr>
            <p:nvPr/>
          </p:nvSpPr>
          <p:spPr bwMode="auto">
            <a:xfrm>
              <a:off x="3696" y="2784"/>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40</a:t>
              </a:r>
            </a:p>
          </p:txBody>
        </p:sp>
        <p:sp>
          <p:nvSpPr>
            <p:cNvPr id="28686" name="Text Box 16"/>
            <p:cNvSpPr txBox="1">
              <a:spLocks noChangeArrowheads="1"/>
            </p:cNvSpPr>
            <p:nvPr/>
          </p:nvSpPr>
          <p:spPr bwMode="auto">
            <a:xfrm>
              <a:off x="3600" y="3312"/>
              <a:ext cx="720"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r>
                <a:rPr lang="en-US" altLang="id-ID" sz="1800"/>
                <a:t>35</a:t>
              </a:r>
            </a:p>
          </p:txBody>
        </p:sp>
      </p:grpSp>
    </p:spTree>
    <p:extLst>
      <p:ext uri="{BB962C8B-B14F-4D97-AF65-F5344CB8AC3E}">
        <p14:creationId xmlns:p14="http://schemas.microsoft.com/office/powerpoint/2010/main" val="26034559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22531">
                                            <p:txEl>
                                              <p:pRg st="0" end="0"/>
                                            </p:txEl>
                                          </p:spTgt>
                                        </p:tgtEl>
                                        <p:attrNameLst>
                                          <p:attrName>style.visibility</p:attrName>
                                        </p:attrNameLst>
                                      </p:cBhvr>
                                      <p:to>
                                        <p:strVal val="visible"/>
                                      </p:to>
                                    </p:set>
                                    <p:animEffect transition="in" filter="fade">
                                      <p:cBhvr>
                                        <p:cTn id="7" dur="1000"/>
                                        <p:tgtEl>
                                          <p:spTgt spid="22531">
                                            <p:txEl>
                                              <p:pRg st="0" end="0"/>
                                            </p:txEl>
                                          </p:spTgt>
                                        </p:tgtEl>
                                      </p:cBhvr>
                                    </p:animEffect>
                                    <p:anim calcmode="lin" valueType="num">
                                      <p:cBhvr>
                                        <p:cTn id="8" dur="1000" fill="hold"/>
                                        <p:tgtEl>
                                          <p:spTgt spid="22531">
                                            <p:txEl>
                                              <p:pRg st="0" end="0"/>
                                            </p:txEl>
                                          </p:spTgt>
                                        </p:tgtEl>
                                        <p:attrNameLst>
                                          <p:attrName>ppt_x</p:attrName>
                                        </p:attrNameLst>
                                      </p:cBhvr>
                                      <p:tavLst>
                                        <p:tav tm="0">
                                          <p:val>
                                            <p:strVal val="#ppt_x-.1"/>
                                          </p:val>
                                        </p:tav>
                                        <p:tav tm="100000">
                                          <p:val>
                                            <p:strVal val="#ppt_x"/>
                                          </p:val>
                                        </p:tav>
                                      </p:tavLst>
                                    </p:anim>
                                    <p:anim calcmode="lin" valueType="num">
                                      <p:cBhvr>
                                        <p:cTn id="9" dur="1000" fill="hold"/>
                                        <p:tgtEl>
                                          <p:spTgt spid="22531">
                                            <p:txEl>
                                              <p:pRg st="0" end="0"/>
                                            </p:txEl>
                                          </p:spTgt>
                                        </p:tgtEl>
                                        <p:attrNameLst>
                                          <p:attrName>ppt_y</p:attrName>
                                        </p:attrNameLst>
                                      </p:cBhvr>
                                      <p:tavLst>
                                        <p:tav tm="0">
                                          <p:val>
                                            <p:strVal val="#ppt_y"/>
                                          </p:val>
                                        </p:tav>
                                        <p:tav tm="100000">
                                          <p:val>
                                            <p:strVal val="#ppt_y"/>
                                          </p:val>
                                        </p:tav>
                                      </p:tavLst>
                                    </p:anim>
                                  </p:childTnLst>
                                </p:cTn>
                              </p:par>
                              <p:par>
                                <p:cTn id="10" presetID="40" presetClass="entr" presetSubtype="0" fill="hold" grpId="0" nodeType="withEffect">
                                  <p:stCondLst>
                                    <p:cond delay="0"/>
                                  </p:stCondLst>
                                  <p:iterate type="lt">
                                    <p:tmPct val="10000"/>
                                  </p:iterate>
                                  <p:childTnLst>
                                    <p:set>
                                      <p:cBhvr>
                                        <p:cTn id="11" dur="1" fill="hold">
                                          <p:stCondLst>
                                            <p:cond delay="0"/>
                                          </p:stCondLst>
                                        </p:cTn>
                                        <p:tgtEl>
                                          <p:spTgt spid="22531">
                                            <p:txEl>
                                              <p:pRg st="1" end="1"/>
                                            </p:txEl>
                                          </p:spTgt>
                                        </p:tgtEl>
                                        <p:attrNameLst>
                                          <p:attrName>style.visibility</p:attrName>
                                        </p:attrNameLst>
                                      </p:cBhvr>
                                      <p:to>
                                        <p:strVal val="visible"/>
                                      </p:to>
                                    </p:set>
                                    <p:animEffect transition="in" filter="fade">
                                      <p:cBhvr>
                                        <p:cTn id="12" dur="1000"/>
                                        <p:tgtEl>
                                          <p:spTgt spid="22531">
                                            <p:txEl>
                                              <p:pRg st="1" end="1"/>
                                            </p:txEl>
                                          </p:spTgt>
                                        </p:tgtEl>
                                      </p:cBhvr>
                                    </p:animEffect>
                                    <p:anim calcmode="lin" valueType="num">
                                      <p:cBhvr>
                                        <p:cTn id="13" dur="1000" fill="hold"/>
                                        <p:tgtEl>
                                          <p:spTgt spid="22531">
                                            <p:txEl>
                                              <p:pRg st="1" end="1"/>
                                            </p:txEl>
                                          </p:spTgt>
                                        </p:tgtEl>
                                        <p:attrNameLst>
                                          <p:attrName>ppt_x</p:attrName>
                                        </p:attrNameLst>
                                      </p:cBhvr>
                                      <p:tavLst>
                                        <p:tav tm="0">
                                          <p:val>
                                            <p:strVal val="#ppt_x-.1"/>
                                          </p:val>
                                        </p:tav>
                                        <p:tav tm="100000">
                                          <p:val>
                                            <p:strVal val="#ppt_x"/>
                                          </p:val>
                                        </p:tav>
                                      </p:tavLst>
                                    </p:anim>
                                    <p:anim calcmode="lin" valueType="num">
                                      <p:cBhvr>
                                        <p:cTn id="14" dur="1000" fill="hold"/>
                                        <p:tgtEl>
                                          <p:spTgt spid="22531">
                                            <p:txEl>
                                              <p:pRg st="1" end="1"/>
                                            </p:txEl>
                                          </p:spTgt>
                                        </p:tgtEl>
                                        <p:attrNameLst>
                                          <p:attrName>ppt_y</p:attrName>
                                        </p:attrNameLst>
                                      </p:cBhvr>
                                      <p:tavLst>
                                        <p:tav tm="0">
                                          <p:val>
                                            <p:strVal val="#ppt_y"/>
                                          </p:val>
                                        </p:tav>
                                        <p:tav tm="100000">
                                          <p:val>
                                            <p:strVal val="#ppt_y"/>
                                          </p:val>
                                        </p:tav>
                                      </p:tavLst>
                                    </p:anim>
                                  </p:childTnLst>
                                </p:cTn>
                              </p:par>
                              <p:par>
                                <p:cTn id="15" presetID="40" presetClass="entr" presetSubtype="0" fill="hold" grpId="0" nodeType="withEffect">
                                  <p:stCondLst>
                                    <p:cond delay="0"/>
                                  </p:stCondLst>
                                  <p:iterate type="lt">
                                    <p:tmPct val="10000"/>
                                  </p:iterate>
                                  <p:childTnLst>
                                    <p:set>
                                      <p:cBhvr>
                                        <p:cTn id="16" dur="1" fill="hold">
                                          <p:stCondLst>
                                            <p:cond delay="0"/>
                                          </p:stCondLst>
                                        </p:cTn>
                                        <p:tgtEl>
                                          <p:spTgt spid="22531">
                                            <p:txEl>
                                              <p:pRg st="2" end="2"/>
                                            </p:txEl>
                                          </p:spTgt>
                                        </p:tgtEl>
                                        <p:attrNameLst>
                                          <p:attrName>style.visibility</p:attrName>
                                        </p:attrNameLst>
                                      </p:cBhvr>
                                      <p:to>
                                        <p:strVal val="visible"/>
                                      </p:to>
                                    </p:set>
                                    <p:animEffect transition="in" filter="fade">
                                      <p:cBhvr>
                                        <p:cTn id="17" dur="1000"/>
                                        <p:tgtEl>
                                          <p:spTgt spid="22531">
                                            <p:txEl>
                                              <p:pRg st="2" end="2"/>
                                            </p:txEl>
                                          </p:spTgt>
                                        </p:tgtEl>
                                      </p:cBhvr>
                                    </p:animEffect>
                                    <p:anim calcmode="lin" valueType="num">
                                      <p:cBhvr>
                                        <p:cTn id="18" dur="1000" fill="hold"/>
                                        <p:tgtEl>
                                          <p:spTgt spid="22531">
                                            <p:txEl>
                                              <p:pRg st="2" end="2"/>
                                            </p:txEl>
                                          </p:spTgt>
                                        </p:tgtEl>
                                        <p:attrNameLst>
                                          <p:attrName>ppt_x</p:attrName>
                                        </p:attrNameLst>
                                      </p:cBhvr>
                                      <p:tavLst>
                                        <p:tav tm="0">
                                          <p:val>
                                            <p:strVal val="#ppt_x-.1"/>
                                          </p:val>
                                        </p:tav>
                                        <p:tav tm="100000">
                                          <p:val>
                                            <p:strVal val="#ppt_x"/>
                                          </p:val>
                                        </p:tav>
                                      </p:tavLst>
                                    </p:anim>
                                    <p:anim calcmode="lin" valueType="num">
                                      <p:cBhvr>
                                        <p:cTn id="19" dur="1000" fill="hold"/>
                                        <p:tgtEl>
                                          <p:spTgt spid="22531">
                                            <p:txEl>
                                              <p:pRg st="2" end="2"/>
                                            </p:txEl>
                                          </p:spTgt>
                                        </p:tgtEl>
                                        <p:attrNameLst>
                                          <p:attrName>ppt_y</p:attrName>
                                        </p:attrNameLst>
                                      </p:cBhvr>
                                      <p:tavLst>
                                        <p:tav tm="0">
                                          <p:val>
                                            <p:strVal val="#ppt_y"/>
                                          </p:val>
                                        </p:tav>
                                        <p:tav tm="100000">
                                          <p:val>
                                            <p:strVal val="#ppt_y"/>
                                          </p:val>
                                        </p:tav>
                                      </p:tavLst>
                                    </p:anim>
                                  </p:childTnLst>
                                </p:cTn>
                              </p:par>
                              <p:par>
                                <p:cTn id="20" presetID="40" presetClass="entr" presetSubtype="0" fill="hold" grpId="0" nodeType="withEffect">
                                  <p:stCondLst>
                                    <p:cond delay="0"/>
                                  </p:stCondLst>
                                  <p:iterate type="lt">
                                    <p:tmPct val="10000"/>
                                  </p:iterate>
                                  <p:childTnLst>
                                    <p:set>
                                      <p:cBhvr>
                                        <p:cTn id="21" dur="1" fill="hold">
                                          <p:stCondLst>
                                            <p:cond delay="0"/>
                                          </p:stCondLst>
                                        </p:cTn>
                                        <p:tgtEl>
                                          <p:spTgt spid="22531">
                                            <p:txEl>
                                              <p:pRg st="3" end="3"/>
                                            </p:txEl>
                                          </p:spTgt>
                                        </p:tgtEl>
                                        <p:attrNameLst>
                                          <p:attrName>style.visibility</p:attrName>
                                        </p:attrNameLst>
                                      </p:cBhvr>
                                      <p:to>
                                        <p:strVal val="visible"/>
                                      </p:to>
                                    </p:set>
                                    <p:animEffect transition="in" filter="fade">
                                      <p:cBhvr>
                                        <p:cTn id="22" dur="1000"/>
                                        <p:tgtEl>
                                          <p:spTgt spid="22531">
                                            <p:txEl>
                                              <p:pRg st="3" end="3"/>
                                            </p:txEl>
                                          </p:spTgt>
                                        </p:tgtEl>
                                      </p:cBhvr>
                                    </p:animEffect>
                                    <p:anim calcmode="lin" valueType="num">
                                      <p:cBhvr>
                                        <p:cTn id="23" dur="1000" fill="hold"/>
                                        <p:tgtEl>
                                          <p:spTgt spid="22531">
                                            <p:txEl>
                                              <p:pRg st="3" end="3"/>
                                            </p:txEl>
                                          </p:spTgt>
                                        </p:tgtEl>
                                        <p:attrNameLst>
                                          <p:attrName>ppt_x</p:attrName>
                                        </p:attrNameLst>
                                      </p:cBhvr>
                                      <p:tavLst>
                                        <p:tav tm="0">
                                          <p:val>
                                            <p:strVal val="#ppt_x-.1"/>
                                          </p:val>
                                        </p:tav>
                                        <p:tav tm="100000">
                                          <p:val>
                                            <p:strVal val="#ppt_x"/>
                                          </p:val>
                                        </p:tav>
                                      </p:tavLst>
                                    </p:anim>
                                    <p:anim calcmode="lin" valueType="num">
                                      <p:cBhvr>
                                        <p:cTn id="24" dur="1000" fill="hold"/>
                                        <p:tgtEl>
                                          <p:spTgt spid="22531">
                                            <p:txEl>
                                              <p:pRg st="3" end="3"/>
                                            </p:txEl>
                                          </p:spTgt>
                                        </p:tgtEl>
                                        <p:attrNameLst>
                                          <p:attrName>ppt_y</p:attrName>
                                        </p:attrNameLst>
                                      </p:cBhvr>
                                      <p:tavLst>
                                        <p:tav tm="0">
                                          <p:val>
                                            <p:strVal val="#ppt_y"/>
                                          </p:val>
                                        </p:tav>
                                        <p:tav tm="100000">
                                          <p:val>
                                            <p:strVal val="#ppt_y"/>
                                          </p:val>
                                        </p:tav>
                                      </p:tavLst>
                                    </p:anim>
                                  </p:childTnLst>
                                </p:cTn>
                              </p:par>
                              <p:par>
                                <p:cTn id="25" presetID="40" presetClass="entr" presetSubtype="0" fill="hold" grpId="0" nodeType="withEffect">
                                  <p:stCondLst>
                                    <p:cond delay="0"/>
                                  </p:stCondLst>
                                  <p:iterate type="lt">
                                    <p:tmPct val="10000"/>
                                  </p:iterate>
                                  <p:childTnLst>
                                    <p:set>
                                      <p:cBhvr>
                                        <p:cTn id="26" dur="1" fill="hold">
                                          <p:stCondLst>
                                            <p:cond delay="0"/>
                                          </p:stCondLst>
                                        </p:cTn>
                                        <p:tgtEl>
                                          <p:spTgt spid="22531">
                                            <p:txEl>
                                              <p:pRg st="4" end="4"/>
                                            </p:txEl>
                                          </p:spTgt>
                                        </p:tgtEl>
                                        <p:attrNameLst>
                                          <p:attrName>style.visibility</p:attrName>
                                        </p:attrNameLst>
                                      </p:cBhvr>
                                      <p:to>
                                        <p:strVal val="visible"/>
                                      </p:to>
                                    </p:set>
                                    <p:animEffect transition="in" filter="fade">
                                      <p:cBhvr>
                                        <p:cTn id="27" dur="1000"/>
                                        <p:tgtEl>
                                          <p:spTgt spid="22531">
                                            <p:txEl>
                                              <p:pRg st="4" end="4"/>
                                            </p:txEl>
                                          </p:spTgt>
                                        </p:tgtEl>
                                      </p:cBhvr>
                                    </p:animEffect>
                                    <p:anim calcmode="lin" valueType="num">
                                      <p:cBhvr>
                                        <p:cTn id="28" dur="1000" fill="hold"/>
                                        <p:tgtEl>
                                          <p:spTgt spid="22531">
                                            <p:txEl>
                                              <p:pRg st="4" end="4"/>
                                            </p:txEl>
                                          </p:spTgt>
                                        </p:tgtEl>
                                        <p:attrNameLst>
                                          <p:attrName>ppt_x</p:attrName>
                                        </p:attrNameLst>
                                      </p:cBhvr>
                                      <p:tavLst>
                                        <p:tav tm="0">
                                          <p:val>
                                            <p:strVal val="#ppt_x-.1"/>
                                          </p:val>
                                        </p:tav>
                                        <p:tav tm="100000">
                                          <p:val>
                                            <p:strVal val="#ppt_x"/>
                                          </p:val>
                                        </p:tav>
                                      </p:tavLst>
                                    </p:anim>
                                    <p:anim calcmode="lin" valueType="num">
                                      <p:cBhvr>
                                        <p:cTn id="29" dur="1000" fill="hold"/>
                                        <p:tgtEl>
                                          <p:spTgt spid="22531">
                                            <p:txEl>
                                              <p:pRg st="4" end="4"/>
                                            </p:txEl>
                                          </p:spTgt>
                                        </p:tgtEl>
                                        <p:attrNameLst>
                                          <p:attrName>ppt_y</p:attrName>
                                        </p:attrNameLst>
                                      </p:cBhvr>
                                      <p:tavLst>
                                        <p:tav tm="0">
                                          <p:val>
                                            <p:strVal val="#ppt_y"/>
                                          </p:val>
                                        </p:tav>
                                        <p:tav tm="100000">
                                          <p:val>
                                            <p:strVal val="#ppt_y"/>
                                          </p:val>
                                        </p:tav>
                                      </p:tavLst>
                                    </p:anim>
                                  </p:childTnLst>
                                </p:cTn>
                              </p:par>
                              <p:par>
                                <p:cTn id="30" presetID="40" presetClass="entr" presetSubtype="0" fill="hold" grpId="0" nodeType="withEffect">
                                  <p:stCondLst>
                                    <p:cond delay="0"/>
                                  </p:stCondLst>
                                  <p:iterate type="lt">
                                    <p:tmPct val="10000"/>
                                  </p:iterate>
                                  <p:childTnLst>
                                    <p:set>
                                      <p:cBhvr>
                                        <p:cTn id="31" dur="1" fill="hold">
                                          <p:stCondLst>
                                            <p:cond delay="0"/>
                                          </p:stCondLst>
                                        </p:cTn>
                                        <p:tgtEl>
                                          <p:spTgt spid="22531">
                                            <p:txEl>
                                              <p:pRg st="5" end="5"/>
                                            </p:txEl>
                                          </p:spTgt>
                                        </p:tgtEl>
                                        <p:attrNameLst>
                                          <p:attrName>style.visibility</p:attrName>
                                        </p:attrNameLst>
                                      </p:cBhvr>
                                      <p:to>
                                        <p:strVal val="visible"/>
                                      </p:to>
                                    </p:set>
                                    <p:animEffect transition="in" filter="fade">
                                      <p:cBhvr>
                                        <p:cTn id="32" dur="1000"/>
                                        <p:tgtEl>
                                          <p:spTgt spid="22531">
                                            <p:txEl>
                                              <p:pRg st="5" end="5"/>
                                            </p:txEl>
                                          </p:spTgt>
                                        </p:tgtEl>
                                      </p:cBhvr>
                                    </p:animEffect>
                                    <p:anim calcmode="lin" valueType="num">
                                      <p:cBhvr>
                                        <p:cTn id="33" dur="1000" fill="hold"/>
                                        <p:tgtEl>
                                          <p:spTgt spid="22531">
                                            <p:txEl>
                                              <p:pRg st="5" end="5"/>
                                            </p:txEl>
                                          </p:spTgt>
                                        </p:tgtEl>
                                        <p:attrNameLst>
                                          <p:attrName>ppt_x</p:attrName>
                                        </p:attrNameLst>
                                      </p:cBhvr>
                                      <p:tavLst>
                                        <p:tav tm="0">
                                          <p:val>
                                            <p:strVal val="#ppt_x-.1"/>
                                          </p:val>
                                        </p:tav>
                                        <p:tav tm="100000">
                                          <p:val>
                                            <p:strVal val="#ppt_x"/>
                                          </p:val>
                                        </p:tav>
                                      </p:tavLst>
                                    </p:anim>
                                    <p:anim calcmode="lin" valueType="num">
                                      <p:cBhvr>
                                        <p:cTn id="34" dur="1000" fill="hold"/>
                                        <p:tgtEl>
                                          <p:spTgt spid="22531">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5" fill="hold" nodeType="clickPar">
                      <p:stCondLst>
                        <p:cond delay="indefinite"/>
                      </p:stCondLst>
                      <p:childTnLst>
                        <p:par>
                          <p:cTn id="36" fill="hold" nodeType="withGroup">
                            <p:stCondLst>
                              <p:cond delay="0"/>
                            </p:stCondLst>
                            <p:childTnLst>
                              <p:par>
                                <p:cTn id="37" presetID="2" presetClass="entr" presetSubtype="4" fill="hold" nodeType="clickEffect">
                                  <p:stCondLst>
                                    <p:cond delay="0"/>
                                  </p:stCondLst>
                                  <p:iterate type="lt">
                                    <p:tmPct val="0"/>
                                  </p:iterate>
                                  <p:childTnLst>
                                    <p:set>
                                      <p:cBhvr>
                                        <p:cTn id="38" dur="1" fill="hold">
                                          <p:stCondLst>
                                            <p:cond delay="0"/>
                                          </p:stCondLst>
                                        </p:cTn>
                                        <p:tgtEl>
                                          <p:spTgt spid="22531">
                                            <p:txEl>
                                              <p:pRg st="5" end="5"/>
                                            </p:txEl>
                                          </p:spTgt>
                                        </p:tgtEl>
                                        <p:attrNameLst>
                                          <p:attrName>style.visibility</p:attrName>
                                        </p:attrNameLst>
                                      </p:cBhvr>
                                      <p:to>
                                        <p:strVal val="visible"/>
                                      </p:to>
                                    </p:set>
                                    <p:anim calcmode="lin" valueType="num">
                                      <p:cBhvr additive="base">
                                        <p:cTn id="39" dur="500" fill="hold"/>
                                        <p:tgtEl>
                                          <p:spTgt spid="22531">
                                            <p:txEl>
                                              <p:pRg st="5" end="5"/>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2253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50" presetClass="entr" presetSubtype="0" decel="100000" fill="hold" nodeType="clickEffect">
                                  <p:stCondLst>
                                    <p:cond delay="0"/>
                                  </p:stCondLst>
                                  <p:childTnLst>
                                    <p:set>
                                      <p:cBhvr>
                                        <p:cTn id="44" dur="1" fill="hold">
                                          <p:stCondLst>
                                            <p:cond delay="0"/>
                                          </p:stCondLst>
                                        </p:cTn>
                                        <p:tgtEl>
                                          <p:spTgt spid="2"/>
                                        </p:tgtEl>
                                        <p:attrNameLst>
                                          <p:attrName>style.visibility</p:attrName>
                                        </p:attrNameLst>
                                      </p:cBhvr>
                                      <p:to>
                                        <p:strVal val="visible"/>
                                      </p:to>
                                    </p:set>
                                    <p:anim calcmode="lin" valueType="num">
                                      <p:cBhvr>
                                        <p:cTn id="45" dur="1000" fill="hold"/>
                                        <p:tgtEl>
                                          <p:spTgt spid="2"/>
                                        </p:tgtEl>
                                        <p:attrNameLst>
                                          <p:attrName>ppt_w</p:attrName>
                                        </p:attrNameLst>
                                      </p:cBhvr>
                                      <p:tavLst>
                                        <p:tav tm="0">
                                          <p:val>
                                            <p:strVal val="#ppt_w+.3"/>
                                          </p:val>
                                        </p:tav>
                                        <p:tav tm="100000">
                                          <p:val>
                                            <p:strVal val="#ppt_w"/>
                                          </p:val>
                                        </p:tav>
                                      </p:tavLst>
                                    </p:anim>
                                    <p:anim calcmode="lin" valueType="num">
                                      <p:cBhvr>
                                        <p:cTn id="46" dur="1000" fill="hold"/>
                                        <p:tgtEl>
                                          <p:spTgt spid="2"/>
                                        </p:tgtEl>
                                        <p:attrNameLst>
                                          <p:attrName>ppt_h</p:attrName>
                                        </p:attrNameLst>
                                      </p:cBhvr>
                                      <p:tavLst>
                                        <p:tav tm="0">
                                          <p:val>
                                            <p:strVal val="#ppt_h"/>
                                          </p:val>
                                        </p:tav>
                                        <p:tav tm="100000">
                                          <p:val>
                                            <p:strVal val="#ppt_h"/>
                                          </p:val>
                                        </p:tav>
                                      </p:tavLst>
                                    </p:anim>
                                    <p:animEffect transition="in" filter="fade">
                                      <p:cBhvr>
                                        <p:cTn id="4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a:buNone/>
            </a:pPr>
            <a:r>
              <a:rPr lang="en-US" sz="6600" b="1" dirty="0" smtClean="0"/>
              <a:t>PENDEKATAN KONTEKSTUAL</a:t>
            </a:r>
            <a:endParaRPr lang="en-US" sz="6600" b="1" dirty="0"/>
          </a:p>
        </p:txBody>
      </p:sp>
    </p:spTree>
    <p:extLst>
      <p:ext uri="{BB962C8B-B14F-4D97-AF65-F5344CB8AC3E}">
        <p14:creationId xmlns:p14="http://schemas.microsoft.com/office/powerpoint/2010/main" val="50201978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fontScale="92500" lnSpcReduction="20000"/>
          </a:bodyPr>
          <a:lstStyle/>
          <a:p>
            <a:r>
              <a:rPr lang="en-US" dirty="0" err="1" smtClean="0"/>
              <a:t>Pendekatan</a:t>
            </a:r>
            <a:r>
              <a:rPr lang="en-US" dirty="0" smtClean="0"/>
              <a:t> </a:t>
            </a:r>
            <a:r>
              <a:rPr lang="en-US" dirty="0" err="1" smtClean="0"/>
              <a:t>kontekstual</a:t>
            </a:r>
            <a:r>
              <a:rPr lang="en-US" dirty="0" smtClean="0"/>
              <a:t>:</a:t>
            </a:r>
          </a:p>
          <a:p>
            <a:pPr marL="514350" indent="-514350">
              <a:buAutoNum type="arabicPeriod"/>
            </a:pPr>
            <a:r>
              <a:rPr lang="en-US" dirty="0" err="1" smtClean="0"/>
              <a:t>Konstruktivisme</a:t>
            </a:r>
            <a:r>
              <a:rPr lang="en-US" dirty="0" smtClean="0"/>
              <a:t>: </a:t>
            </a:r>
            <a:r>
              <a:rPr lang="en-US" dirty="0" err="1" smtClean="0"/>
              <a:t>konsep</a:t>
            </a:r>
            <a:r>
              <a:rPr lang="en-US" dirty="0" smtClean="0"/>
              <a:t> </a:t>
            </a:r>
            <a:r>
              <a:rPr lang="en-US" dirty="0" err="1" smtClean="0"/>
              <a:t>umum</a:t>
            </a:r>
            <a:r>
              <a:rPr lang="en-US" dirty="0"/>
              <a:t> </a:t>
            </a:r>
            <a:r>
              <a:rPr lang="en-US" dirty="0" err="1" smtClean="0"/>
              <a:t>ditemukan</a:t>
            </a:r>
            <a:r>
              <a:rPr lang="en-US" dirty="0" smtClean="0"/>
              <a:t> </a:t>
            </a:r>
            <a:r>
              <a:rPr lang="en-US" dirty="0" err="1" smtClean="0"/>
              <a:t>siswa</a:t>
            </a:r>
            <a:endParaRPr lang="en-US" dirty="0" smtClean="0"/>
          </a:p>
          <a:p>
            <a:pPr marL="514350" indent="-514350">
              <a:buAutoNum type="arabicPeriod"/>
            </a:pPr>
            <a:r>
              <a:rPr lang="en-US" dirty="0" err="1" smtClean="0"/>
              <a:t>Bertanya</a:t>
            </a:r>
            <a:r>
              <a:rPr lang="en-US" dirty="0" smtClean="0"/>
              <a:t>: </a:t>
            </a:r>
            <a:r>
              <a:rPr lang="en-US" dirty="0" err="1" smtClean="0"/>
              <a:t>Siswa</a:t>
            </a:r>
            <a:r>
              <a:rPr lang="en-US" dirty="0" smtClean="0"/>
              <a:t> </a:t>
            </a:r>
            <a:r>
              <a:rPr lang="en-US" dirty="0" err="1" smtClean="0"/>
              <a:t>mengajukan</a:t>
            </a:r>
            <a:r>
              <a:rPr lang="en-US" dirty="0" smtClean="0"/>
              <a:t> </a:t>
            </a:r>
            <a:r>
              <a:rPr lang="en-US" dirty="0" err="1" smtClean="0"/>
              <a:t>pertanyaan</a:t>
            </a:r>
            <a:r>
              <a:rPr lang="en-US" dirty="0" smtClean="0"/>
              <a:t>/</a:t>
            </a:r>
            <a:r>
              <a:rPr lang="en-US" dirty="0" err="1" smtClean="0"/>
              <a:t>soal</a:t>
            </a:r>
            <a:r>
              <a:rPr lang="en-US" dirty="0" smtClean="0"/>
              <a:t>, </a:t>
            </a:r>
            <a:r>
              <a:rPr lang="en-US" dirty="0" err="1" smtClean="0"/>
              <a:t>menanyakan</a:t>
            </a:r>
            <a:r>
              <a:rPr lang="en-US" dirty="0" smtClean="0"/>
              <a:t> </a:t>
            </a:r>
            <a:r>
              <a:rPr lang="en-US" dirty="0" err="1" smtClean="0"/>
              <a:t>yg</a:t>
            </a:r>
            <a:r>
              <a:rPr lang="en-US" dirty="0" smtClean="0"/>
              <a:t> </a:t>
            </a:r>
            <a:r>
              <a:rPr lang="en-US" dirty="0" err="1" smtClean="0"/>
              <a:t>tdk</a:t>
            </a:r>
            <a:r>
              <a:rPr lang="en-US" dirty="0" smtClean="0"/>
              <a:t> </a:t>
            </a:r>
            <a:r>
              <a:rPr lang="en-US" dirty="0" err="1" smtClean="0"/>
              <a:t>dipahami</a:t>
            </a:r>
            <a:endParaRPr lang="en-US" dirty="0" smtClean="0"/>
          </a:p>
          <a:p>
            <a:pPr marL="514350" indent="-514350">
              <a:buAutoNum type="arabicPeriod"/>
            </a:pPr>
            <a:r>
              <a:rPr lang="en-US" dirty="0" err="1" smtClean="0"/>
              <a:t>Menemukan</a:t>
            </a:r>
            <a:r>
              <a:rPr lang="en-US" dirty="0" smtClean="0"/>
              <a:t>: </a:t>
            </a:r>
            <a:r>
              <a:rPr lang="en-US" dirty="0" err="1" smtClean="0"/>
              <a:t>konsep</a:t>
            </a:r>
            <a:r>
              <a:rPr lang="en-US" dirty="0" smtClean="0"/>
              <a:t> </a:t>
            </a:r>
            <a:r>
              <a:rPr lang="en-US" dirty="0" err="1" smtClean="0"/>
              <a:t>umum</a:t>
            </a:r>
            <a:r>
              <a:rPr lang="en-US" dirty="0" smtClean="0"/>
              <a:t> </a:t>
            </a:r>
            <a:r>
              <a:rPr lang="en-US" dirty="0" err="1" smtClean="0"/>
              <a:t>ditemukan</a:t>
            </a:r>
            <a:r>
              <a:rPr lang="en-US" dirty="0" smtClean="0"/>
              <a:t> </a:t>
            </a:r>
            <a:r>
              <a:rPr lang="en-US" dirty="0" err="1" smtClean="0"/>
              <a:t>siswa</a:t>
            </a:r>
            <a:endParaRPr lang="en-US" dirty="0" smtClean="0"/>
          </a:p>
          <a:p>
            <a:pPr marL="514350" indent="-514350">
              <a:buAutoNum type="arabicPeriod"/>
            </a:pPr>
            <a:r>
              <a:rPr lang="en-US" dirty="0" err="1" smtClean="0"/>
              <a:t>Masyarakat</a:t>
            </a:r>
            <a:r>
              <a:rPr lang="en-US" dirty="0" smtClean="0"/>
              <a:t> </a:t>
            </a:r>
            <a:r>
              <a:rPr lang="en-US" dirty="0" err="1" smtClean="0"/>
              <a:t>belajar</a:t>
            </a:r>
            <a:r>
              <a:rPr lang="en-US" dirty="0" smtClean="0"/>
              <a:t> :  </a:t>
            </a:r>
            <a:r>
              <a:rPr lang="en-US" dirty="0" err="1" smtClean="0"/>
              <a:t>seting</a:t>
            </a:r>
            <a:r>
              <a:rPr lang="en-US" dirty="0" smtClean="0"/>
              <a:t> </a:t>
            </a:r>
            <a:r>
              <a:rPr lang="en-US" dirty="0" err="1" smtClean="0"/>
              <a:t>berkelompok</a:t>
            </a:r>
            <a:r>
              <a:rPr lang="en-US" dirty="0" smtClean="0"/>
              <a:t> </a:t>
            </a:r>
          </a:p>
          <a:p>
            <a:pPr marL="514350" indent="-514350">
              <a:buAutoNum type="arabicPeriod"/>
            </a:pPr>
            <a:r>
              <a:rPr lang="en-US" dirty="0" err="1" smtClean="0"/>
              <a:t>Pemodelan</a:t>
            </a:r>
            <a:r>
              <a:rPr lang="en-US" dirty="0" smtClean="0"/>
              <a:t> : </a:t>
            </a:r>
            <a:r>
              <a:rPr lang="en-US" dirty="0" err="1" smtClean="0"/>
              <a:t>membuat</a:t>
            </a:r>
            <a:r>
              <a:rPr lang="en-US" dirty="0" smtClean="0"/>
              <a:t> model </a:t>
            </a:r>
            <a:r>
              <a:rPr lang="en-US" dirty="0" err="1" smtClean="0"/>
              <a:t>matematika</a:t>
            </a:r>
            <a:r>
              <a:rPr lang="en-US" dirty="0" smtClean="0"/>
              <a:t> (</a:t>
            </a:r>
            <a:r>
              <a:rPr lang="en-US" dirty="0" err="1" smtClean="0"/>
              <a:t>persamaan</a:t>
            </a:r>
            <a:r>
              <a:rPr lang="en-US" dirty="0" smtClean="0"/>
              <a:t> </a:t>
            </a:r>
            <a:r>
              <a:rPr lang="en-US" dirty="0" err="1" smtClean="0"/>
              <a:t>atau</a:t>
            </a:r>
            <a:r>
              <a:rPr lang="en-US" dirty="0" smtClean="0"/>
              <a:t> </a:t>
            </a:r>
            <a:r>
              <a:rPr lang="en-US" dirty="0" err="1" smtClean="0"/>
              <a:t>gambar</a:t>
            </a:r>
            <a:r>
              <a:rPr lang="en-US" dirty="0" smtClean="0"/>
              <a:t>)</a:t>
            </a:r>
          </a:p>
          <a:p>
            <a:pPr marL="514350" indent="-514350">
              <a:buAutoNum type="arabicPeriod"/>
            </a:pPr>
            <a:r>
              <a:rPr lang="en-US" dirty="0" err="1" smtClean="0"/>
              <a:t>Refleksi</a:t>
            </a:r>
            <a:r>
              <a:rPr lang="en-US" dirty="0" smtClean="0"/>
              <a:t> : Guru </a:t>
            </a:r>
            <a:r>
              <a:rPr lang="en-US" dirty="0" err="1" smtClean="0"/>
              <a:t>mengecek</a:t>
            </a:r>
            <a:r>
              <a:rPr lang="en-US" dirty="0" smtClean="0"/>
              <a:t> </a:t>
            </a:r>
            <a:r>
              <a:rPr lang="en-US" dirty="0" err="1" smtClean="0"/>
              <a:t>pemahaman</a:t>
            </a:r>
            <a:r>
              <a:rPr lang="en-US" dirty="0" smtClean="0"/>
              <a:t> </a:t>
            </a:r>
            <a:r>
              <a:rPr lang="en-US" dirty="0" err="1" smtClean="0"/>
              <a:t>siswa</a:t>
            </a:r>
            <a:endParaRPr lang="en-US" dirty="0" smtClean="0"/>
          </a:p>
          <a:p>
            <a:pPr marL="514350" indent="-514350">
              <a:buAutoNum type="arabicPeriod"/>
            </a:pPr>
            <a:r>
              <a:rPr lang="en-US" dirty="0" err="1" smtClean="0"/>
              <a:t>Penilaian</a:t>
            </a:r>
            <a:r>
              <a:rPr lang="en-US" dirty="0" smtClean="0"/>
              <a:t> yang </a:t>
            </a:r>
            <a:r>
              <a:rPr lang="en-US" dirty="0" err="1" smtClean="0"/>
              <a:t>sebenarnya</a:t>
            </a:r>
            <a:r>
              <a:rPr lang="en-US" dirty="0" smtClean="0"/>
              <a:t>: </a:t>
            </a:r>
            <a:r>
              <a:rPr lang="en-US" dirty="0" err="1" smtClean="0"/>
              <a:t>selain</a:t>
            </a:r>
            <a:r>
              <a:rPr lang="en-US" dirty="0" smtClean="0"/>
              <a:t> </a:t>
            </a:r>
            <a:r>
              <a:rPr lang="en-US" dirty="0" err="1" smtClean="0"/>
              <a:t>dari</a:t>
            </a:r>
            <a:r>
              <a:rPr lang="en-US" dirty="0" smtClean="0"/>
              <a:t> </a:t>
            </a:r>
            <a:r>
              <a:rPr lang="en-US" dirty="0" err="1" smtClean="0"/>
              <a:t>tes</a:t>
            </a:r>
            <a:r>
              <a:rPr lang="en-US" dirty="0" smtClean="0"/>
              <a:t>, </a:t>
            </a:r>
            <a:r>
              <a:rPr lang="en-US" dirty="0" err="1" smtClean="0"/>
              <a:t>penilaian</a:t>
            </a:r>
            <a:r>
              <a:rPr lang="en-US" dirty="0" smtClean="0"/>
              <a:t> </a:t>
            </a:r>
            <a:r>
              <a:rPr lang="en-US" dirty="0" err="1" smtClean="0"/>
              <a:t>termasuk</a:t>
            </a:r>
            <a:r>
              <a:rPr lang="en-US" dirty="0" smtClean="0"/>
              <a:t> </a:t>
            </a:r>
            <a:r>
              <a:rPr lang="en-US" dirty="0" err="1" smtClean="0"/>
              <a:t>sikap</a:t>
            </a:r>
            <a:r>
              <a:rPr lang="en-US" dirty="0" smtClean="0"/>
              <a:t> </a:t>
            </a:r>
            <a:r>
              <a:rPr lang="en-US" dirty="0" err="1" smtClean="0"/>
              <a:t>dan</a:t>
            </a:r>
            <a:r>
              <a:rPr lang="en-US" dirty="0" smtClean="0"/>
              <a:t> </a:t>
            </a:r>
            <a:r>
              <a:rPr lang="en-US" dirty="0" err="1" smtClean="0"/>
              <a:t>aktivitas</a:t>
            </a:r>
            <a:endParaRPr lang="en-US" dirty="0"/>
          </a:p>
          <a:p>
            <a:pPr marL="0" indent="0">
              <a:buNone/>
            </a:pPr>
            <a:r>
              <a:rPr lang="en-US" dirty="0" smtClean="0"/>
              <a:t>LKS-</a:t>
            </a:r>
            <a:r>
              <a:rPr lang="en-US" dirty="0" err="1" smtClean="0"/>
              <a:t>nya</a:t>
            </a:r>
            <a:r>
              <a:rPr lang="en-US" dirty="0" smtClean="0"/>
              <a:t> : </a:t>
            </a:r>
            <a:r>
              <a:rPr lang="en-US" dirty="0" err="1" smtClean="0"/>
              <a:t>materi</a:t>
            </a:r>
            <a:r>
              <a:rPr lang="en-US" dirty="0" smtClean="0"/>
              <a:t> + </a:t>
            </a:r>
            <a:r>
              <a:rPr lang="en-US" dirty="0" err="1" smtClean="0"/>
              <a:t>soal</a:t>
            </a:r>
            <a:r>
              <a:rPr lang="en-US" dirty="0" smtClean="0"/>
              <a:t>, </a:t>
            </a:r>
          </a:p>
          <a:p>
            <a:pPr marL="0" indent="0">
              <a:buNone/>
            </a:pPr>
            <a:r>
              <a:rPr lang="en-US" dirty="0" err="1" smtClean="0"/>
              <a:t>Soal-soalnya</a:t>
            </a:r>
            <a:r>
              <a:rPr lang="en-US" dirty="0" smtClean="0"/>
              <a:t> </a:t>
            </a:r>
            <a:r>
              <a:rPr lang="en-US" dirty="0" err="1" smtClean="0"/>
              <a:t>harus</a:t>
            </a:r>
            <a:r>
              <a:rPr lang="en-US" dirty="0" smtClean="0"/>
              <a:t> </a:t>
            </a:r>
            <a:r>
              <a:rPr lang="en-US" dirty="0" err="1" smtClean="0"/>
              <a:t>soal</a:t>
            </a:r>
            <a:r>
              <a:rPr lang="en-US" dirty="0" smtClean="0"/>
              <a:t> </a:t>
            </a:r>
            <a:r>
              <a:rPr lang="en-US" dirty="0" err="1" smtClean="0"/>
              <a:t>cerita</a:t>
            </a:r>
            <a:r>
              <a:rPr lang="en-US" dirty="0" smtClean="0"/>
              <a:t> yang </a:t>
            </a:r>
            <a:r>
              <a:rPr lang="en-US" dirty="0" err="1" smtClean="0"/>
              <a:t>berhubungan</a:t>
            </a:r>
            <a:r>
              <a:rPr lang="en-US" dirty="0" smtClean="0"/>
              <a:t> </a:t>
            </a:r>
            <a:r>
              <a:rPr lang="en-US" dirty="0" err="1" smtClean="0"/>
              <a:t>dengan</a:t>
            </a:r>
            <a:r>
              <a:rPr lang="en-US" dirty="0" smtClean="0"/>
              <a:t> </a:t>
            </a:r>
            <a:r>
              <a:rPr lang="en-US" dirty="0" err="1" smtClean="0"/>
              <a:t>kehidupan</a:t>
            </a:r>
            <a:r>
              <a:rPr lang="en-US" dirty="0" smtClean="0"/>
              <a:t> </a:t>
            </a:r>
            <a:r>
              <a:rPr lang="en-US" dirty="0" err="1" smtClean="0"/>
              <a:t>sehari-hari</a:t>
            </a:r>
            <a:r>
              <a:rPr lang="en-US" dirty="0" smtClean="0"/>
              <a:t>, </a:t>
            </a:r>
            <a:r>
              <a:rPr lang="en-US" dirty="0" err="1" smtClean="0"/>
              <a:t>mata</a:t>
            </a:r>
            <a:r>
              <a:rPr lang="en-US" dirty="0" smtClean="0"/>
              <a:t> </a:t>
            </a:r>
            <a:r>
              <a:rPr lang="en-US" dirty="0" err="1" smtClean="0"/>
              <a:t>pelajaran</a:t>
            </a:r>
            <a:r>
              <a:rPr lang="en-US" dirty="0" smtClean="0"/>
              <a:t> lain, </a:t>
            </a:r>
            <a:r>
              <a:rPr lang="en-US" dirty="0" err="1" smtClean="0"/>
              <a:t>topik</a:t>
            </a:r>
            <a:r>
              <a:rPr lang="en-US" dirty="0" smtClean="0"/>
              <a:t> lain </a:t>
            </a:r>
            <a:r>
              <a:rPr lang="en-US" dirty="0" err="1" smtClean="0"/>
              <a:t>dalam</a:t>
            </a:r>
            <a:r>
              <a:rPr lang="en-US" dirty="0" smtClean="0"/>
              <a:t> </a:t>
            </a:r>
            <a:r>
              <a:rPr lang="en-US" dirty="0" err="1" smtClean="0"/>
              <a:t>matematika</a:t>
            </a:r>
            <a:r>
              <a:rPr lang="en-US" dirty="0" smtClean="0"/>
              <a:t> yang </a:t>
            </a:r>
            <a:r>
              <a:rPr lang="en-US" dirty="0" err="1" smtClean="0"/>
              <a:t>sudah</a:t>
            </a:r>
            <a:r>
              <a:rPr lang="en-US" dirty="0" smtClean="0"/>
              <a:t> </a:t>
            </a:r>
            <a:r>
              <a:rPr lang="en-US" dirty="0" err="1" smtClean="0"/>
              <a:t>diajarkan</a:t>
            </a:r>
            <a:r>
              <a:rPr lang="en-US" dirty="0" smtClean="0"/>
              <a:t>.</a:t>
            </a:r>
          </a:p>
          <a:p>
            <a:pPr marL="514350" indent="-514350">
              <a:buAutoNum type="arabicPeriod"/>
            </a:pPr>
            <a:endParaRPr lang="en-US" dirty="0"/>
          </a:p>
        </p:txBody>
      </p:sp>
    </p:spTree>
    <p:extLst>
      <p:ext uri="{BB962C8B-B14F-4D97-AF65-F5344CB8AC3E}">
        <p14:creationId xmlns:p14="http://schemas.microsoft.com/office/powerpoint/2010/main" val="176036537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sz="6600" b="1" dirty="0" smtClean="0"/>
              <a:t>PENDEKATAN LAINNYA</a:t>
            </a:r>
            <a:endParaRPr lang="en-US" sz="6600" b="1" dirty="0"/>
          </a:p>
        </p:txBody>
      </p:sp>
    </p:spTree>
    <p:extLst>
      <p:ext uri="{BB962C8B-B14F-4D97-AF65-F5344CB8AC3E}">
        <p14:creationId xmlns:p14="http://schemas.microsoft.com/office/powerpoint/2010/main" val="22755603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CONTOH-1</a:t>
            </a:r>
            <a:endParaRPr lang="en-US" dirty="0"/>
          </a:p>
        </p:txBody>
      </p:sp>
      <p:sp>
        <p:nvSpPr>
          <p:cNvPr id="3" name="Content Placeholder 2"/>
          <p:cNvSpPr>
            <a:spLocks noGrp="1"/>
          </p:cNvSpPr>
          <p:nvPr>
            <p:ph idx="1"/>
          </p:nvPr>
        </p:nvSpPr>
        <p:spPr/>
        <p:txBody>
          <a:bodyPr/>
          <a:lstStyle/>
          <a:p>
            <a:r>
              <a:rPr lang="en-US" dirty="0" err="1" smtClean="0"/>
              <a:t>Pendekatan</a:t>
            </a:r>
            <a:r>
              <a:rPr lang="en-US" dirty="0" smtClean="0"/>
              <a:t> </a:t>
            </a:r>
            <a:r>
              <a:rPr lang="en-US" dirty="0" err="1" smtClean="0"/>
              <a:t>induktif</a:t>
            </a:r>
            <a:r>
              <a:rPr lang="en-US" dirty="0" smtClean="0"/>
              <a:t>: </a:t>
            </a:r>
            <a:r>
              <a:rPr lang="en-US" dirty="0" err="1" smtClean="0"/>
              <a:t>dari</a:t>
            </a:r>
            <a:r>
              <a:rPr lang="en-US" dirty="0" smtClean="0"/>
              <a:t> </a:t>
            </a:r>
            <a:r>
              <a:rPr lang="en-US" dirty="0" err="1" smtClean="0"/>
              <a:t>khusus</a:t>
            </a:r>
            <a:r>
              <a:rPr lang="en-US" dirty="0" smtClean="0"/>
              <a:t> </a:t>
            </a:r>
            <a:r>
              <a:rPr lang="en-US" dirty="0" err="1" smtClean="0"/>
              <a:t>ke</a:t>
            </a:r>
            <a:r>
              <a:rPr lang="en-US" dirty="0" smtClean="0"/>
              <a:t> </a:t>
            </a:r>
            <a:r>
              <a:rPr lang="en-US" dirty="0" err="1" smtClean="0"/>
              <a:t>umum</a:t>
            </a:r>
            <a:r>
              <a:rPr lang="en-US" dirty="0" smtClean="0"/>
              <a:t>, </a:t>
            </a:r>
            <a:r>
              <a:rPr lang="en-US" dirty="0" err="1" smtClean="0"/>
              <a:t>dimulai</a:t>
            </a:r>
            <a:r>
              <a:rPr lang="en-US" dirty="0" smtClean="0"/>
              <a:t> </a:t>
            </a:r>
            <a:r>
              <a:rPr lang="en-US" dirty="0" err="1" smtClean="0"/>
              <a:t>dari</a:t>
            </a:r>
            <a:r>
              <a:rPr lang="en-US" dirty="0" smtClean="0"/>
              <a:t> </a:t>
            </a:r>
            <a:r>
              <a:rPr lang="en-US" dirty="0" err="1" smtClean="0"/>
              <a:t>contoh-contoh</a:t>
            </a:r>
            <a:r>
              <a:rPr lang="en-US" dirty="0" smtClean="0"/>
              <a:t> </a:t>
            </a:r>
            <a:r>
              <a:rPr lang="en-US" dirty="0" err="1" smtClean="0"/>
              <a:t>kemudian</a:t>
            </a:r>
            <a:r>
              <a:rPr lang="en-US" dirty="0" smtClean="0"/>
              <a:t> </a:t>
            </a:r>
            <a:r>
              <a:rPr lang="en-US" dirty="0" err="1" smtClean="0"/>
              <a:t>dibawa</a:t>
            </a:r>
            <a:r>
              <a:rPr lang="en-US" dirty="0" smtClean="0"/>
              <a:t> </a:t>
            </a:r>
            <a:r>
              <a:rPr lang="en-US" dirty="0" err="1" smtClean="0"/>
              <a:t>ke</a:t>
            </a:r>
            <a:r>
              <a:rPr lang="en-US" dirty="0" smtClean="0"/>
              <a:t> </a:t>
            </a:r>
            <a:r>
              <a:rPr lang="en-US" dirty="0" err="1" smtClean="0"/>
              <a:t>konsep</a:t>
            </a:r>
            <a:r>
              <a:rPr lang="en-US" dirty="0" smtClean="0"/>
              <a:t> </a:t>
            </a:r>
            <a:r>
              <a:rPr lang="en-US" dirty="0" err="1" smtClean="0"/>
              <a:t>yg</a:t>
            </a:r>
            <a:r>
              <a:rPr lang="en-US" dirty="0" smtClean="0"/>
              <a:t> </a:t>
            </a:r>
            <a:r>
              <a:rPr lang="en-US" dirty="0" err="1" smtClean="0"/>
              <a:t>umum</a:t>
            </a:r>
            <a:r>
              <a:rPr lang="en-US" dirty="0" smtClean="0"/>
              <a:t> (</a:t>
            </a:r>
            <a:r>
              <a:rPr lang="en-US" dirty="0" err="1" smtClean="0"/>
              <a:t>definisi</a:t>
            </a:r>
            <a:r>
              <a:rPr lang="en-US" dirty="0" smtClean="0"/>
              <a:t>, </a:t>
            </a:r>
            <a:r>
              <a:rPr lang="en-US" dirty="0" err="1" smtClean="0"/>
              <a:t>rumus</a:t>
            </a:r>
            <a:r>
              <a:rPr lang="en-US" dirty="0" smtClean="0"/>
              <a:t>)------</a:t>
            </a:r>
            <a:r>
              <a:rPr lang="en-US" dirty="0" err="1" smtClean="0"/>
              <a:t>materi</a:t>
            </a:r>
            <a:r>
              <a:rPr lang="en-US" dirty="0" smtClean="0"/>
              <a:t> +</a:t>
            </a:r>
            <a:r>
              <a:rPr lang="en-US" dirty="0" err="1" smtClean="0"/>
              <a:t>soal</a:t>
            </a:r>
            <a:endParaRPr lang="en-US" dirty="0" smtClean="0"/>
          </a:p>
          <a:p>
            <a:r>
              <a:rPr lang="en-US" dirty="0" err="1" smtClean="0"/>
              <a:t>Pendekatan</a:t>
            </a:r>
            <a:r>
              <a:rPr lang="en-US" dirty="0" smtClean="0"/>
              <a:t> </a:t>
            </a:r>
            <a:r>
              <a:rPr lang="en-US" dirty="0" err="1" smtClean="0"/>
              <a:t>deduktif</a:t>
            </a:r>
            <a:r>
              <a:rPr lang="en-US" dirty="0" smtClean="0"/>
              <a:t>: </a:t>
            </a:r>
            <a:r>
              <a:rPr lang="en-US" dirty="0" err="1" smtClean="0"/>
              <a:t>dari</a:t>
            </a:r>
            <a:r>
              <a:rPr lang="en-US" dirty="0" smtClean="0"/>
              <a:t> </a:t>
            </a:r>
            <a:r>
              <a:rPr lang="en-US" dirty="0" err="1" smtClean="0"/>
              <a:t>umum</a:t>
            </a:r>
            <a:r>
              <a:rPr lang="en-US" dirty="0" smtClean="0"/>
              <a:t> </a:t>
            </a:r>
            <a:r>
              <a:rPr lang="en-US" dirty="0" err="1" smtClean="0"/>
              <a:t>ke</a:t>
            </a:r>
            <a:r>
              <a:rPr lang="en-US" dirty="0" smtClean="0"/>
              <a:t> </a:t>
            </a:r>
            <a:r>
              <a:rPr lang="en-US" dirty="0" err="1" smtClean="0"/>
              <a:t>khusus</a:t>
            </a:r>
            <a:r>
              <a:rPr lang="en-US" dirty="0" smtClean="0"/>
              <a:t>, </a:t>
            </a:r>
            <a:r>
              <a:rPr lang="en-US" dirty="0" err="1" smtClean="0"/>
              <a:t>dimulai</a:t>
            </a:r>
            <a:r>
              <a:rPr lang="en-US" dirty="0" smtClean="0"/>
              <a:t> </a:t>
            </a:r>
            <a:r>
              <a:rPr lang="en-US" dirty="0" err="1" smtClean="0"/>
              <a:t>dari</a:t>
            </a:r>
            <a:r>
              <a:rPr lang="en-US" dirty="0" smtClean="0"/>
              <a:t> </a:t>
            </a:r>
            <a:r>
              <a:rPr lang="en-US" dirty="0" err="1" smtClean="0"/>
              <a:t>definisi</a:t>
            </a:r>
            <a:r>
              <a:rPr lang="en-US" dirty="0" smtClean="0"/>
              <a:t>/</a:t>
            </a:r>
            <a:r>
              <a:rPr lang="en-US" dirty="0" err="1" smtClean="0"/>
              <a:t>rumus</a:t>
            </a:r>
            <a:r>
              <a:rPr lang="en-US" dirty="0" smtClean="0"/>
              <a:t>, </a:t>
            </a:r>
            <a:r>
              <a:rPr lang="en-US" dirty="0" err="1" smtClean="0"/>
              <a:t>kemudian</a:t>
            </a:r>
            <a:r>
              <a:rPr lang="en-US" dirty="0" smtClean="0"/>
              <a:t> </a:t>
            </a:r>
            <a:r>
              <a:rPr lang="en-US" dirty="0" err="1" smtClean="0"/>
              <a:t>ada</a:t>
            </a:r>
            <a:r>
              <a:rPr lang="en-US" dirty="0" smtClean="0"/>
              <a:t> </a:t>
            </a:r>
            <a:r>
              <a:rPr lang="en-US" dirty="0" err="1" smtClean="0"/>
              <a:t>contoh</a:t>
            </a:r>
            <a:r>
              <a:rPr lang="en-US" dirty="0" smtClean="0"/>
              <a:t> </a:t>
            </a:r>
            <a:r>
              <a:rPr lang="en-US" dirty="0" err="1" smtClean="0"/>
              <a:t>soalnya</a:t>
            </a:r>
            <a:r>
              <a:rPr lang="en-US" dirty="0" smtClean="0"/>
              <a:t> ------</a:t>
            </a:r>
            <a:r>
              <a:rPr lang="en-US" dirty="0" err="1" smtClean="0"/>
              <a:t>materi</a:t>
            </a:r>
            <a:r>
              <a:rPr lang="en-US" dirty="0" smtClean="0"/>
              <a:t> +</a:t>
            </a:r>
            <a:r>
              <a:rPr lang="en-US" dirty="0" err="1" smtClean="0"/>
              <a:t>soal</a:t>
            </a:r>
            <a:endParaRPr lang="en-US" dirty="0"/>
          </a:p>
        </p:txBody>
      </p:sp>
    </p:spTree>
    <p:extLst>
      <p:ext uri="{BB962C8B-B14F-4D97-AF65-F5344CB8AC3E}">
        <p14:creationId xmlns:p14="http://schemas.microsoft.com/office/powerpoint/2010/main" val="1243706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CONTOH-2</a:t>
            </a:r>
            <a:endParaRPr lang="en-US" dirty="0"/>
          </a:p>
        </p:txBody>
      </p:sp>
      <p:sp>
        <p:nvSpPr>
          <p:cNvPr id="3" name="Content Placeholder 2"/>
          <p:cNvSpPr>
            <a:spLocks noGrp="1"/>
          </p:cNvSpPr>
          <p:nvPr>
            <p:ph idx="1"/>
          </p:nvPr>
        </p:nvSpPr>
        <p:spPr/>
        <p:txBody>
          <a:bodyPr/>
          <a:lstStyle/>
          <a:p>
            <a:r>
              <a:rPr lang="en-US" dirty="0" smtClean="0"/>
              <a:t>Problem posing : </a:t>
            </a:r>
            <a:r>
              <a:rPr lang="en-US" dirty="0" err="1" smtClean="0"/>
              <a:t>Siswa</a:t>
            </a:r>
            <a:r>
              <a:rPr lang="en-US" dirty="0" smtClean="0"/>
              <a:t> </a:t>
            </a:r>
            <a:r>
              <a:rPr lang="en-US" dirty="0" err="1" smtClean="0"/>
              <a:t>dilatih</a:t>
            </a:r>
            <a:r>
              <a:rPr lang="en-US" dirty="0" smtClean="0"/>
              <a:t> </a:t>
            </a:r>
            <a:r>
              <a:rPr lang="en-US" dirty="0" err="1" smtClean="0"/>
              <a:t>mengajukan</a:t>
            </a:r>
            <a:r>
              <a:rPr lang="en-US" dirty="0" smtClean="0"/>
              <a:t> </a:t>
            </a:r>
            <a:r>
              <a:rPr lang="en-US" dirty="0" err="1" smtClean="0"/>
              <a:t>pertanyaan</a:t>
            </a:r>
            <a:r>
              <a:rPr lang="en-US" dirty="0" smtClean="0"/>
              <a:t>/ </a:t>
            </a:r>
            <a:r>
              <a:rPr lang="en-US" dirty="0" err="1" smtClean="0"/>
              <a:t>soal</a:t>
            </a:r>
            <a:r>
              <a:rPr lang="en-US" dirty="0" smtClean="0"/>
              <a:t> </a:t>
            </a:r>
            <a:r>
              <a:rPr lang="en-US" dirty="0" err="1" smtClean="0"/>
              <a:t>berdasarkan</a:t>
            </a:r>
            <a:r>
              <a:rPr lang="en-US" dirty="0" smtClean="0"/>
              <a:t> </a:t>
            </a:r>
            <a:r>
              <a:rPr lang="en-US" dirty="0" err="1" smtClean="0"/>
              <a:t>situasi</a:t>
            </a:r>
            <a:r>
              <a:rPr lang="en-US" dirty="0" smtClean="0"/>
              <a:t> </a:t>
            </a:r>
            <a:r>
              <a:rPr lang="en-US" dirty="0" err="1" smtClean="0"/>
              <a:t>masalah</a:t>
            </a:r>
            <a:r>
              <a:rPr lang="en-US" dirty="0" smtClean="0"/>
              <a:t> yang </a:t>
            </a:r>
            <a:r>
              <a:rPr lang="en-US" dirty="0" err="1" smtClean="0"/>
              <a:t>diberikan</a:t>
            </a:r>
            <a:r>
              <a:rPr lang="en-US" dirty="0" smtClean="0"/>
              <a:t> </a:t>
            </a:r>
            <a:r>
              <a:rPr lang="en-US" dirty="0" err="1" smtClean="0"/>
              <a:t>oleh</a:t>
            </a:r>
            <a:r>
              <a:rPr lang="en-US" dirty="0" smtClean="0"/>
              <a:t> guru</a:t>
            </a:r>
            <a:endParaRPr lang="en-US" dirty="0"/>
          </a:p>
          <a:p>
            <a:r>
              <a:rPr lang="en-US" dirty="0" err="1" smtClean="0"/>
              <a:t>Contoh</a:t>
            </a:r>
            <a:r>
              <a:rPr lang="en-US" dirty="0" smtClean="0"/>
              <a:t>: </a:t>
            </a:r>
            <a:r>
              <a:rPr lang="en-US" dirty="0" err="1" smtClean="0"/>
              <a:t>Uang</a:t>
            </a:r>
            <a:r>
              <a:rPr lang="en-US" dirty="0" smtClean="0"/>
              <a:t> </a:t>
            </a:r>
            <a:r>
              <a:rPr lang="en-US" dirty="0" err="1" smtClean="0"/>
              <a:t>Ani</a:t>
            </a:r>
            <a:r>
              <a:rPr lang="en-US" dirty="0" smtClean="0"/>
              <a:t> 50.000, </a:t>
            </a:r>
            <a:r>
              <a:rPr lang="en-US" dirty="0" err="1" smtClean="0"/>
              <a:t>Uang</a:t>
            </a:r>
            <a:r>
              <a:rPr lang="en-US" dirty="0" smtClean="0"/>
              <a:t> </a:t>
            </a:r>
            <a:r>
              <a:rPr lang="en-US" dirty="0" err="1" smtClean="0"/>
              <a:t>Beny</a:t>
            </a:r>
            <a:r>
              <a:rPr lang="en-US" dirty="0" smtClean="0"/>
              <a:t> 20.000. </a:t>
            </a:r>
            <a:r>
              <a:rPr lang="en-US" dirty="0" err="1" smtClean="0"/>
              <a:t>Buatlah</a:t>
            </a:r>
            <a:r>
              <a:rPr lang="en-US" dirty="0" smtClean="0"/>
              <a:t> </a:t>
            </a:r>
            <a:r>
              <a:rPr lang="en-US" dirty="0" err="1" smtClean="0"/>
              <a:t>pertanyaan</a:t>
            </a:r>
            <a:r>
              <a:rPr lang="en-US" dirty="0" smtClean="0"/>
              <a:t> </a:t>
            </a:r>
            <a:r>
              <a:rPr lang="en-US" dirty="0" err="1" smtClean="0"/>
              <a:t>berdasarkan</a:t>
            </a:r>
            <a:r>
              <a:rPr lang="en-US" dirty="0" smtClean="0"/>
              <a:t> </a:t>
            </a:r>
            <a:r>
              <a:rPr lang="en-US" dirty="0" err="1" smtClean="0"/>
              <a:t>informasi</a:t>
            </a:r>
            <a:r>
              <a:rPr lang="en-US" dirty="0" smtClean="0"/>
              <a:t> di </a:t>
            </a:r>
            <a:r>
              <a:rPr lang="en-US" dirty="0" err="1" smtClean="0"/>
              <a:t>atas</a:t>
            </a:r>
            <a:r>
              <a:rPr lang="en-US" dirty="0" smtClean="0"/>
              <a:t>, </a:t>
            </a:r>
            <a:r>
              <a:rPr lang="en-US" dirty="0" err="1" smtClean="0"/>
              <a:t>kemudian</a:t>
            </a:r>
            <a:r>
              <a:rPr lang="en-US" dirty="0" smtClean="0"/>
              <a:t> </a:t>
            </a:r>
            <a:r>
              <a:rPr lang="en-US" dirty="0" err="1" smtClean="0"/>
              <a:t>selesaikanlah</a:t>
            </a:r>
            <a:r>
              <a:rPr lang="en-US" dirty="0" smtClean="0"/>
              <a:t>. </a:t>
            </a:r>
          </a:p>
          <a:p>
            <a:r>
              <a:rPr lang="en-US" dirty="0" smtClean="0"/>
              <a:t>Isi LKS-</a:t>
            </a:r>
            <a:r>
              <a:rPr lang="en-US" dirty="0" err="1" smtClean="0"/>
              <a:t>nya</a:t>
            </a:r>
            <a:r>
              <a:rPr lang="en-US" dirty="0" smtClean="0"/>
              <a:t>, </a:t>
            </a:r>
            <a:r>
              <a:rPr lang="en-US" dirty="0" err="1" smtClean="0"/>
              <a:t>soal-soal</a:t>
            </a:r>
            <a:r>
              <a:rPr lang="en-US" dirty="0" smtClean="0"/>
              <a:t> </a:t>
            </a:r>
            <a:r>
              <a:rPr lang="en-US" dirty="0" err="1" smtClean="0"/>
              <a:t>saja</a:t>
            </a:r>
            <a:r>
              <a:rPr lang="en-US" dirty="0" smtClean="0"/>
              <a:t>, </a:t>
            </a:r>
            <a:r>
              <a:rPr lang="en-US" dirty="0" err="1" smtClean="0"/>
              <a:t>materi</a:t>
            </a:r>
            <a:r>
              <a:rPr lang="en-US" dirty="0" smtClean="0"/>
              <a:t> </a:t>
            </a:r>
            <a:r>
              <a:rPr lang="en-US" dirty="0" err="1" smtClean="0"/>
              <a:t>diterangkan</a:t>
            </a:r>
            <a:r>
              <a:rPr lang="en-US" dirty="0" smtClean="0"/>
              <a:t> </a:t>
            </a:r>
            <a:r>
              <a:rPr lang="en-US" dirty="0" err="1" smtClean="0"/>
              <a:t>oleh</a:t>
            </a:r>
            <a:r>
              <a:rPr lang="en-US" dirty="0" smtClean="0"/>
              <a:t> guru. </a:t>
            </a:r>
            <a:endParaRPr lang="en-US" dirty="0"/>
          </a:p>
        </p:txBody>
      </p:sp>
    </p:spTree>
    <p:extLst>
      <p:ext uri="{BB962C8B-B14F-4D97-AF65-F5344CB8AC3E}">
        <p14:creationId xmlns:p14="http://schemas.microsoft.com/office/powerpoint/2010/main" val="468778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7186" name="Rectangle 2"/>
          <p:cNvSpPr>
            <a:spLocks noGrp="1" noChangeArrowheads="1"/>
          </p:cNvSpPr>
          <p:nvPr>
            <p:ph type="title"/>
          </p:nvPr>
        </p:nvSpPr>
        <p:spPr/>
        <p:txBody>
          <a:bodyPr/>
          <a:lstStyle/>
          <a:p>
            <a:pPr eaLnBrk="1" hangingPunct="1">
              <a:defRPr/>
            </a:pPr>
            <a:r>
              <a:rPr lang="en-US" smtClean="0"/>
              <a:t>METODE PEMBELAJARAN</a:t>
            </a:r>
          </a:p>
        </p:txBody>
      </p:sp>
      <p:sp>
        <p:nvSpPr>
          <p:cNvPr id="11267" name="Rectangle 3"/>
          <p:cNvSpPr>
            <a:spLocks noGrp="1" noChangeArrowheads="1"/>
          </p:cNvSpPr>
          <p:nvPr>
            <p:ph type="body" idx="1"/>
          </p:nvPr>
        </p:nvSpPr>
        <p:spPr/>
        <p:txBody>
          <a:bodyPr/>
          <a:lstStyle/>
          <a:p>
            <a:pPr eaLnBrk="1" hangingPunct="1">
              <a:lnSpc>
                <a:spcPct val="90000"/>
              </a:lnSpc>
            </a:pPr>
            <a:r>
              <a:rPr lang="en-US" sz="2800" b="1" smtClean="0">
                <a:solidFill>
                  <a:srgbClr val="FFFF00"/>
                </a:solidFill>
              </a:rPr>
              <a:t>CERAMAH</a:t>
            </a:r>
          </a:p>
          <a:p>
            <a:pPr eaLnBrk="1" hangingPunct="1">
              <a:lnSpc>
                <a:spcPct val="90000"/>
              </a:lnSpc>
            </a:pPr>
            <a:r>
              <a:rPr lang="en-US" sz="2800" b="1" smtClean="0">
                <a:solidFill>
                  <a:srgbClr val="FFFF00"/>
                </a:solidFill>
              </a:rPr>
              <a:t>EKSPOSITORI</a:t>
            </a:r>
          </a:p>
          <a:p>
            <a:pPr eaLnBrk="1" hangingPunct="1">
              <a:lnSpc>
                <a:spcPct val="90000"/>
              </a:lnSpc>
            </a:pPr>
            <a:r>
              <a:rPr lang="en-US" sz="2800" b="1" smtClean="0">
                <a:solidFill>
                  <a:srgbClr val="FFFF00"/>
                </a:solidFill>
              </a:rPr>
              <a:t>DEMONSTRASI</a:t>
            </a:r>
          </a:p>
          <a:p>
            <a:pPr eaLnBrk="1" hangingPunct="1">
              <a:lnSpc>
                <a:spcPct val="90000"/>
              </a:lnSpc>
            </a:pPr>
            <a:r>
              <a:rPr lang="en-US" sz="2800" b="1" smtClean="0">
                <a:solidFill>
                  <a:srgbClr val="FFFF00"/>
                </a:solidFill>
              </a:rPr>
              <a:t>DRILL DAN METODE LATIHAN</a:t>
            </a:r>
          </a:p>
          <a:p>
            <a:pPr eaLnBrk="1" hangingPunct="1">
              <a:lnSpc>
                <a:spcPct val="90000"/>
              </a:lnSpc>
            </a:pPr>
            <a:r>
              <a:rPr lang="en-US" sz="2800" b="1" smtClean="0">
                <a:solidFill>
                  <a:srgbClr val="FFFF00"/>
                </a:solidFill>
              </a:rPr>
              <a:t>TANYA JAWAB</a:t>
            </a:r>
          </a:p>
          <a:p>
            <a:pPr eaLnBrk="1" hangingPunct="1">
              <a:lnSpc>
                <a:spcPct val="90000"/>
              </a:lnSpc>
            </a:pPr>
            <a:r>
              <a:rPr lang="en-US" sz="2800" b="1" smtClean="0">
                <a:solidFill>
                  <a:srgbClr val="FFFF00"/>
                </a:solidFill>
              </a:rPr>
              <a:t>PENEMUAN</a:t>
            </a:r>
          </a:p>
          <a:p>
            <a:pPr eaLnBrk="1" hangingPunct="1">
              <a:lnSpc>
                <a:spcPct val="90000"/>
              </a:lnSpc>
            </a:pPr>
            <a:r>
              <a:rPr lang="en-US" sz="2800" b="1" smtClean="0">
                <a:solidFill>
                  <a:srgbClr val="FFFF00"/>
                </a:solidFill>
              </a:rPr>
              <a:t>INKUIRI</a:t>
            </a:r>
          </a:p>
          <a:p>
            <a:pPr eaLnBrk="1" hangingPunct="1">
              <a:lnSpc>
                <a:spcPct val="90000"/>
              </a:lnSpc>
            </a:pPr>
            <a:r>
              <a:rPr lang="en-US" sz="2800" b="1" smtClean="0">
                <a:solidFill>
                  <a:srgbClr val="FFFF00"/>
                </a:solidFill>
              </a:rPr>
              <a:t>PERMAINAN</a:t>
            </a:r>
          </a:p>
          <a:p>
            <a:pPr eaLnBrk="1" hangingPunct="1">
              <a:lnSpc>
                <a:spcPct val="90000"/>
              </a:lnSpc>
            </a:pPr>
            <a:r>
              <a:rPr lang="en-US" sz="2800" b="1" smtClean="0">
                <a:solidFill>
                  <a:srgbClr val="FFFF00"/>
                </a:solidFill>
              </a:rPr>
              <a:t>PEMBERIAN TUGAS</a:t>
            </a:r>
          </a:p>
        </p:txBody>
      </p:sp>
    </p:spTree>
    <p:extLst>
      <p:ext uri="{BB962C8B-B14F-4D97-AF65-F5344CB8AC3E}">
        <p14:creationId xmlns:p14="http://schemas.microsoft.com/office/powerpoint/2010/main" val="72973720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CONTOH-3</a:t>
            </a:r>
            <a:endParaRPr lang="en-US" dirty="0"/>
          </a:p>
        </p:txBody>
      </p:sp>
      <p:sp>
        <p:nvSpPr>
          <p:cNvPr id="3" name="Content Placeholder 2"/>
          <p:cNvSpPr>
            <a:spLocks noGrp="1"/>
          </p:cNvSpPr>
          <p:nvPr>
            <p:ph idx="1"/>
          </p:nvPr>
        </p:nvSpPr>
        <p:spPr/>
        <p:txBody>
          <a:bodyPr/>
          <a:lstStyle/>
          <a:p>
            <a:r>
              <a:rPr lang="en-US" dirty="0" smtClean="0"/>
              <a:t>Open Ended: </a:t>
            </a:r>
            <a:r>
              <a:rPr lang="en-US" dirty="0" err="1" smtClean="0"/>
              <a:t>jawabannya</a:t>
            </a:r>
            <a:r>
              <a:rPr lang="en-US" dirty="0" smtClean="0"/>
              <a:t> </a:t>
            </a:r>
            <a:r>
              <a:rPr lang="en-US" dirty="0" err="1" smtClean="0"/>
              <a:t>terbuka</a:t>
            </a:r>
            <a:r>
              <a:rPr lang="en-US" dirty="0" smtClean="0"/>
              <a:t>, </a:t>
            </a:r>
            <a:r>
              <a:rPr lang="en-US" dirty="0" err="1" smtClean="0"/>
              <a:t>prosesnya</a:t>
            </a:r>
            <a:r>
              <a:rPr lang="en-US" dirty="0" smtClean="0"/>
              <a:t> yang </a:t>
            </a:r>
            <a:r>
              <a:rPr lang="en-US" dirty="0" err="1" smtClean="0"/>
              <a:t>terbuka</a:t>
            </a:r>
            <a:r>
              <a:rPr lang="en-US" dirty="0" smtClean="0"/>
              <a:t>, </a:t>
            </a:r>
            <a:r>
              <a:rPr lang="en-US" dirty="0" err="1" smtClean="0"/>
              <a:t>pertanyaan</a:t>
            </a:r>
            <a:r>
              <a:rPr lang="en-US" dirty="0" smtClean="0"/>
              <a:t> </a:t>
            </a:r>
            <a:r>
              <a:rPr lang="en-US" dirty="0" err="1" smtClean="0"/>
              <a:t>terbuka</a:t>
            </a:r>
            <a:endParaRPr lang="en-US" dirty="0" smtClean="0"/>
          </a:p>
          <a:p>
            <a:r>
              <a:rPr lang="en-US" dirty="0" err="1" smtClean="0"/>
              <a:t>Rumah</a:t>
            </a:r>
            <a:r>
              <a:rPr lang="en-US" dirty="0" smtClean="0"/>
              <a:t> Ira </a:t>
            </a:r>
            <a:r>
              <a:rPr lang="en-US" dirty="0" err="1" smtClean="0"/>
              <a:t>berjarak</a:t>
            </a:r>
            <a:r>
              <a:rPr lang="en-US" dirty="0" smtClean="0"/>
              <a:t> 3 </a:t>
            </a:r>
            <a:r>
              <a:rPr lang="en-US" dirty="0" err="1" smtClean="0"/>
              <a:t>rumah</a:t>
            </a:r>
            <a:r>
              <a:rPr lang="en-US" dirty="0" smtClean="0"/>
              <a:t> </a:t>
            </a:r>
            <a:r>
              <a:rPr lang="en-US" dirty="0" err="1" smtClean="0"/>
              <a:t>dari</a:t>
            </a:r>
            <a:r>
              <a:rPr lang="en-US" dirty="0" smtClean="0"/>
              <a:t> </a:t>
            </a:r>
            <a:r>
              <a:rPr lang="en-US" dirty="0" err="1" smtClean="0"/>
              <a:t>rumah</a:t>
            </a:r>
            <a:r>
              <a:rPr lang="en-US" dirty="0" smtClean="0"/>
              <a:t> Ari. </a:t>
            </a:r>
            <a:r>
              <a:rPr lang="en-US" dirty="0" err="1" smtClean="0"/>
              <a:t>Jika</a:t>
            </a:r>
            <a:r>
              <a:rPr lang="en-US" dirty="0" smtClean="0"/>
              <a:t> </a:t>
            </a:r>
            <a:r>
              <a:rPr lang="en-US" dirty="0" err="1" smtClean="0"/>
              <a:t>nomor</a:t>
            </a:r>
            <a:r>
              <a:rPr lang="en-US" dirty="0" smtClean="0"/>
              <a:t> </a:t>
            </a:r>
            <a:r>
              <a:rPr lang="en-US" dirty="0" err="1" smtClean="0"/>
              <a:t>rumah</a:t>
            </a:r>
            <a:r>
              <a:rPr lang="en-US" dirty="0" smtClean="0"/>
              <a:t> Ira 36, </a:t>
            </a:r>
            <a:r>
              <a:rPr lang="en-US" dirty="0" err="1" smtClean="0"/>
              <a:t>berapa</a:t>
            </a:r>
            <a:r>
              <a:rPr lang="en-US" dirty="0" smtClean="0"/>
              <a:t> </a:t>
            </a:r>
            <a:r>
              <a:rPr lang="en-US" dirty="0" err="1" smtClean="0"/>
              <a:t>nomor</a:t>
            </a:r>
            <a:r>
              <a:rPr lang="en-US" dirty="0" smtClean="0"/>
              <a:t> </a:t>
            </a:r>
            <a:r>
              <a:rPr lang="en-US" dirty="0" err="1" smtClean="0"/>
              <a:t>rumah</a:t>
            </a:r>
            <a:r>
              <a:rPr lang="en-US" dirty="0" smtClean="0"/>
              <a:t> Ari? </a:t>
            </a:r>
            <a:r>
              <a:rPr lang="en-US" dirty="0" err="1" smtClean="0"/>
              <a:t>Beri</a:t>
            </a:r>
            <a:r>
              <a:rPr lang="en-US" dirty="0" smtClean="0"/>
              <a:t> </a:t>
            </a:r>
            <a:r>
              <a:rPr lang="en-US" dirty="0" err="1" smtClean="0"/>
              <a:t>penjelasan</a:t>
            </a:r>
            <a:r>
              <a:rPr lang="en-US" dirty="0" smtClean="0"/>
              <a:t>.</a:t>
            </a:r>
          </a:p>
          <a:p>
            <a:r>
              <a:rPr lang="en-US" dirty="0" smtClean="0"/>
              <a:t>LKs-</a:t>
            </a:r>
            <a:r>
              <a:rPr lang="en-US" dirty="0" err="1" smtClean="0"/>
              <a:t>nya</a:t>
            </a:r>
            <a:r>
              <a:rPr lang="en-US" dirty="0" smtClean="0"/>
              <a:t> </a:t>
            </a:r>
            <a:r>
              <a:rPr lang="en-US" dirty="0" err="1" smtClean="0"/>
              <a:t>berupa</a:t>
            </a:r>
            <a:r>
              <a:rPr lang="en-US" dirty="0" smtClean="0"/>
              <a:t> </a:t>
            </a:r>
            <a:r>
              <a:rPr lang="en-US" dirty="0" err="1" smtClean="0"/>
              <a:t>soal-soal</a:t>
            </a:r>
            <a:r>
              <a:rPr lang="en-US" dirty="0" smtClean="0"/>
              <a:t> </a:t>
            </a:r>
            <a:r>
              <a:rPr lang="en-US" dirty="0" err="1" smtClean="0"/>
              <a:t>saja</a:t>
            </a:r>
            <a:endParaRPr lang="en-US" dirty="0"/>
          </a:p>
        </p:txBody>
      </p:sp>
    </p:spTree>
    <p:extLst>
      <p:ext uri="{BB962C8B-B14F-4D97-AF65-F5344CB8AC3E}">
        <p14:creationId xmlns:p14="http://schemas.microsoft.com/office/powerpoint/2010/main" val="115523309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PENDEKATAN PROBLEM SOLVING</a:t>
            </a:r>
            <a:endParaRPr lang="en-US" dirty="0"/>
          </a:p>
        </p:txBody>
      </p:sp>
      <p:sp>
        <p:nvSpPr>
          <p:cNvPr id="3" name="Content Placeholder 2"/>
          <p:cNvSpPr>
            <a:spLocks noGrp="1"/>
          </p:cNvSpPr>
          <p:nvPr>
            <p:ph idx="1"/>
          </p:nvPr>
        </p:nvSpPr>
        <p:spPr/>
        <p:txBody>
          <a:bodyPr>
            <a:normAutofit fontScale="77500" lnSpcReduction="20000"/>
          </a:bodyPr>
          <a:lstStyle/>
          <a:p>
            <a:r>
              <a:rPr lang="en-US" dirty="0" err="1" smtClean="0"/>
              <a:t>Materi</a:t>
            </a:r>
            <a:r>
              <a:rPr lang="en-US" dirty="0" smtClean="0"/>
              <a:t> </a:t>
            </a:r>
            <a:r>
              <a:rPr lang="en-US" dirty="0" err="1" smtClean="0"/>
              <a:t>diterangkan</a:t>
            </a:r>
            <a:r>
              <a:rPr lang="en-US" dirty="0" smtClean="0"/>
              <a:t> </a:t>
            </a:r>
            <a:r>
              <a:rPr lang="en-US" dirty="0" err="1" smtClean="0"/>
              <a:t>oleh</a:t>
            </a:r>
            <a:r>
              <a:rPr lang="en-US" dirty="0" smtClean="0"/>
              <a:t> guru</a:t>
            </a:r>
          </a:p>
          <a:p>
            <a:r>
              <a:rPr lang="en-US" dirty="0" smtClean="0"/>
              <a:t>LKS-</a:t>
            </a:r>
            <a:r>
              <a:rPr lang="en-US" dirty="0" err="1" smtClean="0"/>
              <a:t>nya</a:t>
            </a:r>
            <a:r>
              <a:rPr lang="en-US" dirty="0" smtClean="0"/>
              <a:t>: </a:t>
            </a:r>
            <a:r>
              <a:rPr lang="en-US" dirty="0" err="1" smtClean="0"/>
              <a:t>soal-soal</a:t>
            </a:r>
            <a:r>
              <a:rPr lang="en-US" dirty="0" smtClean="0"/>
              <a:t> </a:t>
            </a:r>
            <a:r>
              <a:rPr lang="en-US" dirty="0" err="1" smtClean="0"/>
              <a:t>saja</a:t>
            </a:r>
            <a:r>
              <a:rPr lang="en-US" dirty="0"/>
              <a:t> </a:t>
            </a:r>
            <a:r>
              <a:rPr lang="en-US" dirty="0" err="1" smtClean="0"/>
              <a:t>pakai</a:t>
            </a:r>
            <a:r>
              <a:rPr lang="en-US" dirty="0" smtClean="0"/>
              <a:t> </a:t>
            </a:r>
            <a:r>
              <a:rPr lang="en-US" dirty="0" err="1" smtClean="0"/>
              <a:t>pendekatan</a:t>
            </a:r>
            <a:r>
              <a:rPr lang="en-US" dirty="0" smtClean="0"/>
              <a:t> </a:t>
            </a:r>
            <a:r>
              <a:rPr lang="en-US" dirty="0" err="1" smtClean="0"/>
              <a:t>polya</a:t>
            </a:r>
            <a:r>
              <a:rPr lang="en-US" dirty="0" smtClean="0"/>
              <a:t> (</a:t>
            </a:r>
            <a:r>
              <a:rPr lang="en-US" dirty="0" err="1" smtClean="0"/>
              <a:t>memahami</a:t>
            </a:r>
            <a:r>
              <a:rPr lang="en-US" dirty="0" smtClean="0"/>
              <a:t> </a:t>
            </a:r>
            <a:r>
              <a:rPr lang="en-US" dirty="0" err="1" smtClean="0"/>
              <a:t>masalah</a:t>
            </a:r>
            <a:r>
              <a:rPr lang="en-US" dirty="0" smtClean="0"/>
              <a:t>, </a:t>
            </a:r>
            <a:r>
              <a:rPr lang="en-US" dirty="0" err="1" smtClean="0"/>
              <a:t>menentukan</a:t>
            </a:r>
            <a:r>
              <a:rPr lang="en-US" dirty="0" smtClean="0"/>
              <a:t> </a:t>
            </a:r>
            <a:r>
              <a:rPr lang="en-US" dirty="0" err="1" smtClean="0"/>
              <a:t>strategi</a:t>
            </a:r>
            <a:r>
              <a:rPr lang="en-US" dirty="0" smtClean="0"/>
              <a:t>, </a:t>
            </a:r>
            <a:r>
              <a:rPr lang="en-US" dirty="0" err="1" smtClean="0"/>
              <a:t>menyelesaikan</a:t>
            </a:r>
            <a:r>
              <a:rPr lang="en-US" dirty="0" smtClean="0"/>
              <a:t>, </a:t>
            </a:r>
            <a:r>
              <a:rPr lang="en-US" dirty="0" err="1" smtClean="0"/>
              <a:t>memeriksa</a:t>
            </a:r>
            <a:r>
              <a:rPr lang="en-US" dirty="0" smtClean="0"/>
              <a:t> </a:t>
            </a:r>
            <a:r>
              <a:rPr lang="en-US" dirty="0" err="1" smtClean="0"/>
              <a:t>kembali</a:t>
            </a:r>
            <a:r>
              <a:rPr lang="en-US" dirty="0" smtClean="0"/>
              <a:t>)</a:t>
            </a:r>
          </a:p>
          <a:p>
            <a:r>
              <a:rPr lang="en-US" dirty="0" err="1" smtClean="0"/>
              <a:t>Luas</a:t>
            </a:r>
            <a:r>
              <a:rPr lang="en-US" dirty="0" smtClean="0"/>
              <a:t> </a:t>
            </a:r>
            <a:r>
              <a:rPr lang="en-US" dirty="0" err="1" smtClean="0"/>
              <a:t>Kebun</a:t>
            </a:r>
            <a:r>
              <a:rPr lang="en-US" dirty="0" smtClean="0"/>
              <a:t> Pa Hamid 36 m2. </a:t>
            </a:r>
            <a:r>
              <a:rPr lang="en-US" dirty="0" err="1" smtClean="0"/>
              <a:t>Kebunnya</a:t>
            </a:r>
            <a:r>
              <a:rPr lang="en-US" dirty="0" smtClean="0"/>
              <a:t> </a:t>
            </a:r>
            <a:r>
              <a:rPr lang="en-US" dirty="0" err="1" smtClean="0"/>
              <a:t>berbentuk</a:t>
            </a:r>
            <a:r>
              <a:rPr lang="en-US" dirty="0" smtClean="0"/>
              <a:t> </a:t>
            </a:r>
            <a:r>
              <a:rPr lang="en-US" dirty="0" err="1" smtClean="0"/>
              <a:t>persegi</a:t>
            </a:r>
            <a:r>
              <a:rPr lang="en-US" dirty="0" smtClean="0"/>
              <a:t> </a:t>
            </a:r>
            <a:r>
              <a:rPr lang="en-US" dirty="0" err="1" smtClean="0"/>
              <a:t>panjang</a:t>
            </a:r>
            <a:r>
              <a:rPr lang="en-US" dirty="0" smtClean="0"/>
              <a:t>. </a:t>
            </a:r>
            <a:r>
              <a:rPr lang="en-US" dirty="0" err="1" smtClean="0"/>
              <a:t>Panjang</a:t>
            </a:r>
            <a:r>
              <a:rPr lang="en-US" dirty="0" smtClean="0"/>
              <a:t> </a:t>
            </a:r>
            <a:r>
              <a:rPr lang="en-US" dirty="0" err="1" smtClean="0"/>
              <a:t>kebunnya</a:t>
            </a:r>
            <a:r>
              <a:rPr lang="en-US" dirty="0" smtClean="0"/>
              <a:t> 4m. </a:t>
            </a:r>
            <a:r>
              <a:rPr lang="en-US" dirty="0" err="1" smtClean="0"/>
              <a:t>Jika</a:t>
            </a:r>
            <a:r>
              <a:rPr lang="en-US" dirty="0" smtClean="0"/>
              <a:t> </a:t>
            </a:r>
            <a:r>
              <a:rPr lang="en-US" dirty="0" err="1" smtClean="0"/>
              <a:t>kita</a:t>
            </a:r>
            <a:r>
              <a:rPr lang="en-US" dirty="0" smtClean="0"/>
              <a:t> </a:t>
            </a:r>
            <a:r>
              <a:rPr lang="en-US" dirty="0" err="1" smtClean="0"/>
              <a:t>ingin</a:t>
            </a:r>
            <a:r>
              <a:rPr lang="en-US" dirty="0" smtClean="0"/>
              <a:t> </a:t>
            </a:r>
            <a:r>
              <a:rPr lang="en-US" dirty="0" err="1" smtClean="0"/>
              <a:t>mengetahui</a:t>
            </a:r>
            <a:r>
              <a:rPr lang="en-US" dirty="0" smtClean="0"/>
              <a:t> </a:t>
            </a:r>
            <a:r>
              <a:rPr lang="en-US" dirty="0" err="1" smtClean="0"/>
              <a:t>keliling</a:t>
            </a:r>
            <a:r>
              <a:rPr lang="en-US" dirty="0" smtClean="0"/>
              <a:t> </a:t>
            </a:r>
            <a:r>
              <a:rPr lang="en-US" dirty="0" err="1" smtClean="0"/>
              <a:t>kebun</a:t>
            </a:r>
            <a:r>
              <a:rPr lang="en-US" dirty="0" smtClean="0"/>
              <a:t> :</a:t>
            </a:r>
          </a:p>
          <a:p>
            <a:pPr marL="514350" indent="-514350">
              <a:buAutoNum type="alphaLcPeriod"/>
            </a:pPr>
            <a:r>
              <a:rPr lang="en-US" dirty="0" err="1" smtClean="0"/>
              <a:t>Apa</a:t>
            </a:r>
            <a:r>
              <a:rPr lang="en-US" dirty="0" smtClean="0"/>
              <a:t> yang </a:t>
            </a:r>
            <a:r>
              <a:rPr lang="en-US" dirty="0" err="1" smtClean="0"/>
              <a:t>diketahui</a:t>
            </a:r>
            <a:r>
              <a:rPr lang="en-US" dirty="0" smtClean="0"/>
              <a:t> </a:t>
            </a:r>
            <a:r>
              <a:rPr lang="en-US" dirty="0" err="1" smtClean="0"/>
              <a:t>dan</a:t>
            </a:r>
            <a:r>
              <a:rPr lang="en-US" dirty="0" smtClean="0"/>
              <a:t> </a:t>
            </a:r>
            <a:r>
              <a:rPr lang="en-US" dirty="0" err="1" smtClean="0"/>
              <a:t>ditanyakan</a:t>
            </a:r>
            <a:r>
              <a:rPr lang="en-US" dirty="0" smtClean="0"/>
              <a:t> </a:t>
            </a:r>
            <a:r>
              <a:rPr lang="en-US" dirty="0" err="1" smtClean="0"/>
              <a:t>dari</a:t>
            </a:r>
            <a:r>
              <a:rPr lang="en-US" dirty="0" smtClean="0"/>
              <a:t> </a:t>
            </a:r>
            <a:r>
              <a:rPr lang="en-US" dirty="0" err="1" smtClean="0"/>
              <a:t>soal</a:t>
            </a:r>
            <a:r>
              <a:rPr lang="en-US" dirty="0" smtClean="0"/>
              <a:t> </a:t>
            </a:r>
            <a:r>
              <a:rPr lang="en-US" dirty="0" err="1" smtClean="0"/>
              <a:t>tersebut</a:t>
            </a:r>
            <a:endParaRPr lang="en-US" dirty="0" smtClean="0"/>
          </a:p>
          <a:p>
            <a:pPr marL="514350" indent="-514350">
              <a:buAutoNum type="alphaLcPeriod"/>
            </a:pPr>
            <a:r>
              <a:rPr lang="en-US" dirty="0" err="1" smtClean="0"/>
              <a:t>Tuliskan</a:t>
            </a:r>
            <a:r>
              <a:rPr lang="en-US" dirty="0" smtClean="0"/>
              <a:t> </a:t>
            </a:r>
            <a:r>
              <a:rPr lang="en-US" dirty="0" err="1" smtClean="0"/>
              <a:t>langkah-langkah</a:t>
            </a:r>
            <a:r>
              <a:rPr lang="en-US" dirty="0" smtClean="0"/>
              <a:t> </a:t>
            </a:r>
            <a:r>
              <a:rPr lang="en-US" dirty="0" err="1" smtClean="0"/>
              <a:t>untuk</a:t>
            </a:r>
            <a:r>
              <a:rPr lang="en-US" dirty="0" smtClean="0"/>
              <a:t> </a:t>
            </a:r>
            <a:r>
              <a:rPr lang="en-US" dirty="0" err="1" smtClean="0"/>
              <a:t>menyelesaikan</a:t>
            </a:r>
            <a:r>
              <a:rPr lang="en-US" dirty="0" smtClean="0"/>
              <a:t> </a:t>
            </a:r>
            <a:r>
              <a:rPr lang="en-US" dirty="0" err="1" smtClean="0"/>
              <a:t>soal</a:t>
            </a:r>
            <a:r>
              <a:rPr lang="en-US" dirty="0" smtClean="0"/>
              <a:t> </a:t>
            </a:r>
            <a:r>
              <a:rPr lang="en-US" dirty="0" err="1" smtClean="0"/>
              <a:t>tersebut</a:t>
            </a:r>
            <a:endParaRPr lang="en-US" dirty="0" smtClean="0"/>
          </a:p>
          <a:p>
            <a:pPr marL="514350" indent="-514350">
              <a:buAutoNum type="alphaLcPeriod"/>
            </a:pPr>
            <a:r>
              <a:rPr lang="en-US" dirty="0" err="1" smtClean="0"/>
              <a:t>Selesaikan</a:t>
            </a:r>
            <a:r>
              <a:rPr lang="en-US" dirty="0" smtClean="0"/>
              <a:t> </a:t>
            </a:r>
            <a:r>
              <a:rPr lang="en-US" dirty="0" err="1" smtClean="0"/>
              <a:t>berdasarkan</a:t>
            </a:r>
            <a:r>
              <a:rPr lang="en-US" dirty="0" smtClean="0"/>
              <a:t> </a:t>
            </a:r>
            <a:r>
              <a:rPr lang="en-US" dirty="0" err="1" smtClean="0"/>
              <a:t>langkah-langkah</a:t>
            </a:r>
            <a:r>
              <a:rPr lang="en-US" dirty="0" smtClean="0"/>
              <a:t> yang </a:t>
            </a:r>
            <a:r>
              <a:rPr lang="en-US" dirty="0" err="1" smtClean="0"/>
              <a:t>dibuat</a:t>
            </a:r>
            <a:endParaRPr lang="en-US" dirty="0" smtClean="0"/>
          </a:p>
          <a:p>
            <a:pPr marL="514350" indent="-514350">
              <a:buAutoNum type="alphaLcPeriod"/>
            </a:pPr>
            <a:r>
              <a:rPr lang="en-US" dirty="0" err="1" smtClean="0"/>
              <a:t>Periksa</a:t>
            </a:r>
            <a:r>
              <a:rPr lang="en-US" dirty="0" smtClean="0"/>
              <a:t> </a:t>
            </a:r>
            <a:r>
              <a:rPr lang="en-US" dirty="0" err="1" smtClean="0"/>
              <a:t>kembali</a:t>
            </a:r>
            <a:r>
              <a:rPr lang="en-US" dirty="0" smtClean="0"/>
              <a:t> </a:t>
            </a:r>
            <a:r>
              <a:rPr lang="en-US" dirty="0" err="1" smtClean="0"/>
              <a:t>kebenaran</a:t>
            </a:r>
            <a:r>
              <a:rPr lang="en-US" dirty="0" smtClean="0"/>
              <a:t> </a:t>
            </a:r>
            <a:r>
              <a:rPr lang="en-US" dirty="0" err="1" smtClean="0"/>
              <a:t>jawabanmu</a:t>
            </a:r>
            <a:endParaRPr lang="en-US" dirty="0" smtClean="0"/>
          </a:p>
          <a:p>
            <a:pPr marL="514350" indent="-514350">
              <a:buAutoNum type="alphaLcPeriod"/>
            </a:pPr>
            <a:endParaRPr lang="en-US" dirty="0" smtClean="0"/>
          </a:p>
          <a:p>
            <a:pPr marL="514350" indent="-514350">
              <a:buAutoNum type="alphaLcPeriod"/>
            </a:pPr>
            <a:endParaRPr lang="en-US" dirty="0" smtClean="0"/>
          </a:p>
          <a:p>
            <a:endParaRPr lang="en-US" dirty="0"/>
          </a:p>
        </p:txBody>
      </p:sp>
    </p:spTree>
    <p:extLst>
      <p:ext uri="{BB962C8B-B14F-4D97-AF65-F5344CB8AC3E}">
        <p14:creationId xmlns:p14="http://schemas.microsoft.com/office/powerpoint/2010/main" val="337495387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err="1" smtClean="0"/>
              <a:t>Sebuah</a:t>
            </a:r>
            <a:r>
              <a:rPr lang="en-US" dirty="0" smtClean="0"/>
              <a:t> </a:t>
            </a:r>
            <a:r>
              <a:rPr lang="en-US" dirty="0" err="1" smtClean="0"/>
              <a:t>persegi</a:t>
            </a:r>
            <a:r>
              <a:rPr lang="en-US" dirty="0" smtClean="0"/>
              <a:t> </a:t>
            </a:r>
            <a:r>
              <a:rPr lang="en-US" dirty="0" err="1" smtClean="0"/>
              <a:t>panjang</a:t>
            </a:r>
            <a:r>
              <a:rPr lang="en-US" dirty="0" smtClean="0"/>
              <a:t> </a:t>
            </a:r>
            <a:r>
              <a:rPr lang="en-US" dirty="0" err="1" smtClean="0"/>
              <a:t>dengan</a:t>
            </a:r>
            <a:r>
              <a:rPr lang="en-US" dirty="0" smtClean="0"/>
              <a:t> </a:t>
            </a:r>
            <a:r>
              <a:rPr lang="en-US" dirty="0" err="1" smtClean="0"/>
              <a:t>keliling</a:t>
            </a:r>
            <a:r>
              <a:rPr lang="en-US" dirty="0" smtClean="0"/>
              <a:t> 64 cm. </a:t>
            </a:r>
            <a:r>
              <a:rPr lang="en-US" dirty="0" err="1" smtClean="0"/>
              <a:t>Berapakah</a:t>
            </a:r>
            <a:r>
              <a:rPr lang="en-US" dirty="0" smtClean="0"/>
              <a:t> </a:t>
            </a:r>
            <a:r>
              <a:rPr lang="en-US" dirty="0" err="1" smtClean="0"/>
              <a:t>ukuran</a:t>
            </a:r>
            <a:r>
              <a:rPr lang="en-US" dirty="0" smtClean="0"/>
              <a:t> </a:t>
            </a:r>
            <a:r>
              <a:rPr lang="en-US" dirty="0" err="1" smtClean="0"/>
              <a:t>persegipanjang</a:t>
            </a:r>
            <a:r>
              <a:rPr lang="en-US" dirty="0" smtClean="0"/>
              <a:t> </a:t>
            </a:r>
            <a:r>
              <a:rPr lang="en-US" dirty="0" err="1" smtClean="0"/>
              <a:t>tersebut</a:t>
            </a:r>
            <a:r>
              <a:rPr lang="en-US" dirty="0" smtClean="0"/>
              <a:t> agar </a:t>
            </a:r>
            <a:r>
              <a:rPr lang="en-US" dirty="0" err="1" smtClean="0"/>
              <a:t>luasnya</a:t>
            </a:r>
            <a:r>
              <a:rPr lang="en-US" dirty="0" smtClean="0"/>
              <a:t> </a:t>
            </a:r>
            <a:r>
              <a:rPr lang="en-US" dirty="0" err="1" smtClean="0"/>
              <a:t>maksimum</a:t>
            </a:r>
            <a:r>
              <a:rPr lang="en-US" dirty="0" smtClean="0"/>
              <a:t>!</a:t>
            </a:r>
          </a:p>
          <a:p>
            <a:r>
              <a:rPr lang="en-US" dirty="0" err="1" smtClean="0"/>
              <a:t>Sebuah</a:t>
            </a:r>
            <a:r>
              <a:rPr lang="en-US" dirty="0" smtClean="0"/>
              <a:t> </a:t>
            </a:r>
            <a:r>
              <a:rPr lang="en-US" dirty="0" err="1" smtClean="0"/>
              <a:t>persegipanjang</a:t>
            </a:r>
            <a:r>
              <a:rPr lang="en-US" dirty="0" smtClean="0"/>
              <a:t> </a:t>
            </a:r>
            <a:r>
              <a:rPr lang="en-US" dirty="0" err="1" smtClean="0"/>
              <a:t>dengan</a:t>
            </a:r>
            <a:r>
              <a:rPr lang="en-US" dirty="0" smtClean="0"/>
              <a:t> </a:t>
            </a:r>
            <a:r>
              <a:rPr lang="en-US" dirty="0" err="1" smtClean="0"/>
              <a:t>luas</a:t>
            </a:r>
            <a:r>
              <a:rPr lang="en-US" dirty="0" smtClean="0"/>
              <a:t> 60cm2, </a:t>
            </a:r>
            <a:r>
              <a:rPr lang="en-US" dirty="0" err="1" smtClean="0"/>
              <a:t>berapakah</a:t>
            </a:r>
            <a:r>
              <a:rPr lang="en-US" dirty="0" smtClean="0"/>
              <a:t> </a:t>
            </a:r>
            <a:r>
              <a:rPr lang="en-US" dirty="0" err="1" smtClean="0"/>
              <a:t>ukurannya</a:t>
            </a:r>
            <a:r>
              <a:rPr lang="en-US" dirty="0" smtClean="0"/>
              <a:t> agar </a:t>
            </a:r>
            <a:r>
              <a:rPr lang="en-US" dirty="0" err="1" smtClean="0"/>
              <a:t>kelilingnya</a:t>
            </a:r>
            <a:r>
              <a:rPr lang="en-US" dirty="0" smtClean="0"/>
              <a:t> </a:t>
            </a:r>
            <a:r>
              <a:rPr lang="en-US" dirty="0" err="1" smtClean="0"/>
              <a:t>maksimum</a:t>
            </a:r>
            <a:r>
              <a:rPr lang="en-US" dirty="0" smtClean="0"/>
              <a:t>!</a:t>
            </a:r>
            <a:endParaRPr lang="en-US"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000" b="1" dirty="0" smtClean="0"/>
              <a:t>TIPE-TIPE MODEL PEMBELAJARAN KOOPERATIF</a:t>
            </a:r>
            <a:endParaRPr lang="en-US" sz="6000" b="1" dirty="0"/>
          </a:p>
        </p:txBody>
      </p:sp>
    </p:spTree>
    <p:extLst>
      <p:ext uri="{BB962C8B-B14F-4D97-AF65-F5344CB8AC3E}">
        <p14:creationId xmlns:p14="http://schemas.microsoft.com/office/powerpoint/2010/main" val="230801278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362" name="Rectangle 3"/>
          <p:cNvSpPr>
            <a:spLocks noGrp="1" noChangeArrowheads="1"/>
          </p:cNvSpPr>
          <p:nvPr>
            <p:ph type="body" sz="half" idx="1"/>
          </p:nvPr>
        </p:nvSpPr>
        <p:spPr>
          <a:xfrm>
            <a:off x="457200" y="1447800"/>
            <a:ext cx="8686800" cy="5334000"/>
          </a:xfrm>
        </p:spPr>
        <p:txBody>
          <a:bodyPr/>
          <a:lstStyle/>
          <a:p>
            <a:pPr>
              <a:buFontTx/>
              <a:buNone/>
            </a:pPr>
            <a:r>
              <a:rPr lang="en-US" sz="2400" smtClean="0">
                <a:latin typeface="Baskerville Old Face" pitchFamily="18" charset="0"/>
              </a:rPr>
              <a:t>M</a:t>
            </a:r>
            <a:r>
              <a:rPr lang="en-US" sz="2400" smtClean="0"/>
              <a:t>odel pembelajaran koperatif adalah kegiatan pembelajaran dengan cara berkelompok untuk bekerja sama saling membantu mengkontruksu konsep,  menyelesaikan persoalan, atau inkuiri. Menurut teori dan pengalaman agar kelompok kohesif (kompak-partisipatif), tiap anggota kelompok terdiri dari 4 – 5 orang, siswa heterogen (kemampuan, gender, karakter), ada kontrol dan fasilitasi, dan meminta tanggung jawab hasil kelompok berupa laporan atau presentasi.</a:t>
            </a:r>
          </a:p>
          <a:p>
            <a:r>
              <a:rPr lang="en-US" sz="2400" smtClean="0"/>
              <a:t>Sintaks pembelajaran koperatif adalah informasi, pengarahan-strategi, membentuk kelompok heterogen, kerja kelompok, presentasi hasil kelompok, dan pelaporan.</a:t>
            </a:r>
          </a:p>
          <a:p>
            <a:pPr algn="ctr" eaLnBrk="1" hangingPunct="1">
              <a:buClr>
                <a:schemeClr val="tx1"/>
              </a:buClr>
              <a:buFont typeface="Wingdings" charset="2"/>
              <a:buNone/>
            </a:pPr>
            <a:endParaRPr lang="en-GB" sz="2800" smtClean="0">
              <a:latin typeface="Baskerville Old Face" pitchFamily="18" charset="0"/>
            </a:endParaRPr>
          </a:p>
        </p:txBody>
      </p:sp>
      <p:sp>
        <p:nvSpPr>
          <p:cNvPr id="483332" name="Rectangle 4"/>
          <p:cNvSpPr>
            <a:spLocks noGrp="1" noChangeArrowheads="1"/>
          </p:cNvSpPr>
          <p:nvPr>
            <p:ph type="title"/>
          </p:nvPr>
        </p:nvSpPr>
        <p:spPr>
          <a:xfrm>
            <a:off x="911225" y="-100013"/>
            <a:ext cx="7477125" cy="1143001"/>
          </a:xfrm>
        </p:spPr>
        <p:txBody>
          <a:bodyPr/>
          <a:lstStyle/>
          <a:p>
            <a:pPr eaLnBrk="1" hangingPunct="1">
              <a:defRPr/>
            </a:pPr>
            <a:r>
              <a:rPr lang="en-GB" sz="3600" b="1" dirty="0" smtClean="0">
                <a:solidFill>
                  <a:schemeClr val="bg1">
                    <a:lumMod val="20000"/>
                    <a:lumOff val="80000"/>
                  </a:schemeClr>
                </a:solidFill>
                <a:latin typeface="Bookman Old Style" pitchFamily="18" charset="0"/>
              </a:rPr>
              <a:t>COOPERATIVE LEARNING</a:t>
            </a:r>
          </a:p>
        </p:txBody>
      </p:sp>
    </p:spTree>
    <p:extLst>
      <p:ext uri="{BB962C8B-B14F-4D97-AF65-F5344CB8AC3E}">
        <p14:creationId xmlns:p14="http://schemas.microsoft.com/office/powerpoint/2010/main" val="1068762665"/>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pPr>
              <a:defRPr/>
            </a:pPr>
            <a:r>
              <a:rPr lang="en-US" sz="3200" dirty="0" smtClean="0">
                <a:solidFill>
                  <a:srgbClr val="00FFFF"/>
                </a:solidFill>
              </a:rPr>
              <a:t>TEAMS GAMES TOURNAME</a:t>
            </a:r>
            <a:r>
              <a:rPr lang="en-US" sz="3600" dirty="0" smtClean="0">
                <a:solidFill>
                  <a:srgbClr val="00FFFF"/>
                </a:solidFill>
              </a:rPr>
              <a:t>NT</a:t>
            </a:r>
            <a:endParaRPr lang="en-US" sz="3600" dirty="0">
              <a:solidFill>
                <a:srgbClr val="00FFFF"/>
              </a:solidFill>
            </a:endParaRPr>
          </a:p>
        </p:txBody>
      </p:sp>
      <p:sp>
        <p:nvSpPr>
          <p:cNvPr id="16387" name="Content Placeholder 2"/>
          <p:cNvSpPr>
            <a:spLocks noGrp="1"/>
          </p:cNvSpPr>
          <p:nvPr>
            <p:ph idx="1"/>
          </p:nvPr>
        </p:nvSpPr>
        <p:spPr>
          <a:xfrm>
            <a:off x="457200" y="838200"/>
            <a:ext cx="8229600" cy="6019800"/>
          </a:xfrm>
        </p:spPr>
        <p:txBody>
          <a:bodyPr/>
          <a:lstStyle/>
          <a:p>
            <a:pPr>
              <a:buFontTx/>
              <a:buNone/>
            </a:pPr>
            <a:r>
              <a:rPr lang="en-US" sz="2000" smtClean="0"/>
              <a:t>a.  </a:t>
            </a:r>
            <a:r>
              <a:rPr lang="en-US" sz="2800" b="1" smtClean="0"/>
              <a:t>Buat kelompok siswa heterogen 4 orang kemudian berikan informasi pokok materi dan \mekanisme kegiatan</a:t>
            </a:r>
          </a:p>
          <a:p>
            <a:pPr>
              <a:buFontTx/>
              <a:buNone/>
            </a:pPr>
            <a:r>
              <a:rPr lang="en-US" sz="2800" b="1" smtClean="0"/>
              <a:t>b.  Siapkan meja turnamen secukupnya, missal 10 meja dan untuk tiap meja ditempati 4 siswa yang berkemampuan setara, meja I diisi oleh siswa dengan level tertinggi dari tiap kelompok dan seterusnya sampai meja ke-X ditempati oleh siswa yang levelnya paling rendah. Penentuan tiap siswa yang duduk pada meja tertentu adalah hasil kesepakatan kelompok.</a:t>
            </a:r>
          </a:p>
          <a:p>
            <a:endParaRPr lang="en-US" sz="2800" smtClean="0"/>
          </a:p>
        </p:txBody>
      </p:sp>
    </p:spTree>
    <p:extLst>
      <p:ext uri="{BB962C8B-B14F-4D97-AF65-F5344CB8AC3E}">
        <p14:creationId xmlns:p14="http://schemas.microsoft.com/office/powerpoint/2010/main" val="252439053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76200"/>
            <a:ext cx="8229600" cy="6781800"/>
          </a:xfrm>
        </p:spPr>
        <p:txBody>
          <a:bodyPr/>
          <a:lstStyle/>
          <a:p>
            <a:pPr>
              <a:buFontTx/>
              <a:buNone/>
            </a:pPr>
            <a:r>
              <a:rPr lang="en-US" b="1" smtClean="0">
                <a:solidFill>
                  <a:srgbClr val="FFFF00"/>
                </a:solidFill>
              </a:rPr>
              <a:t> </a:t>
            </a:r>
            <a:r>
              <a:rPr lang="en-US" sz="2000" b="1" smtClean="0">
                <a:solidFill>
                  <a:srgbClr val="FFFF00"/>
                </a:solidFill>
              </a:rPr>
              <a:t>c</a:t>
            </a:r>
            <a:r>
              <a:rPr lang="en-US" sz="2000" b="1" smtClean="0"/>
              <a:t>. </a:t>
            </a:r>
            <a:r>
              <a:rPr lang="en-US" sz="2000" b="1" smtClean="0">
                <a:solidFill>
                  <a:srgbClr val="FFFF00"/>
                </a:solidFill>
                <a:latin typeface="Comic Sans MS" pitchFamily="66" charset="0"/>
              </a:rPr>
              <a:t>Selanjutnya adalah pelaksanaan turnamen, setiap siswa mengambil kartu soal yang telah disediakan pada tiap meja dan mengerjakannya untuk jangka waktu terttentu (misal 3 menit). Siswa bisa mengerjakan lebih dari satu soal dan hasilnya diperiksa  dan dinilai, sehingga diperoleh skor  turnamen untuk tiap individu dan sekaligus skor kelompok asal. Siswa pada tiap meja turnamen sesuai dengan skor yang diperolehnya diberikan sebutan (gelar)  superior, very good, good, medium.</a:t>
            </a:r>
          </a:p>
          <a:p>
            <a:pPr>
              <a:buFontTx/>
              <a:buNone/>
            </a:pPr>
            <a:endParaRPr lang="en-US" sz="2000" b="1" smtClean="0">
              <a:solidFill>
                <a:srgbClr val="FFFF00"/>
              </a:solidFill>
              <a:latin typeface="Comic Sans MS" pitchFamily="66" charset="0"/>
            </a:endParaRPr>
          </a:p>
          <a:p>
            <a:pPr>
              <a:buFontTx/>
              <a:buNone/>
            </a:pPr>
            <a:r>
              <a:rPr lang="en-US" sz="2000" b="1" smtClean="0">
                <a:solidFill>
                  <a:srgbClr val="FFFF00"/>
                </a:solidFill>
                <a:latin typeface="Comic Sans MS" pitchFamily="66" charset="0"/>
              </a:rPr>
              <a:t>d.  </a:t>
            </a:r>
            <a:r>
              <a:rPr lang="en-US" sz="2000" b="1" smtClean="0">
                <a:latin typeface="Comic Sans MS" pitchFamily="66" charset="0"/>
              </a:rPr>
              <a:t> Bumping, pada turnamen kedua ( begitu juga untuk turnamen ketiga-keempat dst.), dilakukan pergeseran tempat duduk pada meja turnamen sesuai dengan sebutan gelar tadi, siswa superior dalam kelompok meja turnamen yang sama, begitu pula untuk meja turnamen yang lainnya diisi oleh siswa dengan gelar yang sama.</a:t>
            </a:r>
          </a:p>
          <a:p>
            <a:pPr>
              <a:buFontTx/>
              <a:buNone/>
            </a:pPr>
            <a:endParaRPr lang="en-US" sz="2000" b="1" smtClean="0">
              <a:solidFill>
                <a:srgbClr val="FFFF00"/>
              </a:solidFill>
              <a:latin typeface="Comic Sans MS" pitchFamily="66" charset="0"/>
            </a:endParaRPr>
          </a:p>
          <a:p>
            <a:pPr>
              <a:buFontTx/>
              <a:buNone/>
            </a:pPr>
            <a:r>
              <a:rPr lang="en-US" sz="2000" b="1" smtClean="0">
                <a:solidFill>
                  <a:srgbClr val="FFFF00"/>
                </a:solidFill>
                <a:latin typeface="Comic Sans MS" pitchFamily="66" charset="0"/>
              </a:rPr>
              <a:t>e.   Setelah selesai hitunglah skor untuk tiap kelompok asal dan skor individual, berikan penghargaan kelompok dan individual.</a:t>
            </a:r>
          </a:p>
          <a:p>
            <a:endParaRPr lang="en-US" sz="2000" smtClean="0">
              <a:solidFill>
                <a:srgbClr val="FFFF00"/>
              </a:solidFill>
              <a:latin typeface="Comic Sans MS" pitchFamily="66" charset="0"/>
            </a:endParaRPr>
          </a:p>
        </p:txBody>
      </p:sp>
    </p:spTree>
    <p:extLst>
      <p:ext uri="{BB962C8B-B14F-4D97-AF65-F5344CB8AC3E}">
        <p14:creationId xmlns:p14="http://schemas.microsoft.com/office/powerpoint/2010/main" val="101123213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752600"/>
          </a:xfrm>
        </p:spPr>
        <p:txBody>
          <a:bodyPr>
            <a:normAutofit fontScale="90000"/>
          </a:bodyPr>
          <a:lstStyle/>
          <a:p>
            <a:pPr>
              <a:defRPr/>
            </a:pPr>
            <a:r>
              <a:rPr lang="en-US" dirty="0" smtClean="0">
                <a:solidFill>
                  <a:srgbClr val="FFFF00"/>
                </a:solidFill>
              </a:rPr>
              <a:t>STAD </a:t>
            </a:r>
            <a:r>
              <a:rPr lang="en-US" sz="3600" dirty="0" smtClean="0"/>
              <a:t/>
            </a:r>
            <a:br>
              <a:rPr lang="en-US" sz="3600" dirty="0" smtClean="0"/>
            </a:br>
            <a:r>
              <a:rPr lang="en-US" sz="3600" dirty="0" smtClean="0"/>
              <a:t>(Student Teams Achievement Division)</a:t>
            </a:r>
            <a:br>
              <a:rPr lang="en-US" sz="3600" dirty="0" smtClean="0"/>
            </a:br>
            <a:endParaRPr lang="en-US" sz="3600" dirty="0"/>
          </a:p>
        </p:txBody>
      </p:sp>
      <p:sp>
        <p:nvSpPr>
          <p:cNvPr id="18435" name="Content Placeholder 2"/>
          <p:cNvSpPr>
            <a:spLocks noGrp="1"/>
          </p:cNvSpPr>
          <p:nvPr>
            <p:ph idx="1"/>
          </p:nvPr>
        </p:nvSpPr>
        <p:spPr>
          <a:xfrm>
            <a:off x="0" y="1600200"/>
            <a:ext cx="9144000" cy="5257800"/>
          </a:xfrm>
        </p:spPr>
        <p:txBody>
          <a:bodyPr>
            <a:normAutofit lnSpcReduction="10000"/>
          </a:bodyPr>
          <a:lstStyle/>
          <a:p>
            <a:r>
              <a:rPr lang="en-US" smtClean="0"/>
              <a:t>Pengarahan, </a:t>
            </a:r>
          </a:p>
          <a:p>
            <a:r>
              <a:rPr lang="en-US" smtClean="0"/>
              <a:t>Buat kelompok heterogen (4-5 orang)</a:t>
            </a:r>
          </a:p>
          <a:p>
            <a:r>
              <a:rPr lang="en-US" smtClean="0"/>
              <a:t>Diskusikan bahan belajar-LKS-modul secara kolaboratif</a:t>
            </a:r>
          </a:p>
          <a:p>
            <a:r>
              <a:rPr lang="en-US" smtClean="0"/>
              <a:t>Sajian-presentasi kelompok sehingga terjadi diskusi kelas, </a:t>
            </a:r>
          </a:p>
          <a:p>
            <a:r>
              <a:rPr lang="en-US" smtClean="0"/>
              <a:t>Kuis individual dan buat skor perkembangan tiap siswa atau kelompok, </a:t>
            </a:r>
          </a:p>
          <a:p>
            <a:r>
              <a:rPr lang="en-US" smtClean="0"/>
              <a:t>Umumkan rekor tim dan individual dan berikan reward.</a:t>
            </a:r>
          </a:p>
        </p:txBody>
      </p:sp>
    </p:spTree>
    <p:extLst>
      <p:ext uri="{BB962C8B-B14F-4D97-AF65-F5344CB8AC3E}">
        <p14:creationId xmlns:p14="http://schemas.microsoft.com/office/powerpoint/2010/main" val="235269476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solidFill>
                  <a:srgbClr val="FFFF00"/>
                </a:solidFill>
              </a:rPr>
              <a:t>TAI  </a:t>
            </a:r>
            <a:r>
              <a:rPr lang="en-US" dirty="0" smtClean="0"/>
              <a:t/>
            </a:r>
            <a:br>
              <a:rPr lang="en-US" dirty="0" smtClean="0"/>
            </a:br>
            <a:r>
              <a:rPr lang="en-US" dirty="0" smtClean="0"/>
              <a:t>(Team Assisted </a:t>
            </a:r>
            <a:r>
              <a:rPr lang="en-US" dirty="0" err="1" smtClean="0"/>
              <a:t>Individualy</a:t>
            </a:r>
            <a:r>
              <a:rPr lang="en-US" dirty="0" smtClean="0"/>
              <a:t>)</a:t>
            </a:r>
            <a:endParaRPr lang="en-US" dirty="0"/>
          </a:p>
        </p:txBody>
      </p:sp>
      <p:sp>
        <p:nvSpPr>
          <p:cNvPr id="19459" name="Content Placeholder 2"/>
          <p:cNvSpPr>
            <a:spLocks noGrp="1"/>
          </p:cNvSpPr>
          <p:nvPr>
            <p:ph idx="1"/>
          </p:nvPr>
        </p:nvSpPr>
        <p:spPr/>
        <p:txBody>
          <a:bodyPr/>
          <a:lstStyle/>
          <a:p>
            <a:r>
              <a:rPr lang="en-US" smtClean="0"/>
              <a:t>Terjemahan bebas dari istilah di atas adalah Bantuan Individual dalam Kelompok (BidaK) dengan karateristirk bahwa (Driver, 1980) tanggung jawab belajar adalah pada siswa. Oleh karena itu siswa harus membangun pengetahuan tidak menerima bentuk jadi dari guru. Pola komunikasi guru-siswa adalah negosiasi dan bukan imposisi-intruksi. </a:t>
            </a:r>
          </a:p>
        </p:txBody>
      </p:sp>
    </p:spTree>
    <p:extLst>
      <p:ext uri="{BB962C8B-B14F-4D97-AF65-F5344CB8AC3E}">
        <p14:creationId xmlns:p14="http://schemas.microsoft.com/office/powerpoint/2010/main" val="311953909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57200" y="457200"/>
            <a:ext cx="8229600" cy="5638800"/>
          </a:xfrm>
        </p:spPr>
        <p:txBody>
          <a:bodyPr/>
          <a:lstStyle/>
          <a:p>
            <a:pPr>
              <a:buFontTx/>
              <a:buNone/>
            </a:pPr>
            <a:r>
              <a:rPr lang="en-US" smtClean="0"/>
              <a:t>Sintaks BidaK menurut Slavin (1985) adalah: </a:t>
            </a:r>
          </a:p>
          <a:p>
            <a:r>
              <a:rPr lang="en-US" smtClean="0"/>
              <a:t>(1) buat kelompok heterogen dan berikan bahan ajar berupa modul, </a:t>
            </a:r>
          </a:p>
          <a:p>
            <a:r>
              <a:rPr lang="en-US" smtClean="0"/>
              <a:t>(2) siswa belajar kelompok dengan dibantu oleh siswa pandai anggota kelompok  secara individual, saling tukar jawaban, saling berbagi sehingga terjadi diskusi, </a:t>
            </a:r>
          </a:p>
          <a:p>
            <a:r>
              <a:rPr lang="en-US" smtClean="0"/>
              <a:t>(3) penghargaan kelompok dan refleksi serta tes formatif.</a:t>
            </a:r>
          </a:p>
        </p:txBody>
      </p:sp>
    </p:spTree>
    <p:extLst>
      <p:ext uri="{BB962C8B-B14F-4D97-AF65-F5344CB8AC3E}">
        <p14:creationId xmlns:p14="http://schemas.microsoft.com/office/powerpoint/2010/main" val="27424744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8210" name="Rectangle 2"/>
          <p:cNvSpPr>
            <a:spLocks noGrp="1" noChangeArrowheads="1"/>
          </p:cNvSpPr>
          <p:nvPr>
            <p:ph type="title"/>
          </p:nvPr>
        </p:nvSpPr>
        <p:spPr>
          <a:xfrm>
            <a:off x="457200" y="277813"/>
            <a:ext cx="8686800" cy="1143000"/>
          </a:xfrm>
        </p:spPr>
        <p:txBody>
          <a:bodyPr>
            <a:normAutofit fontScale="90000"/>
          </a:bodyPr>
          <a:lstStyle/>
          <a:p>
            <a:pPr eaLnBrk="1" hangingPunct="1">
              <a:defRPr/>
            </a:pPr>
            <a:r>
              <a:rPr lang="en-US" sz="3600" smtClean="0">
                <a:solidFill>
                  <a:srgbClr val="FFFF00"/>
                </a:solidFill>
              </a:rPr>
              <a:t>PEMILIHAN METODE BERDASARKAN  TUJUAN PEMBELAJARAN</a:t>
            </a:r>
          </a:p>
        </p:txBody>
      </p:sp>
      <p:sp>
        <p:nvSpPr>
          <p:cNvPr id="12291" name="Rectangle 3"/>
          <p:cNvSpPr>
            <a:spLocks noGrp="1" noChangeArrowheads="1"/>
          </p:cNvSpPr>
          <p:nvPr>
            <p:ph type="body" idx="1"/>
          </p:nvPr>
        </p:nvSpPr>
        <p:spPr/>
        <p:txBody>
          <a:bodyPr/>
          <a:lstStyle/>
          <a:p>
            <a:pPr eaLnBrk="1" hangingPunct="1"/>
            <a:r>
              <a:rPr lang="en-US" sz="2800" smtClean="0"/>
              <a:t>Bila tujuannya memberi atau menyampaikan pengetahuan : metode ceramah atau metode pemberian tugas membaca</a:t>
            </a:r>
          </a:p>
          <a:p>
            <a:pPr eaLnBrk="1" hangingPunct="1"/>
            <a:r>
              <a:rPr lang="en-US" sz="2800" smtClean="0"/>
              <a:t>Bila tujuannya membentuk manusia yang aktif, kreatif dan bersikap positif terhadap matematika: metode diskusi atau metode penemuan</a:t>
            </a:r>
          </a:p>
          <a:p>
            <a:pPr eaLnBrk="1" hangingPunct="1"/>
            <a:r>
              <a:rPr lang="en-US" sz="2800" smtClean="0"/>
              <a:t>Bila tujuannya menambah keterampilan : metode demonstrasi, bermain peran, simulasi dan latihan praktek</a:t>
            </a:r>
          </a:p>
        </p:txBody>
      </p:sp>
    </p:spTree>
    <p:extLst>
      <p:ext uri="{BB962C8B-B14F-4D97-AF65-F5344CB8AC3E}">
        <p14:creationId xmlns:p14="http://schemas.microsoft.com/office/powerpoint/2010/main" val="2564932289"/>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534400" cy="1905000"/>
          </a:xfrm>
        </p:spPr>
        <p:txBody>
          <a:bodyPr>
            <a:normAutofit fontScale="90000"/>
          </a:bodyPr>
          <a:lstStyle/>
          <a:p>
            <a:pPr>
              <a:defRPr/>
            </a:pPr>
            <a:r>
              <a:rPr lang="en-US" dirty="0" smtClean="0">
                <a:solidFill>
                  <a:srgbClr val="FFFF00"/>
                </a:solidFill>
              </a:rPr>
              <a:t>NHT </a:t>
            </a:r>
            <a:r>
              <a:rPr lang="en-US" dirty="0" smtClean="0"/>
              <a:t/>
            </a:r>
            <a:br>
              <a:rPr lang="en-US" dirty="0" smtClean="0"/>
            </a:br>
            <a:r>
              <a:rPr lang="en-US" dirty="0" smtClean="0"/>
              <a:t>(Numbered Head Together)</a:t>
            </a:r>
            <a:br>
              <a:rPr lang="en-US" dirty="0" smtClean="0"/>
            </a:br>
            <a:endParaRPr lang="en-US" dirty="0"/>
          </a:p>
        </p:txBody>
      </p:sp>
      <p:sp>
        <p:nvSpPr>
          <p:cNvPr id="21507" name="Content Placeholder 2"/>
          <p:cNvSpPr>
            <a:spLocks noGrp="1"/>
          </p:cNvSpPr>
          <p:nvPr>
            <p:ph idx="1"/>
          </p:nvPr>
        </p:nvSpPr>
        <p:spPr>
          <a:xfrm>
            <a:off x="457200" y="1676400"/>
            <a:ext cx="8229600" cy="4495800"/>
          </a:xfrm>
        </p:spPr>
        <p:txBody>
          <a:bodyPr/>
          <a:lstStyle/>
          <a:p>
            <a:r>
              <a:rPr lang="en-US" smtClean="0"/>
              <a:t>pengarahan, </a:t>
            </a:r>
          </a:p>
          <a:p>
            <a:r>
              <a:rPr lang="en-US" smtClean="0"/>
              <a:t>buat kelompok heterogen dan tiap siswa memiliki nomor tertentu, </a:t>
            </a:r>
          </a:p>
          <a:p>
            <a:r>
              <a:rPr lang="en-US" smtClean="0"/>
              <a:t>berikan persoalan materi bahan ajar (untuk tiap kelompok sama tapi untuk tiap siswa tidak sama sesuai dengan nomor siswa, </a:t>
            </a:r>
          </a:p>
        </p:txBody>
      </p:sp>
    </p:spTree>
    <p:extLst>
      <p:ext uri="{BB962C8B-B14F-4D97-AF65-F5344CB8AC3E}">
        <p14:creationId xmlns:p14="http://schemas.microsoft.com/office/powerpoint/2010/main" val="321845009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2530" name="Content Placeholder 2"/>
          <p:cNvSpPr>
            <a:spLocks noGrp="1"/>
          </p:cNvSpPr>
          <p:nvPr>
            <p:ph idx="1"/>
          </p:nvPr>
        </p:nvSpPr>
        <p:spPr>
          <a:xfrm>
            <a:off x="457200" y="457200"/>
            <a:ext cx="8229600" cy="5638800"/>
          </a:xfrm>
        </p:spPr>
        <p:txBody>
          <a:bodyPr/>
          <a:lstStyle/>
          <a:p>
            <a:r>
              <a:rPr lang="en-US" smtClean="0"/>
              <a:t>tiap siswa dengan nomor sama mendapat tugas yang sama) kemudian bekerja kelompok, </a:t>
            </a:r>
          </a:p>
          <a:p>
            <a:r>
              <a:rPr lang="en-US" smtClean="0"/>
              <a:t>presentasi kelompok dengan presentasi kelompok dengan nomor siswa yang sama sesuai tugas masing-masing sehingga terjadi diskusi kelas, </a:t>
            </a:r>
          </a:p>
          <a:p>
            <a:r>
              <a:rPr lang="en-US" smtClean="0"/>
              <a:t>kuis individual dan buat skor perkembangan tiap siswa, </a:t>
            </a:r>
          </a:p>
          <a:p>
            <a:r>
              <a:rPr lang="en-US" smtClean="0"/>
              <a:t>umumkan hasil kuis dan beri reward.</a:t>
            </a:r>
          </a:p>
          <a:p>
            <a:endParaRPr lang="en-US" smtClean="0"/>
          </a:p>
        </p:txBody>
      </p:sp>
    </p:spTree>
    <p:extLst>
      <p:ext uri="{BB962C8B-B14F-4D97-AF65-F5344CB8AC3E}">
        <p14:creationId xmlns:p14="http://schemas.microsoft.com/office/powerpoint/2010/main" val="149852352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defRPr/>
            </a:pPr>
            <a:r>
              <a:rPr lang="en-US" dirty="0" smtClean="0">
                <a:solidFill>
                  <a:srgbClr val="FFFF00"/>
                </a:solidFill>
              </a:rPr>
              <a:t>JIGSAW</a:t>
            </a:r>
            <a:endParaRPr lang="en-US" dirty="0">
              <a:solidFill>
                <a:srgbClr val="FFFF00"/>
              </a:solidFill>
            </a:endParaRPr>
          </a:p>
        </p:txBody>
      </p:sp>
      <p:sp>
        <p:nvSpPr>
          <p:cNvPr id="23555" name="Content Placeholder 2"/>
          <p:cNvSpPr>
            <a:spLocks noGrp="1"/>
          </p:cNvSpPr>
          <p:nvPr>
            <p:ph idx="1"/>
          </p:nvPr>
        </p:nvSpPr>
        <p:spPr>
          <a:xfrm>
            <a:off x="457200" y="1066800"/>
            <a:ext cx="8229600" cy="5029200"/>
          </a:xfrm>
        </p:spPr>
        <p:txBody>
          <a:bodyPr/>
          <a:lstStyle/>
          <a:p>
            <a:pPr>
              <a:buFontTx/>
              <a:buNone/>
            </a:pPr>
            <a:r>
              <a:rPr lang="en-US" smtClean="0"/>
              <a:t>Model pembelajaran ini termasuk pembelajaran kooperatif dengan langkah-langkah:</a:t>
            </a:r>
          </a:p>
          <a:p>
            <a:r>
              <a:rPr lang="en-US" smtClean="0"/>
              <a:t>Pengarahan,</a:t>
            </a:r>
          </a:p>
          <a:p>
            <a:r>
              <a:rPr lang="en-US" smtClean="0"/>
              <a:t>informasi bahan ajar, </a:t>
            </a:r>
          </a:p>
          <a:p>
            <a:r>
              <a:rPr lang="en-US" smtClean="0"/>
              <a:t>buat kelompok heterogen, </a:t>
            </a:r>
          </a:p>
          <a:p>
            <a:r>
              <a:rPr lang="en-US" smtClean="0"/>
              <a:t>berikan bahan ajar (LKS) yang terdiri dari beberapa bagian sesuai dengan banyak siswa dalam kelompok, </a:t>
            </a:r>
          </a:p>
        </p:txBody>
      </p:sp>
    </p:spTree>
    <p:extLst>
      <p:ext uri="{BB962C8B-B14F-4D97-AF65-F5344CB8AC3E}">
        <p14:creationId xmlns:p14="http://schemas.microsoft.com/office/powerpoint/2010/main" val="3392460402"/>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4578" name="Content Placeholder 2"/>
          <p:cNvSpPr>
            <a:spLocks noGrp="1"/>
          </p:cNvSpPr>
          <p:nvPr>
            <p:ph idx="1"/>
          </p:nvPr>
        </p:nvSpPr>
        <p:spPr>
          <a:xfrm>
            <a:off x="457200" y="609600"/>
            <a:ext cx="8229600" cy="6248400"/>
          </a:xfrm>
        </p:spPr>
        <p:txBody>
          <a:bodyPr/>
          <a:lstStyle/>
          <a:p>
            <a:r>
              <a:rPr lang="en-US" smtClean="0"/>
              <a:t>tiap anggota kelompok bertugas membahas bagian tertentu,</a:t>
            </a:r>
          </a:p>
          <a:p>
            <a:r>
              <a:rPr lang="en-US" smtClean="0"/>
              <a:t>kelompok dengan bahan yang sama belajar bersama, </a:t>
            </a:r>
          </a:p>
          <a:p>
            <a:r>
              <a:rPr lang="en-US" smtClean="0"/>
              <a:t>buat kelompok ahli sesuai bagian bahan ajar yang sama sehingga terjadi kerja sama dan diskusi, </a:t>
            </a:r>
          </a:p>
          <a:p>
            <a:r>
              <a:rPr lang="en-US" smtClean="0"/>
              <a:t>kembali ke kelompok asal, </a:t>
            </a:r>
          </a:p>
          <a:p>
            <a:r>
              <a:rPr lang="en-US" smtClean="0"/>
              <a:t>pelaksanaan tutorial pada kelompok asal oleh anggota kelompok ahli,</a:t>
            </a:r>
          </a:p>
          <a:p>
            <a:r>
              <a:rPr lang="en-US" smtClean="0"/>
              <a:t>penyimpulan dan evaluasi</a:t>
            </a:r>
          </a:p>
        </p:txBody>
      </p:sp>
    </p:spTree>
    <p:extLst>
      <p:ext uri="{BB962C8B-B14F-4D97-AF65-F5344CB8AC3E}">
        <p14:creationId xmlns:p14="http://schemas.microsoft.com/office/powerpoint/2010/main" val="62383894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solidFill>
                  <a:srgbClr val="FFFF00"/>
                </a:solidFill>
              </a:rPr>
              <a:t>TPS</a:t>
            </a:r>
            <a:r>
              <a:rPr lang="en-US" dirty="0" smtClean="0">
                <a:solidFill>
                  <a:srgbClr val="FF0000"/>
                </a:solidFill>
              </a:rPr>
              <a:t> </a:t>
            </a:r>
            <a:r>
              <a:rPr lang="en-US" dirty="0" smtClean="0"/>
              <a:t>(Think Pairs Share)</a:t>
            </a:r>
            <a:endParaRPr lang="en-US" dirty="0"/>
          </a:p>
        </p:txBody>
      </p:sp>
      <p:sp>
        <p:nvSpPr>
          <p:cNvPr id="25603" name="Content Placeholder 2"/>
          <p:cNvSpPr>
            <a:spLocks noGrp="1"/>
          </p:cNvSpPr>
          <p:nvPr>
            <p:ph idx="1"/>
          </p:nvPr>
        </p:nvSpPr>
        <p:spPr>
          <a:xfrm>
            <a:off x="457200" y="1600200"/>
            <a:ext cx="8229600" cy="5029200"/>
          </a:xfrm>
        </p:spPr>
        <p:txBody>
          <a:bodyPr/>
          <a:lstStyle/>
          <a:p>
            <a:r>
              <a:rPr lang="en-US" smtClean="0"/>
              <a:t>Guru menyajikan materi klasikal,</a:t>
            </a:r>
          </a:p>
          <a:p>
            <a:r>
              <a:rPr lang="en-US" smtClean="0"/>
              <a:t> berikan persoalan  kepada siswa dan siswa bekerja kelompok dengan cara berpasangan sebangku-sebangku (think-pairs), </a:t>
            </a:r>
          </a:p>
          <a:p>
            <a:r>
              <a:rPr lang="en-US" smtClean="0"/>
              <a:t>presentasi kelompok (share), </a:t>
            </a:r>
          </a:p>
          <a:p>
            <a:r>
              <a:rPr lang="en-US" smtClean="0"/>
              <a:t>kuis individual, buat  skor perkembangan tiap siswa,</a:t>
            </a:r>
          </a:p>
          <a:p>
            <a:r>
              <a:rPr lang="en-US" smtClean="0"/>
              <a:t> umumkan hasil kuis dan berikan reward.</a:t>
            </a:r>
          </a:p>
          <a:p>
            <a:endParaRPr lang="en-US" smtClean="0"/>
          </a:p>
        </p:txBody>
      </p:sp>
    </p:spTree>
    <p:extLst>
      <p:ext uri="{BB962C8B-B14F-4D97-AF65-F5344CB8AC3E}">
        <p14:creationId xmlns:p14="http://schemas.microsoft.com/office/powerpoint/2010/main" val="1090535963"/>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b="1" dirty="0" smtClean="0">
                <a:solidFill>
                  <a:srgbClr val="FFFF00"/>
                </a:solidFill>
              </a:rPr>
              <a:t>GI </a:t>
            </a:r>
            <a:r>
              <a:rPr lang="en-US" dirty="0" smtClean="0"/>
              <a:t>(Group Investigation)</a:t>
            </a:r>
            <a:br>
              <a:rPr lang="en-US" dirty="0" smtClean="0"/>
            </a:br>
            <a:endParaRPr lang="en-US" dirty="0"/>
          </a:p>
        </p:txBody>
      </p:sp>
      <p:sp>
        <p:nvSpPr>
          <p:cNvPr id="26627" name="Content Placeholder 2"/>
          <p:cNvSpPr>
            <a:spLocks noGrp="1"/>
          </p:cNvSpPr>
          <p:nvPr>
            <p:ph idx="1"/>
          </p:nvPr>
        </p:nvSpPr>
        <p:spPr>
          <a:xfrm>
            <a:off x="457200" y="1143000"/>
            <a:ext cx="8229600" cy="4495800"/>
          </a:xfrm>
        </p:spPr>
        <p:txBody>
          <a:bodyPr>
            <a:normAutofit fontScale="92500"/>
          </a:bodyPr>
          <a:lstStyle/>
          <a:p>
            <a:r>
              <a:rPr lang="en-US" smtClean="0"/>
              <a:t>Pengarahan,</a:t>
            </a:r>
          </a:p>
          <a:p>
            <a:r>
              <a:rPr lang="en-US" smtClean="0"/>
              <a:t>buat kelompok heterogen dengan orientasi tugas,</a:t>
            </a:r>
          </a:p>
          <a:p>
            <a:r>
              <a:rPr lang="en-US" smtClean="0"/>
              <a:t>rencanakan pelaksanaan investigasi, </a:t>
            </a:r>
          </a:p>
          <a:p>
            <a:r>
              <a:rPr lang="en-US" smtClean="0"/>
              <a:t>tiap kelompok menginvestigasi proyek tertentu (bisa di luar kelas, misal mengukur tinggi pohon, mendata banyak dan jenis kendaraan di dalam sekolah, jenis dagangan dan keuntungan di kantin sekolah, banyak guru dan staf sekolah), </a:t>
            </a:r>
          </a:p>
        </p:txBody>
      </p:sp>
    </p:spTree>
    <p:extLst>
      <p:ext uri="{BB962C8B-B14F-4D97-AF65-F5344CB8AC3E}">
        <p14:creationId xmlns:p14="http://schemas.microsoft.com/office/powerpoint/2010/main" val="410861274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7650" name="Content Placeholder 2"/>
          <p:cNvSpPr>
            <a:spLocks noGrp="1"/>
          </p:cNvSpPr>
          <p:nvPr>
            <p:ph idx="1"/>
          </p:nvPr>
        </p:nvSpPr>
        <p:spPr/>
        <p:txBody>
          <a:bodyPr/>
          <a:lstStyle/>
          <a:p>
            <a:r>
              <a:rPr lang="en-US" smtClean="0"/>
              <a:t>pengolahan data </a:t>
            </a:r>
          </a:p>
          <a:p>
            <a:r>
              <a:rPr lang="en-US" smtClean="0"/>
              <a:t>penyajian data hasi investigasi,</a:t>
            </a:r>
          </a:p>
          <a:p>
            <a:r>
              <a:rPr lang="en-US" smtClean="0"/>
              <a:t> presentasi, </a:t>
            </a:r>
          </a:p>
          <a:p>
            <a:r>
              <a:rPr lang="en-US" smtClean="0"/>
              <a:t>kuis individual, buat skor perkem\angan siswa, </a:t>
            </a:r>
          </a:p>
          <a:p>
            <a:r>
              <a:rPr lang="en-US" smtClean="0"/>
              <a:t>umumkan hasil kuis dan berikan reward.</a:t>
            </a:r>
          </a:p>
        </p:txBody>
      </p:sp>
    </p:spTree>
    <p:extLst>
      <p:ext uri="{BB962C8B-B14F-4D97-AF65-F5344CB8AC3E}">
        <p14:creationId xmlns:p14="http://schemas.microsoft.com/office/powerpoint/2010/main" val="103912075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solidFill>
                  <a:srgbClr val="FFFF00"/>
                </a:solidFill>
              </a:rPr>
              <a:t>TS-TS </a:t>
            </a:r>
            <a:r>
              <a:rPr lang="en-US" dirty="0" smtClean="0"/>
              <a:t>(Two Stay – Two Stray)</a:t>
            </a:r>
            <a:br>
              <a:rPr lang="en-US" dirty="0" smtClean="0"/>
            </a:br>
            <a:endParaRPr lang="en-US" dirty="0"/>
          </a:p>
        </p:txBody>
      </p:sp>
      <p:sp>
        <p:nvSpPr>
          <p:cNvPr id="28675" name="Content Placeholder 2"/>
          <p:cNvSpPr>
            <a:spLocks noGrp="1"/>
          </p:cNvSpPr>
          <p:nvPr>
            <p:ph idx="1"/>
          </p:nvPr>
        </p:nvSpPr>
        <p:spPr>
          <a:xfrm>
            <a:off x="457200" y="1143000"/>
            <a:ext cx="8229600" cy="5410200"/>
          </a:xfrm>
        </p:spPr>
        <p:txBody>
          <a:bodyPr/>
          <a:lstStyle/>
          <a:p>
            <a:pPr>
              <a:buFontTx/>
              <a:buNone/>
            </a:pPr>
            <a:r>
              <a:rPr lang="en-US" smtClean="0">
                <a:solidFill>
                  <a:srgbClr val="00FFFF"/>
                </a:solidFill>
              </a:rPr>
              <a:t>Pembelajaran model ini adalah dengan cara siswa berbagi pengetahuan dan pengalaman dengan kelompok lain. </a:t>
            </a:r>
          </a:p>
          <a:p>
            <a:r>
              <a:rPr lang="en-US" smtClean="0"/>
              <a:t>kerja kelompok I: dua siswa bertamu ke kelompok lain dan dua siswa lainnya tetap di kelompoknya untuk menerima dua orang dari kelompok lain, </a:t>
            </a:r>
          </a:p>
          <a:p>
            <a:r>
              <a:rPr lang="en-US" smtClean="0"/>
              <a:t>Kerja kelompok II :kembali ke kelompok asal dan berdiskusi dengan kelompoknya</a:t>
            </a:r>
          </a:p>
          <a:p>
            <a:r>
              <a:rPr lang="en-US" smtClean="0"/>
              <a:t>laporan kelompok</a:t>
            </a:r>
          </a:p>
        </p:txBody>
      </p:sp>
    </p:spTree>
    <p:extLst>
      <p:ext uri="{BB962C8B-B14F-4D97-AF65-F5344CB8AC3E}">
        <p14:creationId xmlns:p14="http://schemas.microsoft.com/office/powerpoint/2010/main" val="196129666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79234" name="Rectangle 2"/>
          <p:cNvSpPr>
            <a:spLocks noGrp="1" noChangeArrowheads="1"/>
          </p:cNvSpPr>
          <p:nvPr>
            <p:ph type="title"/>
          </p:nvPr>
        </p:nvSpPr>
        <p:spPr/>
        <p:txBody>
          <a:bodyPr/>
          <a:lstStyle/>
          <a:p>
            <a:pPr eaLnBrk="1" hangingPunct="1">
              <a:defRPr/>
            </a:pPr>
            <a:r>
              <a:rPr lang="en-US" smtClean="0"/>
              <a:t>PENDEKATAN PEMBELAJARAN</a:t>
            </a:r>
          </a:p>
        </p:txBody>
      </p:sp>
      <p:sp>
        <p:nvSpPr>
          <p:cNvPr id="13315" name="Rectangle 3"/>
          <p:cNvSpPr>
            <a:spLocks noGrp="1" noChangeArrowheads="1"/>
          </p:cNvSpPr>
          <p:nvPr>
            <p:ph type="body" idx="1"/>
          </p:nvPr>
        </p:nvSpPr>
        <p:spPr/>
        <p:txBody>
          <a:bodyPr/>
          <a:lstStyle/>
          <a:p>
            <a:pPr marL="552450" indent="-552450" eaLnBrk="1" hangingPunct="1"/>
            <a:r>
              <a:rPr lang="en-US" sz="2800" b="1" smtClean="0"/>
              <a:t>PENDEKATAN  METODOLOGIK</a:t>
            </a:r>
            <a:r>
              <a:rPr lang="en-US" sz="2800" smtClean="0"/>
              <a:t>:</a:t>
            </a:r>
          </a:p>
          <a:p>
            <a:pPr marL="552450" indent="-552450" eaLnBrk="1" hangingPunct="1">
              <a:buFontTx/>
              <a:buNone/>
            </a:pPr>
            <a:r>
              <a:rPr lang="en-US" sz="2800" smtClean="0"/>
              <a:t>	Berkenaan dengan cara siswa mengadaptasi konsep yang  disajikan ke dalam struktur kognitifnya, yang sejalan dengan cara guru menyajikan bahan tersebut</a:t>
            </a:r>
          </a:p>
          <a:p>
            <a:pPr marL="552450" indent="-552450" eaLnBrk="1" hangingPunct="1"/>
            <a:r>
              <a:rPr lang="en-US" sz="2800" b="1" smtClean="0"/>
              <a:t>PENDEKATAN MATERIAL</a:t>
            </a:r>
            <a:r>
              <a:rPr lang="en-US" sz="2800" smtClean="0"/>
              <a:t>:</a:t>
            </a:r>
          </a:p>
          <a:p>
            <a:pPr marL="552450" indent="-552450" eaLnBrk="1" hangingPunct="1">
              <a:buFontTx/>
              <a:buNone/>
            </a:pPr>
            <a:r>
              <a:rPr lang="en-US" sz="2800" smtClean="0"/>
              <a:t>	Pendekatan pembelajaran dimana dalam menyajikan suatu konsep  dilakukan melalui konsep  lain yang telah dimiliki siswa</a:t>
            </a:r>
          </a:p>
        </p:txBody>
      </p:sp>
    </p:spTree>
    <p:extLst>
      <p:ext uri="{BB962C8B-B14F-4D97-AF65-F5344CB8AC3E}">
        <p14:creationId xmlns:p14="http://schemas.microsoft.com/office/powerpoint/2010/main" val="497561936"/>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80258" name="Rectangle 2"/>
          <p:cNvSpPr>
            <a:spLocks noGrp="1" noChangeArrowheads="1"/>
          </p:cNvSpPr>
          <p:nvPr>
            <p:ph type="title"/>
          </p:nvPr>
        </p:nvSpPr>
        <p:spPr/>
        <p:txBody>
          <a:bodyPr/>
          <a:lstStyle/>
          <a:p>
            <a:pPr eaLnBrk="1" hangingPunct="1">
              <a:defRPr/>
            </a:pPr>
            <a:r>
              <a:rPr lang="en-US" dirty="0" smtClean="0">
                <a:solidFill>
                  <a:schemeClr val="tx1"/>
                </a:solidFill>
              </a:rPr>
              <a:t>PENDEKATAN METODOLOGIK</a:t>
            </a:r>
          </a:p>
        </p:txBody>
      </p:sp>
      <p:sp>
        <p:nvSpPr>
          <p:cNvPr id="14339" name="Rectangle 3"/>
          <p:cNvSpPr>
            <a:spLocks noGrp="1" noChangeArrowheads="1"/>
          </p:cNvSpPr>
          <p:nvPr>
            <p:ph type="body" idx="1"/>
          </p:nvPr>
        </p:nvSpPr>
        <p:spPr/>
        <p:txBody>
          <a:bodyPr/>
          <a:lstStyle/>
          <a:p>
            <a:pPr eaLnBrk="1" hangingPunct="1"/>
            <a:r>
              <a:rPr lang="en-US" smtClean="0">
                <a:solidFill>
                  <a:srgbClr val="FFFF00"/>
                </a:solidFill>
              </a:rPr>
              <a:t>Pendekatan konstruktivisme</a:t>
            </a:r>
          </a:p>
          <a:p>
            <a:pPr eaLnBrk="1" hangingPunct="1"/>
            <a:r>
              <a:rPr lang="en-US" smtClean="0">
                <a:solidFill>
                  <a:srgbClr val="FFFF00"/>
                </a:solidFill>
              </a:rPr>
              <a:t>Pendekatan induktif</a:t>
            </a:r>
          </a:p>
          <a:p>
            <a:pPr eaLnBrk="1" hangingPunct="1"/>
            <a:r>
              <a:rPr lang="en-US" smtClean="0">
                <a:solidFill>
                  <a:srgbClr val="FFFF00"/>
                </a:solidFill>
              </a:rPr>
              <a:t>Pendekatan deduktif</a:t>
            </a:r>
          </a:p>
          <a:p>
            <a:pPr eaLnBrk="1" hangingPunct="1"/>
            <a:r>
              <a:rPr lang="en-US" smtClean="0">
                <a:solidFill>
                  <a:srgbClr val="FFFF00"/>
                </a:solidFill>
              </a:rPr>
              <a:t>Pendekatan open ended</a:t>
            </a:r>
          </a:p>
          <a:p>
            <a:pPr eaLnBrk="1" hangingPunct="1"/>
            <a:r>
              <a:rPr lang="en-US" smtClean="0">
                <a:solidFill>
                  <a:srgbClr val="FFFF00"/>
                </a:solidFill>
              </a:rPr>
              <a:t>Pendekatan kontekstual</a:t>
            </a:r>
          </a:p>
          <a:p>
            <a:pPr eaLnBrk="1" hangingPunct="1"/>
            <a:r>
              <a:rPr lang="en-US" smtClean="0">
                <a:solidFill>
                  <a:srgbClr val="FFFF00"/>
                </a:solidFill>
              </a:rPr>
              <a:t>Pendekatan realistik</a:t>
            </a:r>
          </a:p>
        </p:txBody>
      </p:sp>
    </p:spTree>
    <p:extLst>
      <p:ext uri="{BB962C8B-B14F-4D97-AF65-F5344CB8AC3E}">
        <p14:creationId xmlns:p14="http://schemas.microsoft.com/office/powerpoint/2010/main" val="604162058"/>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PENYUSUNAN LKS/BAHAN AJAR</a:t>
            </a:r>
            <a:endParaRPr lang="en-US" dirty="0"/>
          </a:p>
        </p:txBody>
      </p:sp>
      <p:sp>
        <p:nvSpPr>
          <p:cNvPr id="3" name="Content Placeholder 2"/>
          <p:cNvSpPr>
            <a:spLocks noGrp="1"/>
          </p:cNvSpPr>
          <p:nvPr>
            <p:ph idx="1"/>
          </p:nvPr>
        </p:nvSpPr>
        <p:spPr/>
        <p:txBody>
          <a:bodyPr/>
          <a:lstStyle/>
          <a:p>
            <a:r>
              <a:rPr lang="en-US" dirty="0" smtClean="0"/>
              <a:t>LKS/</a:t>
            </a:r>
            <a:r>
              <a:rPr lang="en-US" dirty="0" err="1" smtClean="0"/>
              <a:t>Bahan</a:t>
            </a:r>
            <a:r>
              <a:rPr lang="en-US" dirty="0" smtClean="0"/>
              <a:t> Ajar  </a:t>
            </a:r>
            <a:r>
              <a:rPr lang="en-US" dirty="0" err="1" smtClean="0"/>
              <a:t>disusun</a:t>
            </a:r>
            <a:r>
              <a:rPr lang="en-US" dirty="0" smtClean="0"/>
              <a:t> </a:t>
            </a:r>
            <a:r>
              <a:rPr lang="en-US" dirty="0" err="1" smtClean="0"/>
              <a:t>berdasarkan</a:t>
            </a:r>
            <a:r>
              <a:rPr lang="en-US" dirty="0" smtClean="0"/>
              <a:t> </a:t>
            </a:r>
            <a:r>
              <a:rPr lang="en-US" dirty="0" err="1" smtClean="0"/>
              <a:t>pendekatan</a:t>
            </a:r>
            <a:r>
              <a:rPr lang="en-US" dirty="0" smtClean="0"/>
              <a:t> </a:t>
            </a:r>
            <a:r>
              <a:rPr lang="en-US" dirty="0" err="1" smtClean="0"/>
              <a:t>pembelajaran</a:t>
            </a:r>
            <a:r>
              <a:rPr lang="en-US" dirty="0" smtClean="0"/>
              <a:t> yang </a:t>
            </a:r>
            <a:r>
              <a:rPr lang="en-US" dirty="0" err="1" smtClean="0"/>
              <a:t>digunakan</a:t>
            </a:r>
            <a:endParaRPr lang="en-US" dirty="0" smtClean="0"/>
          </a:p>
          <a:p>
            <a:r>
              <a:rPr lang="en-US" dirty="0" err="1" smtClean="0"/>
              <a:t>Mahasiswa</a:t>
            </a:r>
            <a:r>
              <a:rPr lang="en-US" dirty="0" smtClean="0"/>
              <a:t> </a:t>
            </a:r>
            <a:r>
              <a:rPr lang="en-US" dirty="0" err="1" smtClean="0"/>
              <a:t>harus</a:t>
            </a:r>
            <a:r>
              <a:rPr lang="en-US" dirty="0" smtClean="0"/>
              <a:t> </a:t>
            </a:r>
            <a:r>
              <a:rPr lang="en-US" dirty="0" err="1" smtClean="0"/>
              <a:t>menguasai</a:t>
            </a:r>
            <a:r>
              <a:rPr lang="en-US" dirty="0" smtClean="0"/>
              <a:t> </a:t>
            </a:r>
            <a:r>
              <a:rPr lang="en-US" dirty="0" err="1" smtClean="0"/>
              <a:t>langkah-langkah</a:t>
            </a:r>
            <a:r>
              <a:rPr lang="en-US" dirty="0" smtClean="0"/>
              <a:t> </a:t>
            </a:r>
            <a:r>
              <a:rPr lang="en-US" dirty="0" err="1" smtClean="0"/>
              <a:t>pembelajaran</a:t>
            </a:r>
            <a:r>
              <a:rPr lang="en-US" dirty="0" smtClean="0"/>
              <a:t> yang </a:t>
            </a:r>
            <a:r>
              <a:rPr lang="en-US" dirty="0" err="1" smtClean="0"/>
              <a:t>akan</a:t>
            </a:r>
            <a:r>
              <a:rPr lang="en-US" dirty="0" smtClean="0"/>
              <a:t> </a:t>
            </a:r>
            <a:r>
              <a:rPr lang="en-US" dirty="0" err="1" smtClean="0"/>
              <a:t>dilakukan</a:t>
            </a:r>
            <a:endParaRPr lang="en-US" dirty="0" smtClean="0"/>
          </a:p>
          <a:p>
            <a:r>
              <a:rPr lang="en-US" dirty="0" smtClean="0"/>
              <a:t>LKS/</a:t>
            </a:r>
            <a:r>
              <a:rPr lang="en-US" dirty="0" err="1" smtClean="0"/>
              <a:t>Bahan</a:t>
            </a:r>
            <a:r>
              <a:rPr lang="en-US" dirty="0" smtClean="0"/>
              <a:t> ajar </a:t>
            </a:r>
            <a:r>
              <a:rPr lang="en-US" dirty="0" err="1" smtClean="0"/>
              <a:t>isinya</a:t>
            </a:r>
            <a:r>
              <a:rPr lang="en-US" dirty="0" smtClean="0"/>
              <a:t>: 1) </a:t>
            </a:r>
            <a:r>
              <a:rPr lang="en-US" dirty="0" err="1" smtClean="0"/>
              <a:t>hanya</a:t>
            </a:r>
            <a:r>
              <a:rPr lang="en-US" dirty="0" smtClean="0"/>
              <a:t> </a:t>
            </a:r>
            <a:r>
              <a:rPr lang="en-US" dirty="0" err="1" smtClean="0"/>
              <a:t>soal</a:t>
            </a:r>
            <a:r>
              <a:rPr lang="en-US" dirty="0" smtClean="0"/>
              <a:t> </a:t>
            </a:r>
            <a:r>
              <a:rPr lang="en-US" dirty="0" err="1" smtClean="0"/>
              <a:t>saja</a:t>
            </a:r>
            <a:r>
              <a:rPr lang="en-US" dirty="0"/>
              <a:t> </a:t>
            </a:r>
            <a:r>
              <a:rPr lang="en-US" dirty="0" err="1" smtClean="0"/>
              <a:t>atau</a:t>
            </a:r>
            <a:r>
              <a:rPr lang="en-US" dirty="0" smtClean="0"/>
              <a:t> 2) </a:t>
            </a:r>
            <a:r>
              <a:rPr lang="en-US" dirty="0" err="1" smtClean="0"/>
              <a:t>Harus</a:t>
            </a:r>
            <a:r>
              <a:rPr lang="en-US" dirty="0" smtClean="0"/>
              <a:t> </a:t>
            </a:r>
            <a:r>
              <a:rPr lang="en-US" dirty="0" err="1" smtClean="0"/>
              <a:t>materi</a:t>
            </a:r>
            <a:r>
              <a:rPr lang="en-US" dirty="0" smtClean="0"/>
              <a:t> </a:t>
            </a:r>
            <a:r>
              <a:rPr lang="en-US" dirty="0" err="1" smtClean="0"/>
              <a:t>dgn</a:t>
            </a:r>
            <a:r>
              <a:rPr lang="en-US" dirty="0" smtClean="0"/>
              <a:t> </a:t>
            </a:r>
            <a:r>
              <a:rPr lang="en-US" dirty="0" err="1" smtClean="0"/>
              <a:t>soal</a:t>
            </a:r>
            <a:endParaRPr lang="en-US" dirty="0" smtClean="0"/>
          </a:p>
          <a:p>
            <a:endParaRPr lang="en-US" dirty="0"/>
          </a:p>
        </p:txBody>
      </p:sp>
    </p:spTree>
    <p:extLst>
      <p:ext uri="{BB962C8B-B14F-4D97-AF65-F5344CB8AC3E}">
        <p14:creationId xmlns:p14="http://schemas.microsoft.com/office/powerpoint/2010/main" val="16512004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US" sz="6600" b="1" dirty="0" smtClean="0"/>
              <a:t>PENDEKATAN SAINTIFIK</a:t>
            </a:r>
            <a:endParaRPr lang="en-US" sz="6600" b="1" dirty="0"/>
          </a:p>
        </p:txBody>
      </p:sp>
    </p:spTree>
    <p:extLst>
      <p:ext uri="{BB962C8B-B14F-4D97-AF65-F5344CB8AC3E}">
        <p14:creationId xmlns:p14="http://schemas.microsoft.com/office/powerpoint/2010/main" val="36775696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PRESENTER" val="afaf51c5ba63ddb5966aa8c4a55458c5ff15e59"/>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TotalTime>
  <Words>1895</Words>
  <Application>Microsoft Office PowerPoint</Application>
  <PresentationFormat>On-screen Show (4:3)</PresentationFormat>
  <Paragraphs>300</Paragraphs>
  <Slides>57</Slides>
  <Notes>1</Notes>
  <HiddenSlides>0</HiddenSlides>
  <MMClips>0</MMClips>
  <ScaleCrop>false</ScaleCrop>
  <HeadingPairs>
    <vt:vector size="4" baseType="variant">
      <vt:variant>
        <vt:lpstr>Theme</vt:lpstr>
      </vt:variant>
      <vt:variant>
        <vt:i4>2</vt:i4>
      </vt:variant>
      <vt:variant>
        <vt:lpstr>Slide Titles</vt:lpstr>
      </vt:variant>
      <vt:variant>
        <vt:i4>57</vt:i4>
      </vt:variant>
    </vt:vector>
  </HeadingPairs>
  <TitlesOfParts>
    <vt:vector size="59" baseType="lpstr">
      <vt:lpstr>Office Theme</vt:lpstr>
      <vt:lpstr>1_Office Theme</vt:lpstr>
      <vt:lpstr>MODEL-MODEL PEMBELAJARAN</vt:lpstr>
      <vt:lpstr>PowerPoint Presentation</vt:lpstr>
      <vt:lpstr>PowerPoint Presentation</vt:lpstr>
      <vt:lpstr>METODE PEMBELAJARAN</vt:lpstr>
      <vt:lpstr>PEMILIHAN METODE BERDASARKAN  TUJUAN PEMBELAJARAN</vt:lpstr>
      <vt:lpstr>PENDEKATAN PEMBELAJARAN</vt:lpstr>
      <vt:lpstr>PENDEKATAN METODOLOGIK</vt:lpstr>
      <vt:lpstr>PENYUSUNAN LKS/BAHAN AJAR</vt:lpstr>
      <vt:lpstr>PowerPoint Presentation</vt:lpstr>
      <vt:lpstr>PRINSIP PEMB DI KUR 2013</vt:lpstr>
      <vt:lpstr>OBSERVING (MENGAMATI) (dalam Materi Pola Bilangan)</vt:lpstr>
      <vt:lpstr>QUESTIONING (MENANYA)</vt:lpstr>
      <vt:lpstr>EKSPERIMENTING( MENCOBA/ MENGEKSPLORASI)</vt:lpstr>
      <vt:lpstr>ASSOCIATING (MENALAR)</vt:lpstr>
      <vt:lpstr>NETWORKING (MEMBUAT JEJARING DAN MENGKOMUNIKASI)</vt:lpstr>
      <vt:lpstr>PowerPoint Presentation</vt:lpstr>
      <vt:lpstr>Karakteristik PMR</vt:lpstr>
      <vt:lpstr>Tiga prinsip utama dalam pendekatan matematika realistik</vt:lpstr>
      <vt:lpstr>Aktifitas Matematisasi Horizontal</vt:lpstr>
      <vt:lpstr>Aktifitas Matematisasi Vertikal</vt:lpstr>
      <vt:lpstr>Untuk menerapkan RME  perlu memperhatikan hal-hal berikut: </vt:lpstr>
      <vt:lpstr>Rambu-Rambu Penerapan</vt:lpstr>
      <vt:lpstr>Rambu-rambu Penerapan RME</vt:lpstr>
      <vt:lpstr>PowerPoint Presentation</vt:lpstr>
      <vt:lpstr>PowerPoint Presentation</vt:lpstr>
      <vt:lpstr>Masalah : </vt:lpstr>
      <vt:lpstr>PowerPoint Presentation</vt:lpstr>
      <vt:lpstr>PowerPoint Presentation</vt:lpstr>
      <vt:lpstr>PowerPoint Presentation</vt:lpstr>
      <vt:lpstr>PowerPoint Presentation</vt:lpstr>
      <vt:lpstr>Contoh 3</vt:lpstr>
      <vt:lpstr>PowerPoint Presentation</vt:lpstr>
      <vt:lpstr>PowerPoint Presentation</vt:lpstr>
      <vt:lpstr>PowerPoint Presentation</vt:lpstr>
      <vt:lpstr>PowerPoint Presentation</vt:lpstr>
      <vt:lpstr>PowerPoint Presentation</vt:lpstr>
      <vt:lpstr>PowerPoint Presentation</vt:lpstr>
      <vt:lpstr>CONTOH-1</vt:lpstr>
      <vt:lpstr>CONTOH-2</vt:lpstr>
      <vt:lpstr>CONTOH-3</vt:lpstr>
      <vt:lpstr>PENDEKATAN PROBLEM SOLVING</vt:lpstr>
      <vt:lpstr>PowerPoint Presentation</vt:lpstr>
      <vt:lpstr>PowerPoint Presentation</vt:lpstr>
      <vt:lpstr>COOPERATIVE LEARNING</vt:lpstr>
      <vt:lpstr>TEAMS GAMES TOURNAMENT</vt:lpstr>
      <vt:lpstr>PowerPoint Presentation</vt:lpstr>
      <vt:lpstr>STAD  (Student Teams Achievement Division) </vt:lpstr>
      <vt:lpstr>TAI   (Team Assisted Individualy)</vt:lpstr>
      <vt:lpstr>PowerPoint Presentation</vt:lpstr>
      <vt:lpstr>NHT  (Numbered Head Together) </vt:lpstr>
      <vt:lpstr>PowerPoint Presentation</vt:lpstr>
      <vt:lpstr>JIGSAW</vt:lpstr>
      <vt:lpstr>PowerPoint Presentation</vt:lpstr>
      <vt:lpstr>TPS (Think Pairs Share)</vt:lpstr>
      <vt:lpstr>GI (Group Investigation) </vt:lpstr>
      <vt:lpstr>PowerPoint Presentation</vt:lpstr>
      <vt:lpstr>TS-TS (Two Stay – Two Stray)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euisetirohaeti</dc:creator>
  <cp:lastModifiedBy>GIDA</cp:lastModifiedBy>
  <cp:revision>32</cp:revision>
  <dcterms:created xsi:type="dcterms:W3CDTF">2014-11-04T02:30:38Z</dcterms:created>
  <dcterms:modified xsi:type="dcterms:W3CDTF">2019-08-11T15:20:35Z</dcterms:modified>
</cp:coreProperties>
</file>