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69" r:id="rId2"/>
    <p:sldId id="276" r:id="rId3"/>
    <p:sldId id="278" r:id="rId4"/>
    <p:sldId id="277" r:id="rId5"/>
    <p:sldId id="279" r:id="rId6"/>
    <p:sldId id="280" r:id="rId7"/>
    <p:sldId id="281" r:id="rId8"/>
    <p:sldId id="282" r:id="rId9"/>
    <p:sldId id="284" r:id="rId10"/>
    <p:sldId id="283" r:id="rId11"/>
    <p:sldId id="285" r:id="rId12"/>
    <p:sldId id="286" r:id="rId13"/>
    <p:sldId id="287" r:id="rId14"/>
    <p:sldId id="288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>
        <p:scale>
          <a:sx n="79" d="100"/>
          <a:sy n="79" d="100"/>
        </p:scale>
        <p:origin x="-924" y="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6094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1212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9084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79567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0130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0385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0837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9596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9123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79647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9611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479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0820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817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8656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2939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A9D0A-DEF0-4A84-BAA0-893D1848216B}" type="datetimeFigureOut">
              <a:rPr lang="id-ID" smtClean="0"/>
              <a:t>21/05/2020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28555-2FE9-44A6-888C-1D86076B800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65067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DFPOP1-W9" pitchFamily="1" charset="-128"/>
                <a:ea typeface="DFPOP1-W9" pitchFamily="1" charset="-128"/>
              </a:rPr>
              <a:t>P</a:t>
            </a:r>
            <a:r>
              <a:rPr lang="id-ID" sz="4800" dirty="0" smtClean="0">
                <a:solidFill>
                  <a:srgbClr val="FF0000"/>
                </a:solidFill>
                <a:latin typeface="DFPOP1-W9" pitchFamily="1" charset="-128"/>
                <a:ea typeface="DFPOP1-W9" pitchFamily="1" charset="-128"/>
              </a:rPr>
              <a:t>art 1</a:t>
            </a:r>
            <a:endParaRPr lang="en-US" sz="4800" dirty="0">
              <a:solidFill>
                <a:srgbClr val="FF0000"/>
              </a:solidFill>
              <a:latin typeface="DFPOP1-W9" pitchFamily="1" charset="-128"/>
              <a:ea typeface="DFPOP1-W9" pitchFamily="1" charset="-12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2052925"/>
            <a:ext cx="9144000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7200" dirty="0">
                <a:latin typeface="Algerian" pitchFamily="82" charset="0"/>
              </a:rPr>
              <a:t>KEWIRAUSAHAAN</a:t>
            </a:r>
            <a:endParaRPr lang="en-US" sz="7200" dirty="0">
              <a:latin typeface="Algerian" pitchFamily="82" charset="0"/>
            </a:endParaRPr>
          </a:p>
          <a:p>
            <a:pPr marL="0" indent="0" algn="ctr">
              <a:buNone/>
            </a:pPr>
            <a:endParaRPr lang="id-ID" sz="2800" b="1" dirty="0" smtClean="0">
              <a:latin typeface="Algerian" pitchFamily="82" charset="0"/>
            </a:endParaRPr>
          </a:p>
          <a:p>
            <a:pPr marL="0" indent="0" algn="ctr">
              <a:buNone/>
            </a:pPr>
            <a:endParaRPr lang="id-ID" sz="2800" b="1" dirty="0">
              <a:latin typeface="Algerian" pitchFamily="82" charset="0"/>
            </a:endParaRPr>
          </a:p>
          <a:p>
            <a:pPr marL="0" indent="0" algn="ctr">
              <a:buNone/>
            </a:pPr>
            <a:endParaRPr lang="id-ID" sz="2800" b="1" dirty="0" smtClean="0">
              <a:latin typeface="Algerian" pitchFamily="82" charset="0"/>
            </a:endParaRPr>
          </a:p>
          <a:p>
            <a:pPr marL="0" indent="0" algn="ctr">
              <a:buNone/>
            </a:pPr>
            <a:r>
              <a:rPr lang="id-ID" sz="2800" b="1" dirty="0" smtClean="0">
                <a:latin typeface="Algerian" pitchFamily="82" charset="0"/>
              </a:rPr>
              <a:t>Syah </a:t>
            </a:r>
            <a:r>
              <a:rPr lang="id-ID" sz="2800" b="1" dirty="0">
                <a:latin typeface="Algerian" pitchFamily="82" charset="0"/>
              </a:rPr>
              <a:t>khalif alam, m.pd., &amp;</a:t>
            </a:r>
          </a:p>
          <a:p>
            <a:pPr marL="0" indent="0" algn="ctr">
              <a:buNone/>
            </a:pPr>
            <a:r>
              <a:rPr lang="id-ID" sz="2800" b="1" dirty="0">
                <a:latin typeface="Algerian" pitchFamily="82" charset="0"/>
              </a:rPr>
              <a:t>m. Afrilianto, m.pd.</a:t>
            </a:r>
            <a:endParaRPr lang="en-US" sz="2800" b="1" dirty="0">
              <a:latin typeface="Algerian" pitchFamily="82" charset="0"/>
            </a:endParaRPr>
          </a:p>
          <a:p>
            <a:pPr marL="0" indent="0" algn="ctr">
              <a:buNone/>
            </a:pPr>
            <a:endParaRPr lang="en-US" sz="72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65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85F1F0-D084-4625-A851-3CCAF7BC8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endParaRPr lang="id-ID" sz="2600" dirty="0"/>
          </a:p>
          <a:p>
            <a:pPr marL="0" indent="0" algn="ctr">
              <a:buNone/>
            </a:pPr>
            <a:r>
              <a:rPr lang="id-ID" sz="2800" dirty="0"/>
              <a:t>7. </a:t>
            </a:r>
            <a:r>
              <a:rPr lang="en-US" sz="2800" i="1" dirty="0"/>
              <a:t>MAKE FRIENDS AS MUCH AS POSSIBLE</a:t>
            </a:r>
            <a:r>
              <a:rPr lang="id-ID" sz="2800" i="1" dirty="0"/>
              <a:t> </a:t>
            </a:r>
          </a:p>
          <a:p>
            <a:pPr marL="0" indent="0" algn="ctr">
              <a:buNone/>
            </a:pPr>
            <a:r>
              <a:rPr lang="en-US" sz="2800" dirty="0"/>
              <a:t>(BERTEMAN [SEDAPAT/ SEBANYAK] MUNGKIN)</a:t>
            </a:r>
            <a:endParaRPr lang="id-ID" sz="2800" dirty="0"/>
          </a:p>
          <a:p>
            <a:pPr marL="0" indent="0" algn="ctr">
              <a:buNone/>
            </a:pPr>
            <a:endParaRPr lang="id-ID" sz="2800" dirty="0"/>
          </a:p>
          <a:p>
            <a:pPr marL="0" indent="0" algn="ctr">
              <a:buNone/>
            </a:pPr>
            <a:r>
              <a:rPr lang="id-ID" sz="2800" dirty="0"/>
              <a:t>8. </a:t>
            </a:r>
            <a:r>
              <a:rPr lang="en-US" sz="2800" i="1" dirty="0"/>
              <a:t>DEAL WITH FAILURES</a:t>
            </a:r>
            <a:r>
              <a:rPr lang="id-ID" sz="2800" i="1" dirty="0"/>
              <a:t> </a:t>
            </a:r>
          </a:p>
          <a:p>
            <a:pPr marL="0" indent="0" algn="ctr">
              <a:buNone/>
            </a:pPr>
            <a:r>
              <a:rPr lang="en-US" sz="2800" dirty="0"/>
              <a:t>(BERHADAPAN DENGAN KEGAGALAN)</a:t>
            </a:r>
            <a:endParaRPr lang="id-ID" sz="2800" dirty="0"/>
          </a:p>
          <a:p>
            <a:pPr marL="0" indent="0" algn="ctr">
              <a:buNone/>
            </a:pPr>
            <a:endParaRPr lang="id-ID" sz="2800" dirty="0"/>
          </a:p>
          <a:p>
            <a:pPr marL="0" indent="0" algn="ctr">
              <a:buNone/>
            </a:pPr>
            <a:r>
              <a:rPr lang="id-ID" sz="2800" dirty="0"/>
              <a:t>9. </a:t>
            </a:r>
            <a:r>
              <a:rPr lang="en-US" sz="2800" i="1" dirty="0"/>
              <a:t>JUST DO IT, NOW!</a:t>
            </a:r>
            <a:r>
              <a:rPr lang="id-ID" sz="2800" i="1" dirty="0"/>
              <a:t> </a:t>
            </a:r>
          </a:p>
          <a:p>
            <a:pPr marL="0" indent="0" algn="ctr">
              <a:buNone/>
            </a:pPr>
            <a:r>
              <a:rPr lang="en-US" sz="2800" dirty="0"/>
              <a:t>Manager </a:t>
            </a:r>
            <a:r>
              <a:rPr lang="en-US" sz="2800" dirty="0" err="1"/>
              <a:t>selalu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: READY-AIM-SHOOT, </a:t>
            </a:r>
            <a:r>
              <a:rPr lang="en-US" sz="2800" dirty="0" err="1"/>
              <a:t>tetapi</a:t>
            </a:r>
            <a:r>
              <a:rPr lang="en-US" sz="2800" dirty="0"/>
              <a:t> entrepreneur </a:t>
            </a:r>
            <a:r>
              <a:rPr lang="en-US" sz="2800" dirty="0" err="1"/>
              <a:t>sejati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endParaRPr lang="id-ID" sz="2800" dirty="0"/>
          </a:p>
          <a:p>
            <a:pPr marL="0" indent="0" algn="ctr">
              <a:buNone/>
            </a:pPr>
            <a:r>
              <a:rPr lang="en-US" sz="2800" dirty="0"/>
              <a:t>READY-SHOOT-AIM!. </a:t>
            </a:r>
            <a:endParaRPr lang="id-ID" sz="2800" dirty="0"/>
          </a:p>
          <a:p>
            <a:pPr marL="0" indent="0" algn="ctr">
              <a:buNone/>
            </a:pPr>
            <a:endParaRPr lang="id-ID" sz="2800" dirty="0"/>
          </a:p>
          <a:p>
            <a:pPr marL="0" indent="0" algn="ctr">
              <a:buNone/>
            </a:pPr>
            <a:r>
              <a:rPr lang="id-ID" sz="2800" dirty="0"/>
              <a:t>10. </a:t>
            </a:r>
            <a:r>
              <a:rPr lang="en-US" sz="2800" dirty="0"/>
              <a:t>INOVATIF DAN KERJA KERAS UNTUK SUKSES</a:t>
            </a:r>
            <a:endParaRPr lang="id-ID" sz="2800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1562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641C3D-CAAC-4B65-96E5-2E32290DF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97565"/>
            <a:ext cx="9144000" cy="646043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d-ID" sz="2900" dirty="0">
                <a:latin typeface="Algerian" panose="04020705040A02060702" pitchFamily="82" charset="0"/>
              </a:rPr>
              <a:t>Beberapa Ucapan Si Anak Singkong yang dapat membangkitkan motivasi.</a:t>
            </a:r>
          </a:p>
          <a:p>
            <a:r>
              <a:rPr lang="id-ID" sz="2600" dirty="0"/>
              <a:t>Anda semua akan dapat berdiri di sini menggantikan saya apabila bekerja keras. Dan dibutuhkan kemampuan </a:t>
            </a:r>
            <a:r>
              <a:rPr lang="id-ID" sz="2600" i="1" dirty="0"/>
              <a:t>entrepreneur</a:t>
            </a:r>
            <a:r>
              <a:rPr lang="id-ID" sz="2600" dirty="0"/>
              <a:t> dan manajerial yang baik. Tidak lagi semata-mata modal.</a:t>
            </a:r>
          </a:p>
          <a:p>
            <a:r>
              <a:rPr lang="id-ID" sz="2600" dirty="0"/>
              <a:t>Bekerjalah 2/3 kali lebih banyak dari orang lain, karena usaha tidak pernah membohongi hasil.</a:t>
            </a:r>
          </a:p>
          <a:p>
            <a:r>
              <a:rPr lang="id-ID" sz="2600" dirty="0"/>
              <a:t>Berpikir positif adalah salah satu cara terbaik ketika tidak punya pilihan.</a:t>
            </a:r>
          </a:p>
          <a:p>
            <a:r>
              <a:rPr lang="id-ID" sz="2600" dirty="0"/>
              <a:t>Gagal itu makanan sehari-hari. Itu biasa, yang penting bagaimana menyikapinya. Evaluasi, bangkit! Gagal lagi? Bangkit lagi!</a:t>
            </a:r>
          </a:p>
          <a:p>
            <a:r>
              <a:rPr lang="id-ID" sz="2600" dirty="0"/>
              <a:t>Ibuku adalah kunci sukses saya.</a:t>
            </a:r>
          </a:p>
          <a:p>
            <a:r>
              <a:rPr lang="id-ID" sz="2600" dirty="0"/>
              <a:t>Zaman dulu: “Banyak anak, banyak rejeki”. Zaman sekarang: “Banyak koneksi, banyak rejeki”.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1896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1DA3A9-A6E9-4FEB-BA7C-E08DDF74A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90330"/>
            <a:ext cx="9144000" cy="6367669"/>
          </a:xfrm>
        </p:spPr>
        <p:txBody>
          <a:bodyPr>
            <a:normAutofit/>
          </a:bodyPr>
          <a:lstStyle/>
          <a:p>
            <a:r>
              <a:rPr lang="id-ID" sz="2800" dirty="0"/>
              <a:t>Jujur dan kepercayaan adalah modal awal dan paling dasar dari seorang pengusaha.</a:t>
            </a:r>
          </a:p>
          <a:p>
            <a:r>
              <a:rPr lang="id-ID" sz="2800" dirty="0"/>
              <a:t>Keberhasilan manusia ditentukan oleh dirinya SENDIRI. Dengan pilihan yang BENAR, ia akan bersinar.</a:t>
            </a:r>
          </a:p>
          <a:p>
            <a:r>
              <a:rPr lang="id-ID" sz="2800" dirty="0"/>
              <a:t>Kebijaksanaan sejak dari hati dan pikiran, tidak hanya dari ucapan.</a:t>
            </a:r>
          </a:p>
          <a:p>
            <a:r>
              <a:rPr lang="id-ID" sz="2800" dirty="0"/>
              <a:t>Kehormatan kita adalah kepribadian kita. Saat kepribadian saja tidak punya, tak akan mungkin punya kehormatan.</a:t>
            </a:r>
          </a:p>
          <a:p>
            <a:r>
              <a:rPr lang="id-ID" sz="2800" dirty="0"/>
              <a:t>Kemenangan bukanlah prioritas utama dalam suatu perlombaan, tapi juga dapat menjadi pengalaman dan motivasi diri.</a:t>
            </a:r>
          </a:p>
          <a:p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72508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DC086F-09B1-45CB-A393-C5D4FDB2E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56590"/>
            <a:ext cx="9144000" cy="6301409"/>
          </a:xfrm>
        </p:spPr>
        <p:txBody>
          <a:bodyPr>
            <a:normAutofit/>
          </a:bodyPr>
          <a:lstStyle/>
          <a:p>
            <a:r>
              <a:rPr lang="id-ID" sz="2800" dirty="0"/>
              <a:t>Kerja keras dan kerja cerdas dapat memastikan keberhasilan, namun </a:t>
            </a:r>
            <a:r>
              <a:rPr lang="id-ID" sz="2800" i="1" dirty="0"/>
              <a:t>giving</a:t>
            </a:r>
            <a:r>
              <a:rPr lang="id-ID" sz="2800" dirty="0"/>
              <a:t> atau sedekah dapat memudahkannya.</a:t>
            </a:r>
          </a:p>
          <a:p>
            <a:r>
              <a:rPr lang="id-ID" sz="2800" dirty="0"/>
              <a:t>Kesuksesan bukanlah suatu tujuan, melainkan sebuah perjalanan untuk masa depan.</a:t>
            </a:r>
          </a:p>
          <a:p>
            <a:r>
              <a:rPr lang="id-ID" sz="2800" dirty="0"/>
              <a:t>Lama memang, tapi itu caranya. Semua harus dilewati seperti anak tangga. Satu-persatu, jangan lompat-lompat karena kalau melompat kemungkinan terpelesetnya tinggi.</a:t>
            </a:r>
          </a:p>
          <a:p>
            <a:r>
              <a:rPr lang="id-ID" sz="2800" dirty="0"/>
              <a:t>Memperjuangkan ideologi harus realistis, bukan harga mati.</a:t>
            </a:r>
          </a:p>
          <a:p>
            <a:r>
              <a:rPr lang="id-ID" sz="2800" dirty="0"/>
              <a:t>Memutuskan jadi pengusaha bukan berarti tidak berprestasi di bidang akademis.</a:t>
            </a:r>
          </a:p>
          <a:p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111631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7CE113-1B9A-4C25-8175-20858E934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83096"/>
            <a:ext cx="9144000" cy="6274904"/>
          </a:xfrm>
        </p:spPr>
        <p:txBody>
          <a:bodyPr>
            <a:normAutofit/>
          </a:bodyPr>
          <a:lstStyle/>
          <a:p>
            <a:r>
              <a:rPr lang="id-ID" sz="2800" dirty="0"/>
              <a:t>Menjadi pejabat, pohonnya memang tinggi, tapi buahnya tidak ada. Enak jadi pengusaha.</a:t>
            </a:r>
          </a:p>
          <a:p>
            <a:r>
              <a:rPr lang="id-ID" sz="2800" dirty="0"/>
              <a:t>Modal utama pengusaha adalah jangan cengeng, jangan mudah menyerah.</a:t>
            </a:r>
          </a:p>
          <a:p>
            <a:r>
              <a:rPr lang="id-ID" sz="2800" dirty="0"/>
              <a:t>Selain kerja keras, hal lain yang harus diingat adalah kerja ikhlas. Setelah itu, baru menyerahkan segala hasil kerja keras kepada Tuhan.</a:t>
            </a:r>
          </a:p>
          <a:p>
            <a:r>
              <a:rPr lang="id-ID" sz="2800" dirty="0"/>
              <a:t>Setinggi-tingginya jabatan apapun dalam pekerjaan tetap saja kita adalah pegawai. Tapi sekecil-kecilnya usaha kita, tetap saja itu BOS.</a:t>
            </a:r>
          </a:p>
          <a:p>
            <a:r>
              <a:rPr lang="id-ID" sz="2800" dirty="0"/>
              <a:t>Tanpa kerja keras ini semua omong kosong.</a:t>
            </a:r>
          </a:p>
          <a:p>
            <a:r>
              <a:rPr lang="id-ID" sz="2800" dirty="0"/>
              <a:t>Untuk SUKSES, Kamu perlu mempercayai Dirimu Sendiri, terutama disaat tidak ada Seorangpun yang Percaya Padamu</a:t>
            </a:r>
          </a:p>
          <a:p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84543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01163AF-83B9-4CEE-A629-2D41CEF2C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0"/>
            <a:ext cx="7961458" cy="1070811"/>
          </a:xfrm>
        </p:spPr>
        <p:txBody>
          <a:bodyPr>
            <a:noAutofit/>
          </a:bodyPr>
          <a:lstStyle/>
          <a:p>
            <a:pPr algn="ctr"/>
            <a:r>
              <a:rPr lang="id-ID" sz="2800" dirty="0"/>
              <a:t>   </a:t>
            </a:r>
            <a:r>
              <a:rPr lang="id-ID" sz="2800" dirty="0" smtClean="0"/>
              <a:t>UNTUK MENAMBAH WAWASAN</a:t>
            </a:r>
            <a:endParaRPr lang="id-ID" sz="28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48D0AA73-0F7A-4AC4-BD29-D11FD1042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78225"/>
            <a:ext cx="8945218" cy="56189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2500" dirty="0"/>
              <a:t>CARI PENGERTIAN DAN DEFINISI KEWIRAUSAHAAN MENURUT :</a:t>
            </a:r>
          </a:p>
          <a:p>
            <a:pPr marL="0" indent="0" algn="ctr">
              <a:buNone/>
            </a:pPr>
            <a:r>
              <a:rPr lang="id-ID" sz="2500" dirty="0"/>
              <a:t>1. </a:t>
            </a:r>
            <a:r>
              <a:rPr lang="en-US" sz="2500" dirty="0"/>
              <a:t>Jean Baptista Say (1816)</a:t>
            </a:r>
            <a:endParaRPr lang="id-ID" sz="2500" dirty="0"/>
          </a:p>
          <a:p>
            <a:pPr marL="0" indent="0" algn="ctr">
              <a:buNone/>
            </a:pPr>
            <a:r>
              <a:rPr lang="id-ID" sz="2500" dirty="0"/>
              <a:t>2. </a:t>
            </a:r>
            <a:r>
              <a:rPr lang="en-US" sz="2500" dirty="0"/>
              <a:t>Frank Knight (1921)</a:t>
            </a:r>
            <a:endParaRPr lang="id-ID" sz="2500" dirty="0"/>
          </a:p>
          <a:p>
            <a:pPr marL="0" indent="0" algn="ctr">
              <a:buNone/>
            </a:pPr>
            <a:r>
              <a:rPr lang="id-ID" sz="2500" dirty="0"/>
              <a:t>3. </a:t>
            </a:r>
            <a:r>
              <a:rPr lang="en-US" sz="2500" dirty="0"/>
              <a:t>Joseph Schumpeter (1934)</a:t>
            </a:r>
            <a:endParaRPr lang="id-ID" sz="2500" dirty="0"/>
          </a:p>
          <a:p>
            <a:pPr marL="0" indent="0" algn="ctr">
              <a:buNone/>
            </a:pPr>
            <a:r>
              <a:rPr lang="id-ID" sz="2500" dirty="0"/>
              <a:t>4. </a:t>
            </a:r>
            <a:r>
              <a:rPr lang="en-US" sz="2500" dirty="0"/>
              <a:t>Penrose (1963)</a:t>
            </a:r>
            <a:endParaRPr lang="id-ID" sz="2500" dirty="0"/>
          </a:p>
          <a:p>
            <a:pPr marL="0" indent="0" algn="ctr">
              <a:buNone/>
            </a:pPr>
            <a:r>
              <a:rPr lang="id-ID" sz="2500" dirty="0"/>
              <a:t>5. </a:t>
            </a:r>
            <a:r>
              <a:rPr lang="en-US" sz="2500" dirty="0"/>
              <a:t>Harvey </a:t>
            </a:r>
            <a:r>
              <a:rPr lang="en-US" sz="2500" dirty="0" err="1"/>
              <a:t>Leibenstein</a:t>
            </a:r>
            <a:r>
              <a:rPr lang="en-US" sz="2500" dirty="0"/>
              <a:t> (1968, 1979)</a:t>
            </a:r>
            <a:endParaRPr lang="id-ID" sz="2500" dirty="0"/>
          </a:p>
          <a:p>
            <a:pPr marL="0" indent="0" algn="ctr">
              <a:buNone/>
            </a:pPr>
            <a:r>
              <a:rPr lang="id-ID" sz="2500" dirty="0"/>
              <a:t>6. </a:t>
            </a:r>
            <a:r>
              <a:rPr lang="en-US" sz="2500" dirty="0"/>
              <a:t>Israel </a:t>
            </a:r>
            <a:r>
              <a:rPr lang="en-US" sz="2500" dirty="0" err="1"/>
              <a:t>Kirzner</a:t>
            </a:r>
            <a:r>
              <a:rPr lang="en-US" sz="2500" dirty="0"/>
              <a:t> (1979)</a:t>
            </a:r>
            <a:endParaRPr lang="id-ID" sz="2500" dirty="0"/>
          </a:p>
          <a:p>
            <a:pPr marL="0" indent="0" algn="ctr">
              <a:buNone/>
            </a:pPr>
            <a:r>
              <a:rPr lang="id-ID" sz="2500" dirty="0"/>
              <a:t>7. </a:t>
            </a:r>
            <a:r>
              <a:rPr lang="en-US" sz="2500" dirty="0"/>
              <a:t>Peter F. Drucker</a:t>
            </a:r>
            <a:endParaRPr lang="id-ID" sz="2500" dirty="0"/>
          </a:p>
          <a:p>
            <a:pPr marL="0" indent="0" algn="ctr">
              <a:buNone/>
            </a:pPr>
            <a:r>
              <a:rPr lang="id-ID" sz="2500" dirty="0"/>
              <a:t>8. </a:t>
            </a:r>
            <a:r>
              <a:rPr lang="en-US" sz="2500" dirty="0" err="1"/>
              <a:t>Zimmerer</a:t>
            </a:r>
            <a:endParaRPr lang="id-ID" sz="2500" dirty="0"/>
          </a:p>
          <a:p>
            <a:pPr marL="0" indent="0">
              <a:buNone/>
            </a:pPr>
            <a:endParaRPr lang="id-ID" sz="2500" dirty="0"/>
          </a:p>
        </p:txBody>
      </p:sp>
    </p:spTree>
    <p:extLst>
      <p:ext uri="{BB962C8B-B14F-4D97-AF65-F5344CB8AC3E}">
        <p14:creationId xmlns:p14="http://schemas.microsoft.com/office/powerpoint/2010/main" val="17757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A221D2D4-897C-494F-AD47-4B20D936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464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effectLst/>
              </a:rPr>
              <a:t>Sejarah Kewirausahaan</a:t>
            </a:r>
            <a:endParaRPr lang="id-ID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98F12668-92A4-43BC-9ADD-050F3DD9E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81878"/>
            <a:ext cx="8229600" cy="6076122"/>
          </a:xfrm>
        </p:spPr>
        <p:txBody>
          <a:bodyPr>
            <a:normAutofit/>
          </a:bodyPr>
          <a:lstStyle/>
          <a:p>
            <a:r>
              <a:rPr lang="en-US" sz="2500" dirty="0" err="1">
                <a:solidFill>
                  <a:srgbClr val="FF0000"/>
                </a:solidFill>
              </a:rPr>
              <a:t>Periode</a:t>
            </a: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n-US" sz="2500" dirty="0" err="1">
                <a:solidFill>
                  <a:srgbClr val="FF0000"/>
                </a:solidFill>
              </a:rPr>
              <a:t>awal</a:t>
            </a:r>
            <a:r>
              <a:rPr lang="id-ID" sz="2500" dirty="0">
                <a:solidFill>
                  <a:srgbClr val="FF0000"/>
                </a:solidFill>
              </a:rPr>
              <a:t>: </a:t>
            </a:r>
            <a:r>
              <a:rPr lang="en-US" sz="2500" dirty="0" err="1">
                <a:solidFill>
                  <a:srgbClr val="FF0000"/>
                </a:solidFill>
              </a:rPr>
              <a:t>Marcopolo</a:t>
            </a:r>
            <a:r>
              <a:rPr lang="id-ID" sz="2500" dirty="0">
                <a:solidFill>
                  <a:srgbClr val="FF0000"/>
                </a:solidFill>
              </a:rPr>
              <a:t> </a:t>
            </a:r>
            <a:r>
              <a:rPr lang="id-ID" sz="1600" dirty="0">
                <a:solidFill>
                  <a:srgbClr val="FF0000"/>
                </a:solidFill>
              </a:rPr>
              <a:t>( 12 September 1254 – 8 Januari 1324 )</a:t>
            </a:r>
          </a:p>
          <a:p>
            <a:pPr marL="0" indent="0">
              <a:buNone/>
            </a:pPr>
            <a:r>
              <a:rPr lang="id-ID" sz="2500" dirty="0"/>
              <a:t>T</a:t>
            </a:r>
            <a:r>
              <a:rPr lang="en-US" sz="2500" dirty="0" err="1"/>
              <a:t>erdapat</a:t>
            </a:r>
            <a:r>
              <a:rPr lang="en-US" sz="2500" dirty="0"/>
              <a:t> </a:t>
            </a:r>
            <a:r>
              <a:rPr lang="en-US" sz="2500" dirty="0" err="1"/>
              <a:t>dua</a:t>
            </a:r>
            <a:r>
              <a:rPr lang="en-US" sz="2500" dirty="0"/>
              <a:t> </a:t>
            </a:r>
            <a:r>
              <a:rPr lang="en-US" sz="2500" dirty="0" err="1"/>
              <a:t>pihak</a:t>
            </a:r>
            <a:r>
              <a:rPr lang="en-US" sz="2500" dirty="0"/>
              <a:t> </a:t>
            </a:r>
            <a:r>
              <a:rPr lang="en-US" sz="2500" dirty="0" err="1"/>
              <a:t>yakni</a:t>
            </a:r>
            <a:r>
              <a:rPr lang="en-US" sz="2500" dirty="0"/>
              <a:t> </a:t>
            </a:r>
            <a:r>
              <a:rPr lang="en-US" sz="2500" dirty="0" err="1"/>
              <a:t>pihak</a:t>
            </a:r>
            <a:r>
              <a:rPr lang="en-US" sz="2500" dirty="0"/>
              <a:t> </a:t>
            </a:r>
            <a:r>
              <a:rPr lang="en-US" sz="2500" dirty="0" err="1"/>
              <a:t>pasif</a:t>
            </a:r>
            <a:r>
              <a:rPr lang="en-US" sz="2500" dirty="0"/>
              <a:t> </a:t>
            </a:r>
            <a:r>
              <a:rPr lang="en-US" sz="2500" dirty="0" err="1"/>
              <a:t>dan</a:t>
            </a:r>
            <a:r>
              <a:rPr lang="en-US" sz="2500" dirty="0"/>
              <a:t> </a:t>
            </a:r>
            <a:r>
              <a:rPr lang="en-US" sz="2500" dirty="0" err="1"/>
              <a:t>pihak</a:t>
            </a:r>
            <a:r>
              <a:rPr lang="en-US" sz="2500" dirty="0"/>
              <a:t> </a:t>
            </a:r>
            <a:r>
              <a:rPr lang="en-US" sz="2500" dirty="0" err="1"/>
              <a:t>aktif</a:t>
            </a:r>
            <a:r>
              <a:rPr lang="en-US" sz="2500" dirty="0"/>
              <a:t>. </a:t>
            </a:r>
            <a:r>
              <a:rPr lang="en-US" sz="2500" dirty="0" err="1"/>
              <a:t>Pihak</a:t>
            </a:r>
            <a:r>
              <a:rPr lang="en-US" sz="2500" dirty="0"/>
              <a:t> </a:t>
            </a:r>
            <a:r>
              <a:rPr lang="en-US" sz="2500" dirty="0" err="1"/>
              <a:t>pasif</a:t>
            </a:r>
            <a:r>
              <a:rPr lang="en-US" sz="2500" dirty="0"/>
              <a:t> </a:t>
            </a:r>
            <a:r>
              <a:rPr lang="en-US" sz="2500" dirty="0" err="1"/>
              <a:t>bertindak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pemilik</a:t>
            </a:r>
            <a:r>
              <a:rPr lang="en-US" sz="2500" dirty="0"/>
              <a:t> modal </a:t>
            </a:r>
            <a:r>
              <a:rPr lang="en-US" sz="2500" dirty="0" err="1"/>
              <a:t>dan</a:t>
            </a:r>
            <a:r>
              <a:rPr lang="en-US" sz="2500" dirty="0"/>
              <a:t> </a:t>
            </a:r>
            <a:r>
              <a:rPr lang="en-US" sz="2500" dirty="0" err="1"/>
              <a:t>mereka</a:t>
            </a:r>
            <a:r>
              <a:rPr lang="en-US" sz="2500" dirty="0"/>
              <a:t> </a:t>
            </a:r>
            <a:r>
              <a:rPr lang="en-US" sz="2500" dirty="0" err="1"/>
              <a:t>mengambil</a:t>
            </a:r>
            <a:r>
              <a:rPr lang="en-US" sz="2500" dirty="0"/>
              <a:t> </a:t>
            </a:r>
            <a:r>
              <a:rPr lang="en-US" sz="2500" dirty="0" err="1"/>
              <a:t>keuntungan</a:t>
            </a:r>
            <a:r>
              <a:rPr lang="en-US" sz="2500" dirty="0"/>
              <a:t> yang </a:t>
            </a:r>
            <a:r>
              <a:rPr lang="en-US" sz="2500" dirty="0" err="1"/>
              <a:t>sangat</a:t>
            </a:r>
            <a:r>
              <a:rPr lang="en-US" sz="2500" dirty="0"/>
              <a:t> </a:t>
            </a:r>
            <a:r>
              <a:rPr lang="en-US" sz="2500" dirty="0" err="1"/>
              <a:t>banyak</a:t>
            </a:r>
            <a:r>
              <a:rPr lang="en-US" sz="2500" dirty="0"/>
              <a:t> </a:t>
            </a:r>
            <a:r>
              <a:rPr lang="en-US" sz="2500" dirty="0" err="1"/>
              <a:t>terhadap</a:t>
            </a:r>
            <a:r>
              <a:rPr lang="en-US" sz="2500" dirty="0"/>
              <a:t> </a:t>
            </a:r>
            <a:r>
              <a:rPr lang="en-US" sz="2500" dirty="0" err="1"/>
              <a:t>pihak</a:t>
            </a:r>
            <a:r>
              <a:rPr lang="en-US" sz="2500" dirty="0"/>
              <a:t> </a:t>
            </a:r>
            <a:r>
              <a:rPr lang="en-US" sz="2500" dirty="0" err="1"/>
              <a:t>aktif</a:t>
            </a:r>
            <a:r>
              <a:rPr lang="en-US" sz="2500" dirty="0"/>
              <a:t>. </a:t>
            </a:r>
            <a:r>
              <a:rPr lang="en-US" sz="2500" dirty="0" err="1"/>
              <a:t>Sedangkan</a:t>
            </a:r>
            <a:r>
              <a:rPr lang="en-US" sz="2500" dirty="0"/>
              <a:t> </a:t>
            </a:r>
            <a:r>
              <a:rPr lang="en-US" sz="2500" dirty="0" err="1"/>
              <a:t>pihak</a:t>
            </a:r>
            <a:r>
              <a:rPr lang="en-US" sz="2500" dirty="0"/>
              <a:t> </a:t>
            </a:r>
            <a:r>
              <a:rPr lang="en-US" sz="2500" dirty="0" err="1"/>
              <a:t>aktif</a:t>
            </a:r>
            <a:r>
              <a:rPr lang="en-US" sz="2500" dirty="0"/>
              <a:t> </a:t>
            </a:r>
            <a:r>
              <a:rPr lang="en-US" sz="2500" dirty="0" err="1"/>
              <a:t>adalah</a:t>
            </a:r>
            <a:r>
              <a:rPr lang="en-US" sz="2500" dirty="0"/>
              <a:t> </a:t>
            </a:r>
            <a:r>
              <a:rPr lang="en-US" sz="2500" dirty="0" err="1"/>
              <a:t>pihak</a:t>
            </a:r>
            <a:r>
              <a:rPr lang="en-US" sz="2500" dirty="0"/>
              <a:t> yang </a:t>
            </a:r>
            <a:r>
              <a:rPr lang="en-US" sz="2500" dirty="0" err="1"/>
              <a:t>menggunakan</a:t>
            </a:r>
            <a:r>
              <a:rPr lang="en-US" sz="2500" dirty="0"/>
              <a:t> modal </a:t>
            </a:r>
            <a:r>
              <a:rPr lang="en-US" sz="2500" dirty="0" err="1"/>
              <a:t>tersebut</a:t>
            </a:r>
            <a:r>
              <a:rPr lang="en-US" sz="2500" dirty="0"/>
              <a:t> </a:t>
            </a:r>
            <a:r>
              <a:rPr lang="en-US" sz="2500" dirty="0" err="1"/>
              <a:t>untuk</a:t>
            </a:r>
            <a:r>
              <a:rPr lang="en-US" sz="2500" dirty="0"/>
              <a:t> </a:t>
            </a:r>
            <a:r>
              <a:rPr lang="en-US" sz="2500" dirty="0" err="1"/>
              <a:t>berdagang</a:t>
            </a:r>
            <a:r>
              <a:rPr lang="en-US" sz="2500" dirty="0"/>
              <a:t> </a:t>
            </a:r>
            <a:r>
              <a:rPr lang="en-US" sz="2500" dirty="0" err="1"/>
              <a:t>antara</a:t>
            </a:r>
            <a:r>
              <a:rPr lang="en-US" sz="2500" dirty="0"/>
              <a:t> lain </a:t>
            </a:r>
            <a:r>
              <a:rPr lang="en-US" sz="2500" dirty="0" err="1"/>
              <a:t>dengan</a:t>
            </a:r>
            <a:r>
              <a:rPr lang="en-US" sz="2500" dirty="0"/>
              <a:t> </a:t>
            </a:r>
            <a:r>
              <a:rPr lang="en-US" sz="2500" dirty="0" err="1"/>
              <a:t>mengelilingi</a:t>
            </a:r>
            <a:r>
              <a:rPr lang="en-US" sz="2500" dirty="0"/>
              <a:t> </a:t>
            </a:r>
            <a:r>
              <a:rPr lang="en-US" sz="2500" dirty="0" err="1"/>
              <a:t>lautan</a:t>
            </a:r>
            <a:r>
              <a:rPr lang="id-ID" sz="2500" dirty="0"/>
              <a:t>.</a:t>
            </a:r>
          </a:p>
          <a:p>
            <a:r>
              <a:rPr lang="en-US" sz="2500" dirty="0">
                <a:solidFill>
                  <a:srgbClr val="FF0000"/>
                </a:solidFill>
              </a:rPr>
              <a:t>Abad </a:t>
            </a:r>
            <a:r>
              <a:rPr lang="en-US" sz="2500" dirty="0" err="1">
                <a:solidFill>
                  <a:srgbClr val="FF0000"/>
                </a:solidFill>
              </a:rPr>
              <a:t>pertengahan</a:t>
            </a:r>
            <a:r>
              <a:rPr lang="id-ID" sz="2500" dirty="0">
                <a:solidFill>
                  <a:srgbClr val="FF0000"/>
                </a:solidFill>
              </a:rPr>
              <a:t>: A</a:t>
            </a:r>
            <a:r>
              <a:rPr lang="en-US" sz="2500" dirty="0" err="1">
                <a:solidFill>
                  <a:srgbClr val="FF0000"/>
                </a:solidFill>
              </a:rPr>
              <a:t>ktor</a:t>
            </a: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n-US" sz="2500" dirty="0" err="1">
                <a:solidFill>
                  <a:srgbClr val="FF0000"/>
                </a:solidFill>
              </a:rPr>
              <a:t>dan</a:t>
            </a: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n-US" sz="2500" dirty="0" err="1">
                <a:solidFill>
                  <a:srgbClr val="FF0000"/>
                </a:solidFill>
              </a:rPr>
              <a:t>seorang</a:t>
            </a:r>
            <a:r>
              <a:rPr lang="en-US" sz="2500" dirty="0">
                <a:solidFill>
                  <a:srgbClr val="FF0000"/>
                </a:solidFill>
              </a:rPr>
              <a:t> yang </a:t>
            </a:r>
            <a:r>
              <a:rPr lang="en-US" sz="2500" dirty="0" err="1">
                <a:solidFill>
                  <a:srgbClr val="FF0000"/>
                </a:solidFill>
              </a:rPr>
              <a:t>mengatur</a:t>
            </a: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n-US" sz="2500" dirty="0" err="1">
                <a:solidFill>
                  <a:srgbClr val="FF0000"/>
                </a:solidFill>
              </a:rPr>
              <a:t>proyek</a:t>
            </a: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n-US" sz="2500" dirty="0" err="1">
                <a:solidFill>
                  <a:srgbClr val="FF0000"/>
                </a:solidFill>
              </a:rPr>
              <a:t>besar</a:t>
            </a:r>
            <a:r>
              <a:rPr lang="id-ID" sz="2500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500" dirty="0" err="1"/>
              <a:t>Mereka</a:t>
            </a:r>
            <a:r>
              <a:rPr lang="en-US" sz="2500" dirty="0"/>
              <a:t> </a:t>
            </a:r>
            <a:r>
              <a:rPr lang="en-US" sz="2500" dirty="0" err="1"/>
              <a:t>tidak</a:t>
            </a:r>
            <a:r>
              <a:rPr lang="en-US" sz="2500" dirty="0"/>
              <a:t> </a:t>
            </a:r>
            <a:r>
              <a:rPr lang="en-US" sz="2500" dirty="0" err="1"/>
              <a:t>lagi</a:t>
            </a:r>
            <a:r>
              <a:rPr lang="en-US" sz="2500" dirty="0"/>
              <a:t> </a:t>
            </a:r>
            <a:r>
              <a:rPr lang="en-US" sz="2500" dirty="0" err="1"/>
              <a:t>berhadapan</a:t>
            </a:r>
            <a:r>
              <a:rPr lang="en-US" sz="2500" dirty="0"/>
              <a:t> </a:t>
            </a:r>
            <a:r>
              <a:rPr lang="en-US" sz="2500" dirty="0" err="1"/>
              <a:t>dengan</a:t>
            </a:r>
            <a:r>
              <a:rPr lang="en-US" sz="2500" dirty="0"/>
              <a:t> </a:t>
            </a:r>
            <a:r>
              <a:rPr lang="en-US" sz="2500" dirty="0" err="1"/>
              <a:t>resiko</a:t>
            </a:r>
            <a:r>
              <a:rPr lang="en-US" sz="2500" dirty="0"/>
              <a:t> </a:t>
            </a:r>
            <a:r>
              <a:rPr lang="en-US" sz="2500" dirty="0" err="1"/>
              <a:t>namun</a:t>
            </a:r>
            <a:r>
              <a:rPr lang="en-US" sz="2500" dirty="0"/>
              <a:t> </a:t>
            </a:r>
            <a:r>
              <a:rPr lang="en-US" sz="2500" dirty="0" err="1"/>
              <a:t>mereka</a:t>
            </a:r>
            <a:r>
              <a:rPr lang="en-US" sz="2500" dirty="0"/>
              <a:t> </a:t>
            </a:r>
            <a:r>
              <a:rPr lang="en-US" sz="2500" dirty="0" err="1"/>
              <a:t>menggunakan</a:t>
            </a:r>
            <a:r>
              <a:rPr lang="en-US" sz="2500" dirty="0"/>
              <a:t> </a:t>
            </a:r>
            <a:r>
              <a:rPr lang="en-US" sz="2500" dirty="0" err="1"/>
              <a:t>sumber</a:t>
            </a:r>
            <a:r>
              <a:rPr lang="en-US" sz="2500" dirty="0"/>
              <a:t> </a:t>
            </a:r>
            <a:r>
              <a:rPr lang="en-US" sz="2500" dirty="0" err="1"/>
              <a:t>daya</a:t>
            </a:r>
            <a:r>
              <a:rPr lang="en-US" sz="2500" dirty="0"/>
              <a:t> yang </a:t>
            </a:r>
            <a:r>
              <a:rPr lang="en-US" sz="2500" dirty="0" err="1"/>
              <a:t>diberikan</a:t>
            </a:r>
            <a:r>
              <a:rPr lang="en-US" sz="2500" dirty="0"/>
              <a:t>, yang </a:t>
            </a:r>
            <a:r>
              <a:rPr lang="en-US" sz="2500" dirty="0" err="1"/>
              <a:t>biasanya</a:t>
            </a:r>
            <a:r>
              <a:rPr lang="en-US" sz="2500" dirty="0"/>
              <a:t> yang </a:t>
            </a:r>
            <a:r>
              <a:rPr lang="en-US" sz="2500" dirty="0" err="1"/>
              <a:t>diberikan</a:t>
            </a:r>
            <a:r>
              <a:rPr lang="en-US" sz="2500" dirty="0"/>
              <a:t> </a:t>
            </a:r>
            <a:r>
              <a:rPr lang="en-US" sz="2500" dirty="0" err="1"/>
              <a:t>oleh</a:t>
            </a:r>
            <a:r>
              <a:rPr lang="en-US" sz="2500" dirty="0"/>
              <a:t> </a:t>
            </a:r>
            <a:r>
              <a:rPr lang="en-US" sz="2500" dirty="0" err="1"/>
              <a:t>pemerintah</a:t>
            </a:r>
            <a:r>
              <a:rPr lang="en-US" sz="2500" dirty="0"/>
              <a:t>. </a:t>
            </a:r>
            <a:r>
              <a:rPr lang="en-US" sz="2500" dirty="0" err="1"/>
              <a:t>Tipe</a:t>
            </a:r>
            <a:r>
              <a:rPr lang="en-US" sz="2500" dirty="0"/>
              <a:t> </a:t>
            </a:r>
            <a:r>
              <a:rPr lang="en-US" sz="2500" dirty="0" err="1"/>
              <a:t>wirausahaawan</a:t>
            </a:r>
            <a:r>
              <a:rPr lang="en-US" sz="2500" dirty="0"/>
              <a:t> yang </a:t>
            </a:r>
            <a:r>
              <a:rPr lang="en-US" sz="2500" dirty="0" err="1"/>
              <a:t>menonjol</a:t>
            </a:r>
            <a:r>
              <a:rPr lang="en-US" sz="2500" dirty="0"/>
              <a:t> </a:t>
            </a:r>
            <a:r>
              <a:rPr lang="en-US" sz="2500" dirty="0" err="1"/>
              <a:t>antara</a:t>
            </a:r>
            <a:r>
              <a:rPr lang="en-US" sz="2500" dirty="0"/>
              <a:t> lain orang yang </a:t>
            </a:r>
            <a:r>
              <a:rPr lang="en-US" sz="2500" dirty="0" err="1"/>
              <a:t>bekerja</a:t>
            </a:r>
            <a:r>
              <a:rPr lang="en-US" sz="2500" dirty="0"/>
              <a:t> </a:t>
            </a:r>
            <a:r>
              <a:rPr lang="en-US" sz="2500" dirty="0" err="1"/>
              <a:t>dalam</a:t>
            </a:r>
            <a:r>
              <a:rPr lang="en-US" sz="2500" dirty="0"/>
              <a:t> </a:t>
            </a:r>
            <a:r>
              <a:rPr lang="en-US" sz="2500" dirty="0" err="1"/>
              <a:t>bidang</a:t>
            </a:r>
            <a:r>
              <a:rPr lang="en-US" sz="2500" dirty="0"/>
              <a:t> </a:t>
            </a:r>
            <a:r>
              <a:rPr lang="en-US" sz="2500" dirty="0" err="1"/>
              <a:t>arsitektural</a:t>
            </a:r>
            <a:r>
              <a:rPr lang="en-US" sz="2500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9962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BBCE9CAC-ABD5-45A0-ACE6-2605EE7C7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783"/>
            <a:ext cx="8229600" cy="6970643"/>
          </a:xfrm>
        </p:spPr>
        <p:txBody>
          <a:bodyPr>
            <a:normAutofit fontScale="92500" lnSpcReduction="10000"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Abad 17</a:t>
            </a:r>
            <a:r>
              <a:rPr lang="id-ID" sz="2500" dirty="0">
                <a:solidFill>
                  <a:srgbClr val="FF0000"/>
                </a:solidFill>
              </a:rPr>
              <a:t>: </a:t>
            </a:r>
            <a:r>
              <a:rPr lang="en-US" sz="2500" dirty="0">
                <a:solidFill>
                  <a:srgbClr val="FF0000"/>
                </a:solidFill>
              </a:rPr>
              <a:t>Richard Cantillon</a:t>
            </a:r>
            <a:endParaRPr lang="id-ID" sz="25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500" dirty="0" err="1"/>
              <a:t>Kewirausahaan</a:t>
            </a:r>
            <a:r>
              <a:rPr lang="en-US" sz="2500" dirty="0"/>
              <a:t> </a:t>
            </a:r>
            <a:r>
              <a:rPr lang="en-US" sz="2500" dirty="0" err="1"/>
              <a:t>didefinisikan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bekerja</a:t>
            </a:r>
            <a:r>
              <a:rPr lang="en-US" sz="2500" dirty="0"/>
              <a:t> </a:t>
            </a:r>
            <a:r>
              <a:rPr lang="en-US" sz="2500" dirty="0" err="1"/>
              <a:t>sendiri</a:t>
            </a:r>
            <a:r>
              <a:rPr lang="en-US" sz="2500" dirty="0"/>
              <a:t> (self-employment). </a:t>
            </a:r>
            <a:r>
              <a:rPr lang="id-ID" sz="2500" dirty="0"/>
              <a:t>W</a:t>
            </a:r>
            <a:r>
              <a:rPr lang="en-US" sz="2500" dirty="0" err="1"/>
              <a:t>irausahawan</a:t>
            </a:r>
            <a:r>
              <a:rPr lang="en-US" sz="2500" dirty="0"/>
              <a:t> </a:t>
            </a:r>
            <a:r>
              <a:rPr lang="en-US" sz="2500" dirty="0" err="1"/>
              <a:t>adalah</a:t>
            </a:r>
            <a:r>
              <a:rPr lang="en-US" sz="2500" dirty="0"/>
              <a:t> </a:t>
            </a:r>
            <a:r>
              <a:rPr lang="en-US" sz="2500" dirty="0" err="1"/>
              <a:t>seorang</a:t>
            </a:r>
            <a:r>
              <a:rPr lang="en-US" sz="2500" dirty="0"/>
              <a:t> </a:t>
            </a:r>
            <a:r>
              <a:rPr lang="en-US" sz="2500" dirty="0" err="1"/>
              <a:t>pengambil</a:t>
            </a:r>
            <a:r>
              <a:rPr lang="en-US" sz="2500" dirty="0"/>
              <a:t> </a:t>
            </a:r>
            <a:r>
              <a:rPr lang="en-US" sz="2500" dirty="0" err="1"/>
              <a:t>resiko</a:t>
            </a:r>
            <a:r>
              <a:rPr lang="en-US" sz="2500" dirty="0"/>
              <a:t>, </a:t>
            </a:r>
            <a:r>
              <a:rPr lang="en-US" sz="2500" dirty="0" err="1"/>
              <a:t>dengan</a:t>
            </a:r>
            <a:r>
              <a:rPr lang="en-US" sz="2500" dirty="0"/>
              <a:t> </a:t>
            </a:r>
            <a:r>
              <a:rPr lang="en-US" sz="2500" dirty="0" err="1"/>
              <a:t>melihat</a:t>
            </a:r>
            <a:r>
              <a:rPr lang="en-US" sz="2500" dirty="0"/>
              <a:t> </a:t>
            </a:r>
            <a:r>
              <a:rPr lang="en-US" sz="2500" dirty="0" err="1"/>
              <a:t>perilaku</a:t>
            </a:r>
            <a:r>
              <a:rPr lang="en-US" sz="2500" dirty="0"/>
              <a:t> </a:t>
            </a:r>
            <a:r>
              <a:rPr lang="en-US" sz="2500" dirty="0" err="1"/>
              <a:t>mereka</a:t>
            </a:r>
            <a:r>
              <a:rPr lang="en-US" sz="2500" dirty="0"/>
              <a:t> </a:t>
            </a:r>
            <a:r>
              <a:rPr lang="en-US" sz="2500" dirty="0" err="1"/>
              <a:t>yakni</a:t>
            </a:r>
            <a:r>
              <a:rPr lang="en-US" sz="2500" dirty="0"/>
              <a:t> </a:t>
            </a:r>
            <a:r>
              <a:rPr lang="en-US" sz="2500" dirty="0" err="1"/>
              <a:t>membeli</a:t>
            </a:r>
            <a:r>
              <a:rPr lang="en-US" sz="2500" dirty="0"/>
              <a:t> </a:t>
            </a:r>
            <a:r>
              <a:rPr lang="en-US" sz="2500" dirty="0" err="1"/>
              <a:t>pada</a:t>
            </a:r>
            <a:r>
              <a:rPr lang="en-US" sz="2500" dirty="0"/>
              <a:t> </a:t>
            </a:r>
            <a:r>
              <a:rPr lang="en-US" sz="2500" dirty="0" err="1"/>
              <a:t>harga</a:t>
            </a:r>
            <a:r>
              <a:rPr lang="en-US" sz="2500" dirty="0"/>
              <a:t> yang </a:t>
            </a:r>
            <a:r>
              <a:rPr lang="en-US" sz="2500" dirty="0" err="1"/>
              <a:t>tetap</a:t>
            </a:r>
            <a:r>
              <a:rPr lang="en-US" sz="2500" dirty="0"/>
              <a:t> </a:t>
            </a:r>
            <a:r>
              <a:rPr lang="en-US" sz="2500" dirty="0" err="1"/>
              <a:t>namun</a:t>
            </a:r>
            <a:r>
              <a:rPr lang="en-US" sz="2500" dirty="0"/>
              <a:t> </a:t>
            </a:r>
            <a:r>
              <a:rPr lang="en-US" sz="2500" dirty="0" err="1"/>
              <a:t>menjual</a:t>
            </a:r>
            <a:r>
              <a:rPr lang="en-US" sz="2500" dirty="0"/>
              <a:t> </a:t>
            </a:r>
            <a:r>
              <a:rPr lang="en-US" sz="2500" dirty="0" err="1"/>
              <a:t>dengan</a:t>
            </a:r>
            <a:r>
              <a:rPr lang="en-US" sz="2500" dirty="0"/>
              <a:t> </a:t>
            </a:r>
            <a:r>
              <a:rPr lang="en-US" sz="2500" dirty="0" err="1"/>
              <a:t>harga</a:t>
            </a:r>
            <a:r>
              <a:rPr lang="en-US" sz="2500" dirty="0"/>
              <a:t> yang </a:t>
            </a:r>
            <a:r>
              <a:rPr lang="en-US" sz="2500" dirty="0" err="1"/>
              <a:t>tidak</a:t>
            </a:r>
            <a:r>
              <a:rPr lang="en-US" sz="2500" dirty="0"/>
              <a:t> </a:t>
            </a:r>
            <a:r>
              <a:rPr lang="en-US" sz="2500" dirty="0" err="1"/>
              <a:t>pasti</a:t>
            </a:r>
            <a:r>
              <a:rPr lang="en-US" sz="2500" dirty="0"/>
              <a:t>. </a:t>
            </a:r>
            <a:r>
              <a:rPr lang="en-US" sz="2500" dirty="0" err="1"/>
              <a:t>Ketidakpastian</a:t>
            </a:r>
            <a:r>
              <a:rPr lang="en-US" sz="2500" dirty="0"/>
              <a:t> </a:t>
            </a:r>
            <a:r>
              <a:rPr lang="en-US" sz="2500" dirty="0" err="1"/>
              <a:t>inilah</a:t>
            </a:r>
            <a:r>
              <a:rPr lang="en-US" sz="2500" dirty="0"/>
              <a:t> yang </a:t>
            </a:r>
            <a:r>
              <a:rPr lang="en-US" sz="2500" dirty="0" err="1"/>
              <a:t>disebut</a:t>
            </a:r>
            <a:r>
              <a:rPr lang="en-US" sz="2500" dirty="0"/>
              <a:t> </a:t>
            </a:r>
            <a:r>
              <a:rPr lang="en-US" sz="2500" dirty="0" err="1"/>
              <a:t>dengan</a:t>
            </a:r>
            <a:r>
              <a:rPr lang="en-US" sz="2500" dirty="0"/>
              <a:t> </a:t>
            </a:r>
            <a:r>
              <a:rPr lang="en-US" sz="2500" dirty="0" err="1"/>
              <a:t>menghadapi</a:t>
            </a:r>
            <a:r>
              <a:rPr lang="en-US" sz="2500" dirty="0"/>
              <a:t> </a:t>
            </a:r>
            <a:r>
              <a:rPr lang="en-US" sz="2500" dirty="0" err="1"/>
              <a:t>resiko</a:t>
            </a:r>
            <a:r>
              <a:rPr lang="en-US" sz="2500" dirty="0"/>
              <a:t>.</a:t>
            </a:r>
            <a:endParaRPr lang="id-ID" sz="2500" dirty="0"/>
          </a:p>
          <a:p>
            <a:r>
              <a:rPr lang="en-US" sz="2500" dirty="0">
                <a:solidFill>
                  <a:srgbClr val="FF0000"/>
                </a:solidFill>
              </a:rPr>
              <a:t>Abad 18</a:t>
            </a:r>
            <a:endParaRPr lang="id-ID" sz="25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d-ID" sz="2500" dirty="0"/>
              <a:t>S</a:t>
            </a:r>
            <a:r>
              <a:rPr lang="en-US" sz="2500" dirty="0" err="1"/>
              <a:t>eorang</a:t>
            </a:r>
            <a:r>
              <a:rPr lang="en-US" sz="2500" dirty="0"/>
              <a:t> </a:t>
            </a:r>
            <a:r>
              <a:rPr lang="en-US" sz="2500" dirty="0" err="1"/>
              <a:t>wirausahawan</a:t>
            </a:r>
            <a:r>
              <a:rPr lang="en-US" sz="2500" dirty="0"/>
              <a:t> </a:t>
            </a:r>
            <a:r>
              <a:rPr lang="en-US" sz="2500" dirty="0" err="1"/>
              <a:t>tidak</a:t>
            </a:r>
            <a:r>
              <a:rPr lang="en-US" sz="2500" dirty="0"/>
              <a:t> </a:t>
            </a:r>
            <a:r>
              <a:rPr lang="en-US" sz="2500" dirty="0" err="1"/>
              <a:t>dilekatkan</a:t>
            </a:r>
            <a:r>
              <a:rPr lang="en-US" sz="2500" dirty="0"/>
              <a:t> </a:t>
            </a:r>
            <a:r>
              <a:rPr lang="en-US" sz="2500" dirty="0" err="1"/>
              <a:t>pada</a:t>
            </a:r>
            <a:r>
              <a:rPr lang="en-US" sz="2500" dirty="0"/>
              <a:t> </a:t>
            </a:r>
            <a:r>
              <a:rPr lang="en-US" sz="2500" dirty="0" err="1"/>
              <a:t>pemilik</a:t>
            </a:r>
            <a:r>
              <a:rPr lang="en-US" sz="2500" dirty="0"/>
              <a:t> modal, </a:t>
            </a:r>
            <a:r>
              <a:rPr lang="en-US" sz="2500" dirty="0" err="1"/>
              <a:t>tetapi</a:t>
            </a:r>
            <a:r>
              <a:rPr lang="en-US" sz="2500" dirty="0"/>
              <a:t> </a:t>
            </a:r>
            <a:r>
              <a:rPr lang="en-US" sz="2500" dirty="0" err="1"/>
              <a:t>dilekatkan</a:t>
            </a:r>
            <a:r>
              <a:rPr lang="en-US" sz="2500" dirty="0"/>
              <a:t> </a:t>
            </a:r>
            <a:r>
              <a:rPr lang="en-US" sz="2500" dirty="0" err="1"/>
              <a:t>pada</a:t>
            </a:r>
            <a:r>
              <a:rPr lang="en-US" sz="2500" dirty="0"/>
              <a:t> orang-orang yang </a:t>
            </a:r>
            <a:r>
              <a:rPr lang="en-US" sz="2500" dirty="0" err="1"/>
              <a:t>membutuhkan</a:t>
            </a:r>
            <a:r>
              <a:rPr lang="en-US" sz="2500" dirty="0"/>
              <a:t> modal. </a:t>
            </a:r>
            <a:r>
              <a:rPr lang="en-US" sz="2500" dirty="0" err="1"/>
              <a:t>Wirausahawan</a:t>
            </a:r>
            <a:r>
              <a:rPr lang="en-US" sz="2500" dirty="0"/>
              <a:t> </a:t>
            </a:r>
            <a:r>
              <a:rPr lang="en-US" sz="2500" dirty="0" err="1"/>
              <a:t>akan</a:t>
            </a:r>
            <a:r>
              <a:rPr lang="en-US" sz="2500" dirty="0"/>
              <a:t> </a:t>
            </a:r>
            <a:r>
              <a:rPr lang="en-US" sz="2500" dirty="0" err="1"/>
              <a:t>membutuhkan</a:t>
            </a:r>
            <a:r>
              <a:rPr lang="en-US" sz="2500" dirty="0"/>
              <a:t> dana </a:t>
            </a:r>
            <a:r>
              <a:rPr lang="en-US" sz="2500" dirty="0" err="1"/>
              <a:t>untuk</a:t>
            </a:r>
            <a:r>
              <a:rPr lang="en-US" sz="2500" dirty="0"/>
              <a:t> </a:t>
            </a:r>
            <a:r>
              <a:rPr lang="en-US" sz="2500" dirty="0" err="1"/>
              <a:t>memajukan</a:t>
            </a:r>
            <a:r>
              <a:rPr lang="en-US" sz="2500" dirty="0"/>
              <a:t> </a:t>
            </a:r>
            <a:r>
              <a:rPr lang="en-US" sz="2500" dirty="0" err="1"/>
              <a:t>dan</a:t>
            </a:r>
            <a:r>
              <a:rPr lang="en-US" sz="2500" dirty="0"/>
              <a:t> </a:t>
            </a:r>
            <a:r>
              <a:rPr lang="en-US" sz="2500" dirty="0" err="1"/>
              <a:t>mewujudkan</a:t>
            </a:r>
            <a:r>
              <a:rPr lang="en-US" sz="2500" dirty="0"/>
              <a:t> </a:t>
            </a:r>
            <a:r>
              <a:rPr lang="en-US" sz="2500" dirty="0" err="1"/>
              <a:t>inovasinya</a:t>
            </a:r>
            <a:r>
              <a:rPr lang="en-US" sz="2500" dirty="0"/>
              <a:t>. </a:t>
            </a:r>
            <a:r>
              <a:rPr lang="en-US" sz="2500" dirty="0" err="1"/>
              <a:t>Pada</a:t>
            </a:r>
            <a:r>
              <a:rPr lang="en-US" sz="2500" dirty="0"/>
              <a:t> masa </a:t>
            </a:r>
            <a:r>
              <a:rPr lang="en-US" sz="2500" dirty="0" err="1"/>
              <a:t>itu</a:t>
            </a:r>
            <a:r>
              <a:rPr lang="en-US" sz="2500" dirty="0"/>
              <a:t> </a:t>
            </a:r>
            <a:r>
              <a:rPr lang="en-US" sz="2500" dirty="0" err="1"/>
              <a:t>dibedakan</a:t>
            </a:r>
            <a:r>
              <a:rPr lang="en-US" sz="2500" dirty="0"/>
              <a:t> </a:t>
            </a:r>
            <a:r>
              <a:rPr lang="en-US" sz="2500" dirty="0" err="1"/>
              <a:t>antara</a:t>
            </a:r>
            <a:r>
              <a:rPr lang="en-US" sz="2500" dirty="0"/>
              <a:t> </a:t>
            </a:r>
            <a:r>
              <a:rPr lang="en-US" sz="2500" dirty="0" err="1"/>
              <a:t>pemilik</a:t>
            </a:r>
            <a:r>
              <a:rPr lang="en-US" sz="2500" dirty="0"/>
              <a:t> modal </a:t>
            </a:r>
            <a:r>
              <a:rPr lang="en-US" sz="2500" dirty="0" err="1"/>
              <a:t>dan</a:t>
            </a:r>
            <a:r>
              <a:rPr lang="en-US" sz="2500" dirty="0"/>
              <a:t> </a:t>
            </a:r>
            <a:r>
              <a:rPr lang="en-US" sz="2500" dirty="0" err="1"/>
              <a:t>wirausahawan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seorang</a:t>
            </a:r>
            <a:r>
              <a:rPr lang="en-US" sz="2500" dirty="0"/>
              <a:t> </a:t>
            </a:r>
            <a:r>
              <a:rPr lang="en-US" sz="2500" dirty="0" err="1"/>
              <a:t>penemu</a:t>
            </a:r>
            <a:r>
              <a:rPr lang="en-US" sz="2500" dirty="0"/>
              <a:t>.</a:t>
            </a:r>
            <a:endParaRPr lang="id-ID" sz="2500" dirty="0"/>
          </a:p>
          <a:p>
            <a:r>
              <a:rPr lang="en-US" sz="2500" dirty="0">
                <a:solidFill>
                  <a:srgbClr val="FF0000"/>
                </a:solidFill>
              </a:rPr>
              <a:t>Abad 19 </a:t>
            </a:r>
            <a:r>
              <a:rPr lang="id-ID" sz="2500" dirty="0">
                <a:solidFill>
                  <a:srgbClr val="FF0000"/>
                </a:solidFill>
              </a:rPr>
              <a:t>dan Abad 20</a:t>
            </a:r>
          </a:p>
          <a:p>
            <a:pPr marL="0" indent="0">
              <a:buNone/>
            </a:pPr>
            <a:r>
              <a:rPr lang="id-ID" sz="2500" dirty="0"/>
              <a:t>W</a:t>
            </a:r>
            <a:r>
              <a:rPr lang="en-US" sz="2500" dirty="0" err="1"/>
              <a:t>irausahawan</a:t>
            </a:r>
            <a:r>
              <a:rPr lang="en-US" sz="2500" dirty="0"/>
              <a:t> </a:t>
            </a:r>
            <a:r>
              <a:rPr lang="en-US" sz="2500" dirty="0" err="1"/>
              <a:t>didefinisikan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seseorang</a:t>
            </a:r>
            <a:r>
              <a:rPr lang="en-US" sz="2500" dirty="0"/>
              <a:t> yang </a:t>
            </a:r>
            <a:r>
              <a:rPr lang="en-US" sz="2500" dirty="0" err="1"/>
              <a:t>mengorganisasikan</a:t>
            </a:r>
            <a:r>
              <a:rPr lang="en-US" sz="2500" dirty="0"/>
              <a:t> </a:t>
            </a:r>
            <a:r>
              <a:rPr lang="en-US" sz="2500" dirty="0" err="1"/>
              <a:t>dan</a:t>
            </a:r>
            <a:r>
              <a:rPr lang="en-US" sz="2500" dirty="0"/>
              <a:t> </a:t>
            </a:r>
            <a:r>
              <a:rPr lang="en-US" sz="2500" dirty="0" err="1"/>
              <a:t>mengatur</a:t>
            </a:r>
            <a:r>
              <a:rPr lang="en-US" sz="2500" dirty="0"/>
              <a:t> </a:t>
            </a:r>
            <a:r>
              <a:rPr lang="en-US" sz="2500" dirty="0" err="1"/>
              <a:t>perusahaan</a:t>
            </a:r>
            <a:r>
              <a:rPr lang="en-US" sz="2500" dirty="0"/>
              <a:t> </a:t>
            </a:r>
            <a:r>
              <a:rPr lang="en-US" sz="2500" dirty="0" err="1"/>
              <a:t>untuk</a:t>
            </a:r>
            <a:r>
              <a:rPr lang="en-US" sz="2500" dirty="0"/>
              <a:t> </a:t>
            </a:r>
            <a:r>
              <a:rPr lang="en-US" sz="2500" dirty="0" err="1"/>
              <a:t>meningkatkan</a:t>
            </a:r>
            <a:r>
              <a:rPr lang="en-US" sz="2500" dirty="0"/>
              <a:t> </a:t>
            </a:r>
            <a:r>
              <a:rPr lang="en-US" sz="2500" dirty="0" err="1"/>
              <a:t>pertambahan</a:t>
            </a:r>
            <a:r>
              <a:rPr lang="en-US" sz="2500" dirty="0"/>
              <a:t> </a:t>
            </a:r>
            <a:r>
              <a:rPr lang="en-US" sz="2500" dirty="0" err="1"/>
              <a:t>nilai</a:t>
            </a:r>
            <a:r>
              <a:rPr lang="en-US" sz="2500" dirty="0"/>
              <a:t> personal. </a:t>
            </a:r>
            <a:r>
              <a:rPr lang="id-ID" sz="2500" dirty="0"/>
              <a:t>Dan </a:t>
            </a:r>
            <a:r>
              <a:rPr lang="en-US" sz="2500" dirty="0" err="1"/>
              <a:t>inovasi</a:t>
            </a:r>
            <a:r>
              <a:rPr lang="en-US" sz="2500" dirty="0"/>
              <a:t> </a:t>
            </a:r>
            <a:r>
              <a:rPr lang="id-ID" sz="2500" dirty="0"/>
              <a:t>sangatlah </a:t>
            </a:r>
            <a:r>
              <a:rPr lang="en-US" sz="2500" dirty="0" err="1"/>
              <a:t>melekat</a:t>
            </a:r>
            <a:r>
              <a:rPr lang="en-US" sz="2500" dirty="0"/>
              <a:t> </a:t>
            </a:r>
            <a:r>
              <a:rPr lang="en-US" sz="2500" dirty="0" err="1"/>
              <a:t>erat</a:t>
            </a:r>
            <a:r>
              <a:rPr lang="en-US" sz="2500" dirty="0"/>
              <a:t> </a:t>
            </a:r>
            <a:r>
              <a:rPr lang="en-US" sz="2500" dirty="0" err="1"/>
              <a:t>pada</a:t>
            </a:r>
            <a:r>
              <a:rPr lang="en-US" sz="2500" dirty="0"/>
              <a:t> </a:t>
            </a:r>
            <a:r>
              <a:rPr lang="en-US" sz="2500" dirty="0" err="1"/>
              <a:t>wirausahawan</a:t>
            </a:r>
            <a:r>
              <a:rPr lang="en-US" sz="2500" dirty="0"/>
              <a:t> di masa </a:t>
            </a:r>
            <a:r>
              <a:rPr lang="en-US" sz="2500" dirty="0" err="1"/>
              <a:t>sekarang</a:t>
            </a:r>
            <a:r>
              <a:rPr lang="en-US" sz="2500" dirty="0"/>
              <a:t>.</a:t>
            </a:r>
            <a:endParaRPr lang="id-ID" sz="2500" dirty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0898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5449246-12B7-42C9-AD92-A3540EA2B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/>
            <a:r>
              <a:rPr lang="id-ID" b="1" dirty="0">
                <a:solidFill>
                  <a:srgbClr val="FF0000"/>
                </a:solidFill>
              </a:rPr>
              <a:t>IMPIAN YANG SMART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7A9CCC9C-38A5-45B9-B615-9860BF954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75861"/>
            <a:ext cx="9144000" cy="61821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· </a:t>
            </a:r>
            <a:r>
              <a:rPr lang="en-US" sz="2400" b="1" dirty="0">
                <a:solidFill>
                  <a:srgbClr val="FF0000"/>
                </a:solidFill>
              </a:rPr>
              <a:t>Specific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  <a:endParaRPr lang="id-ID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 err="1"/>
              <a:t>Artinya</a:t>
            </a:r>
            <a:r>
              <a:rPr lang="en-US" sz="2400" dirty="0"/>
              <a:t>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yang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inginkan</a:t>
            </a:r>
            <a:r>
              <a:rPr lang="en-US" sz="2400" dirty="0"/>
              <a:t>,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demikian</a:t>
            </a:r>
            <a:r>
              <a:rPr lang="en-US" sz="2400" dirty="0"/>
              <a:t>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perencanaan</a:t>
            </a:r>
            <a:r>
              <a:rPr lang="en-US" sz="2400" dirty="0"/>
              <a:t>. 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demikian</a:t>
            </a:r>
            <a:r>
              <a:rPr lang="en-US" sz="2400" dirty="0"/>
              <a:t>, </a:t>
            </a:r>
            <a:r>
              <a:rPr lang="en-US" sz="2400" dirty="0" err="1"/>
              <a:t>istilah</a:t>
            </a:r>
            <a:r>
              <a:rPr lang="en-US" sz="2400" dirty="0"/>
              <a:t> “Saya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impian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orang </a:t>
            </a:r>
            <a:r>
              <a:rPr lang="en-US" sz="2400" dirty="0" err="1"/>
              <a:t>sukses</a:t>
            </a:r>
            <a:r>
              <a:rPr lang="en-US" sz="2400" dirty="0"/>
              <a:t>” </a:t>
            </a:r>
            <a:r>
              <a:rPr lang="en-US" sz="2400" dirty="0" err="1"/>
              <a:t>diganti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 </a:t>
            </a:r>
            <a:r>
              <a:rPr lang="en-US" sz="2400" dirty="0" err="1"/>
              <a:t>misalnya</a:t>
            </a:r>
            <a:r>
              <a:rPr lang="en-US" sz="2400" dirty="0"/>
              <a:t> ; “</a:t>
            </a:r>
            <a:r>
              <a:rPr lang="en-US" sz="2400" dirty="0" err="1"/>
              <a:t>saya</a:t>
            </a:r>
            <a:r>
              <a:rPr lang="en-US" sz="2400" dirty="0"/>
              <a:t> </a:t>
            </a:r>
            <a:r>
              <a:rPr lang="en-US" sz="2400" dirty="0" err="1"/>
              <a:t>ingin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wirausahawan</a:t>
            </a:r>
            <a:r>
              <a:rPr lang="en-US" sz="2400" dirty="0"/>
              <a:t> di </a:t>
            </a:r>
            <a:r>
              <a:rPr lang="en-US" sz="2400" dirty="0" err="1"/>
              <a:t>bidang</a:t>
            </a:r>
            <a:r>
              <a:rPr lang="en-US" sz="2400" dirty="0"/>
              <a:t> X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penghasilan</a:t>
            </a:r>
            <a:r>
              <a:rPr lang="en-US" sz="2400" dirty="0"/>
              <a:t> </a:t>
            </a:r>
            <a:r>
              <a:rPr lang="en-US" sz="2400" dirty="0" err="1"/>
              <a:t>sebesar</a:t>
            </a:r>
            <a:r>
              <a:rPr lang="en-US" sz="2400" dirty="0"/>
              <a:t> </a:t>
            </a:r>
            <a:r>
              <a:rPr lang="en-US" sz="2400" dirty="0" err="1"/>
              <a:t>Rp</a:t>
            </a:r>
            <a:r>
              <a:rPr lang="en-US" sz="2400" dirty="0"/>
              <a:t> X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.</a:t>
            </a:r>
            <a:endParaRPr lang="id-ID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· </a:t>
            </a:r>
            <a:r>
              <a:rPr lang="en-US" sz="2400" b="1" dirty="0">
                <a:solidFill>
                  <a:srgbClr val="FF0000"/>
                </a:solidFill>
              </a:rPr>
              <a:t>Measurable</a:t>
            </a:r>
            <a:r>
              <a:rPr lang="en-US" sz="2400" dirty="0">
                <a:solidFill>
                  <a:srgbClr val="FF0000"/>
                </a:solidFill>
              </a:rPr>
              <a:t> . </a:t>
            </a:r>
            <a:endParaRPr lang="id-ID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 err="1"/>
              <a:t>Artinya</a:t>
            </a:r>
            <a:r>
              <a:rPr lang="en-US" sz="2400" dirty="0"/>
              <a:t> </a:t>
            </a:r>
            <a:r>
              <a:rPr lang="en-US" sz="2400" dirty="0" err="1"/>
              <a:t>impian</a:t>
            </a:r>
            <a:r>
              <a:rPr lang="en-US" sz="2400" dirty="0"/>
              <a:t> </a:t>
            </a:r>
            <a:r>
              <a:rPr lang="en-US" sz="2400" dirty="0" err="1"/>
              <a:t>haruslah</a:t>
            </a:r>
            <a:r>
              <a:rPr lang="en-US" sz="2400" dirty="0"/>
              <a:t> </a:t>
            </a:r>
            <a:r>
              <a:rPr lang="en-US" sz="2400" dirty="0" err="1"/>
              <a:t>terukur</a:t>
            </a:r>
            <a:r>
              <a:rPr lang="en-US" sz="2400" dirty="0"/>
              <a:t>.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demikian</a:t>
            </a:r>
            <a:r>
              <a:rPr lang="en-US" sz="2400" dirty="0"/>
              <a:t>,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tahu</a:t>
            </a:r>
            <a:r>
              <a:rPr lang="en-US" sz="2400" dirty="0"/>
              <a:t> </a:t>
            </a:r>
            <a:r>
              <a:rPr lang="en-US" sz="2400" dirty="0" err="1"/>
              <a:t>kapan</a:t>
            </a:r>
            <a:r>
              <a:rPr lang="en-US" sz="2400" dirty="0"/>
              <a:t> </a:t>
            </a:r>
            <a:r>
              <a:rPr lang="en-US" sz="2400" dirty="0" err="1"/>
              <a:t>impian</a:t>
            </a:r>
            <a:r>
              <a:rPr lang="en-US" sz="2400" dirty="0"/>
              <a:t>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tercapai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>
                <a:solidFill>
                  <a:srgbClr val="FF0000"/>
                </a:solidFill>
              </a:rPr>
              <a:t>· </a:t>
            </a:r>
            <a:r>
              <a:rPr lang="en-US" sz="2400" b="1" dirty="0" err="1">
                <a:solidFill>
                  <a:srgbClr val="FF0000"/>
                </a:solidFill>
              </a:rPr>
              <a:t>Achieveble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  <a:endParaRPr lang="id-ID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 err="1"/>
              <a:t>Artinya</a:t>
            </a:r>
            <a:r>
              <a:rPr lang="en-US" sz="2400" dirty="0"/>
              <a:t>  </a:t>
            </a:r>
            <a:r>
              <a:rPr lang="en-US" sz="2400" dirty="0" err="1"/>
              <a:t>Impian</a:t>
            </a:r>
            <a:r>
              <a:rPr lang="en-US" sz="2400" dirty="0"/>
              <a:t> 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 </a:t>
            </a:r>
            <a:r>
              <a:rPr lang="en-US" sz="2400" dirty="0" err="1"/>
              <a:t>anda</a:t>
            </a:r>
            <a:r>
              <a:rPr lang="en-US" sz="2400" dirty="0"/>
              <a:t>  </a:t>
            </a:r>
            <a:r>
              <a:rPr lang="en-US" sz="2400" dirty="0" err="1"/>
              <a:t>raih</a:t>
            </a:r>
            <a:r>
              <a:rPr lang="en-US" sz="2400" dirty="0"/>
              <a:t>.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impian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terlalu</a:t>
            </a:r>
            <a:r>
              <a:rPr lang="en-US" sz="2400" dirty="0"/>
              <a:t>  </a:t>
            </a:r>
            <a:r>
              <a:rPr lang="en-US" sz="2400" dirty="0" err="1"/>
              <a:t>besar</a:t>
            </a:r>
            <a:r>
              <a:rPr lang="en-US" sz="2400" dirty="0"/>
              <a:t>, </a:t>
            </a:r>
            <a:r>
              <a:rPr lang="en-US" sz="2400" dirty="0" err="1"/>
              <a:t>anda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memecah</a:t>
            </a:r>
            <a:r>
              <a:rPr lang="en-US" sz="2400" dirty="0"/>
              <a:t> </a:t>
            </a:r>
            <a:r>
              <a:rPr lang="en-US" sz="2400" dirty="0" err="1"/>
              <a:t>impian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impian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kecil</a:t>
            </a:r>
            <a:r>
              <a:rPr lang="en-US" sz="2400" dirty="0"/>
              <a:t> </a:t>
            </a:r>
            <a:r>
              <a:rPr lang="en-US" sz="2400" dirty="0" err="1"/>
              <a:t>dulu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langkah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pencapaian</a:t>
            </a:r>
            <a:r>
              <a:rPr lang="en-US" sz="2400" dirty="0"/>
              <a:t> </a:t>
            </a:r>
            <a:r>
              <a:rPr lang="en-US" sz="2400" dirty="0" err="1"/>
              <a:t>impian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r>
              <a:rPr lang="en-US" sz="2400" dirty="0"/>
              <a:t>.</a:t>
            </a:r>
            <a:endParaRPr lang="id-ID" sz="2400" dirty="0"/>
          </a:p>
          <a:p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98109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641735-68C9-4E38-B611-521C6693D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8627"/>
            <a:ext cx="8415130" cy="6089374"/>
          </a:xfrm>
        </p:spPr>
        <p:txBody>
          <a:bodyPr/>
          <a:lstStyle/>
          <a:p>
            <a:pPr marL="0" indent="0">
              <a:buNone/>
            </a:pPr>
            <a:r>
              <a:rPr lang="en-US" sz="2600" dirty="0">
                <a:solidFill>
                  <a:srgbClr val="FF0000"/>
                </a:solidFill>
              </a:rPr>
              <a:t>· </a:t>
            </a:r>
            <a:r>
              <a:rPr lang="en-US" sz="2800" b="1" dirty="0">
                <a:solidFill>
                  <a:srgbClr val="FF0000"/>
                </a:solidFill>
              </a:rPr>
              <a:t>Realistic</a:t>
            </a:r>
            <a:r>
              <a:rPr lang="en-US" sz="2800" dirty="0">
                <a:solidFill>
                  <a:srgbClr val="FF0000"/>
                </a:solidFill>
              </a:rPr>
              <a:t>.  </a:t>
            </a:r>
            <a:endParaRPr lang="id-ID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800" dirty="0" err="1"/>
              <a:t>Artinya</a:t>
            </a:r>
            <a:r>
              <a:rPr lang="en-US" sz="2800" dirty="0"/>
              <a:t>,  </a:t>
            </a:r>
            <a:r>
              <a:rPr lang="en-US" sz="2800" dirty="0" err="1"/>
              <a:t>impian</a:t>
            </a:r>
            <a:r>
              <a:rPr lang="en-US" sz="2800" dirty="0"/>
              <a:t>  </a:t>
            </a:r>
            <a:r>
              <a:rPr lang="en-US" sz="2800" dirty="0" err="1"/>
              <a:t>Anda</a:t>
            </a:r>
            <a:r>
              <a:rPr lang="en-US" sz="2800" dirty="0"/>
              <a:t>  </a:t>
            </a:r>
            <a:r>
              <a:rPr lang="en-US" sz="2800" dirty="0" err="1"/>
              <a:t>harus</a:t>
            </a:r>
            <a:r>
              <a:rPr lang="en-US" sz="2800" dirty="0"/>
              <a:t>  </a:t>
            </a:r>
            <a:r>
              <a:rPr lang="en-US" sz="2800" dirty="0" err="1"/>
              <a:t>masuk</a:t>
            </a:r>
            <a:r>
              <a:rPr lang="en-US" sz="2800" dirty="0"/>
              <a:t>  </a:t>
            </a:r>
            <a:r>
              <a:rPr lang="en-US" sz="2800" dirty="0" err="1"/>
              <a:t>akal</a:t>
            </a:r>
            <a:r>
              <a:rPr lang="en-US" sz="2800" dirty="0"/>
              <a:t>.  </a:t>
            </a:r>
            <a:r>
              <a:rPr lang="en-US" sz="2800" dirty="0" err="1"/>
              <a:t>Makna</a:t>
            </a:r>
            <a:r>
              <a:rPr lang="en-US" sz="2800" dirty="0"/>
              <a:t>  </a:t>
            </a:r>
            <a:r>
              <a:rPr lang="en-US" sz="2800" dirty="0" err="1"/>
              <a:t>masuk</a:t>
            </a:r>
            <a:r>
              <a:rPr lang="en-US" sz="2800" dirty="0"/>
              <a:t>  </a:t>
            </a:r>
            <a:r>
              <a:rPr lang="en-US" sz="2800" dirty="0" err="1"/>
              <a:t>akal</a:t>
            </a:r>
            <a:r>
              <a:rPr lang="en-US" sz="2800" dirty="0"/>
              <a:t>  </a:t>
            </a:r>
            <a:r>
              <a:rPr lang="en-US" sz="2800" dirty="0" err="1"/>
              <a:t>ini</a:t>
            </a:r>
            <a:r>
              <a:rPr lang="en-US" sz="2800" dirty="0"/>
              <a:t>  </a:t>
            </a:r>
            <a:r>
              <a:rPr lang="en-US" sz="2800" dirty="0" err="1"/>
              <a:t>biasanya</a:t>
            </a:r>
            <a:r>
              <a:rPr lang="en-US" sz="2800" dirty="0"/>
              <a:t> </a:t>
            </a:r>
            <a:r>
              <a:rPr lang="en-US" sz="2800" dirty="0" err="1"/>
              <a:t>dikaitkan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kemampuan</a:t>
            </a:r>
            <a:r>
              <a:rPr lang="en-US" sz="2800" dirty="0"/>
              <a:t>/</a:t>
            </a:r>
            <a:r>
              <a:rPr lang="en-US" sz="2800" dirty="0" err="1"/>
              <a:t>ketersediaan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daya</a:t>
            </a:r>
            <a:r>
              <a:rPr lang="en-US" sz="2800" dirty="0"/>
              <a:t> yang </a:t>
            </a:r>
            <a:r>
              <a:rPr lang="en-US" sz="2800" dirty="0" err="1"/>
              <a:t>dimiliki</a:t>
            </a:r>
            <a:r>
              <a:rPr lang="en-US" sz="2800" dirty="0"/>
              <a:t>.</a:t>
            </a:r>
            <a:endParaRPr lang="id-ID" sz="2800" dirty="0"/>
          </a:p>
          <a:p>
            <a:pPr marL="0" indent="0">
              <a:buNone/>
            </a:pPr>
            <a:endParaRPr lang="id-ID" sz="2800" dirty="0"/>
          </a:p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· </a:t>
            </a:r>
            <a:r>
              <a:rPr lang="en-US" sz="2800" b="1" dirty="0">
                <a:solidFill>
                  <a:srgbClr val="FF0000"/>
                </a:solidFill>
              </a:rPr>
              <a:t>Time Bond</a:t>
            </a:r>
            <a:r>
              <a:rPr lang="en-US" sz="2800" dirty="0">
                <a:solidFill>
                  <a:srgbClr val="FF0000"/>
                </a:solidFill>
              </a:rPr>
              <a:t>. </a:t>
            </a:r>
            <a:endParaRPr lang="id-ID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800" dirty="0" err="1"/>
              <a:t>Impian</a:t>
            </a:r>
            <a:r>
              <a:rPr lang="en-US" sz="2800" dirty="0"/>
              <a:t> </a:t>
            </a:r>
            <a:r>
              <a:rPr lang="en-US" sz="2800" dirty="0" err="1"/>
              <a:t>haruslah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garis</a:t>
            </a:r>
            <a:r>
              <a:rPr lang="en-US" sz="2800" dirty="0"/>
              <a:t> </a:t>
            </a:r>
            <a:r>
              <a:rPr lang="en-US" sz="2800" dirty="0" err="1"/>
              <a:t>waktu</a:t>
            </a:r>
            <a:r>
              <a:rPr lang="en-US" sz="2800" dirty="0"/>
              <a:t>  yang </a:t>
            </a:r>
            <a:r>
              <a:rPr lang="en-US" sz="2800" dirty="0" err="1"/>
              <a:t>jelas</a:t>
            </a:r>
            <a:r>
              <a:rPr lang="en-US" sz="2800" dirty="0"/>
              <a:t> </a:t>
            </a:r>
            <a:r>
              <a:rPr lang="en-US" sz="2800" dirty="0" err="1"/>
              <a:t>kapan</a:t>
            </a:r>
            <a:r>
              <a:rPr lang="en-US" sz="2800" dirty="0"/>
              <a:t> </a:t>
            </a:r>
            <a:r>
              <a:rPr lang="en-US" sz="2800" dirty="0" err="1"/>
              <a:t>impian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ingin</a:t>
            </a:r>
            <a:r>
              <a:rPr lang="en-US" sz="2800" dirty="0"/>
              <a:t> </a:t>
            </a:r>
            <a:r>
              <a:rPr lang="en-US" sz="2800" dirty="0" err="1"/>
              <a:t>Anda</a:t>
            </a:r>
            <a:r>
              <a:rPr lang="en-US" sz="2800" dirty="0"/>
              <a:t> </a:t>
            </a:r>
            <a:r>
              <a:rPr lang="en-US" sz="2800" dirty="0" err="1"/>
              <a:t>raih</a:t>
            </a:r>
            <a:r>
              <a:rPr lang="en-US" sz="2800" dirty="0"/>
              <a:t>. </a:t>
            </a:r>
            <a:r>
              <a:rPr lang="en-US" sz="2800" dirty="0" err="1"/>
              <a:t>Misalnya</a:t>
            </a:r>
            <a:r>
              <a:rPr lang="en-US" sz="2800" dirty="0"/>
              <a:t> : “ </a:t>
            </a:r>
            <a:r>
              <a:rPr lang="en-US" sz="2800" dirty="0" err="1"/>
              <a:t>saya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impian</a:t>
            </a:r>
            <a:r>
              <a:rPr lang="en-US" sz="2800" dirty="0"/>
              <a:t> </a:t>
            </a:r>
            <a:r>
              <a:rPr lang="en-US" sz="2800" dirty="0" err="1"/>
              <a:t>mendirikan</a:t>
            </a:r>
            <a:r>
              <a:rPr lang="en-US" sz="2800" dirty="0"/>
              <a:t>  </a:t>
            </a:r>
            <a:r>
              <a:rPr lang="en-US" sz="2800" dirty="0" err="1"/>
              <a:t>sekolah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anak-anak</a:t>
            </a:r>
            <a:r>
              <a:rPr lang="en-US" sz="2800" dirty="0"/>
              <a:t> yang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mampu</a:t>
            </a:r>
            <a:r>
              <a:rPr lang="en-US" sz="2800" dirty="0"/>
              <a:t> 10 </a:t>
            </a:r>
            <a:r>
              <a:rPr lang="en-US" sz="2800" dirty="0" err="1"/>
              <a:t>tahun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sekarang</a:t>
            </a:r>
            <a:r>
              <a:rPr lang="en-US" sz="2800" dirty="0"/>
              <a:t>”.</a:t>
            </a:r>
            <a:endParaRPr lang="id-ID" sz="2800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032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ECA241D-87C9-4A01-AC52-5FD590A3A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6017"/>
            <a:ext cx="8441635" cy="67519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Tiga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Jenis</a:t>
            </a:r>
            <a:r>
              <a:rPr lang="en-US" sz="2800" b="1" dirty="0">
                <a:solidFill>
                  <a:srgbClr val="FF0000"/>
                </a:solidFill>
              </a:rPr>
              <a:t> Orang </a:t>
            </a:r>
            <a:r>
              <a:rPr lang="en-US" sz="2800" b="1" dirty="0" err="1">
                <a:solidFill>
                  <a:srgbClr val="FF0000"/>
                </a:solidFill>
              </a:rPr>
              <a:t>Berwirausaha</a:t>
            </a:r>
            <a:endParaRPr lang="id-ID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1.Necessity Entrepreneur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wirausaha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terpaksa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desakan</a:t>
            </a:r>
            <a:r>
              <a:rPr lang="en-US" sz="2800" dirty="0"/>
              <a:t> </a:t>
            </a:r>
            <a:r>
              <a:rPr lang="en-US" sz="2800" dirty="0" err="1"/>
              <a:t>kebutuhan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.</a:t>
            </a:r>
            <a:endParaRPr lang="id-ID" sz="2800" dirty="0"/>
          </a:p>
          <a:p>
            <a:pPr marL="0" indent="0">
              <a:buNone/>
            </a:pP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2.Replicative </a:t>
            </a:r>
            <a:r>
              <a:rPr lang="en-US" sz="2800" dirty="0" err="1"/>
              <a:t>Entrepreneur,yang</a:t>
            </a:r>
            <a:r>
              <a:rPr lang="en-US" sz="2800" dirty="0"/>
              <a:t> </a:t>
            </a:r>
            <a:r>
              <a:rPr lang="en-US" sz="2800" dirty="0" err="1"/>
              <a:t>cenderung</a:t>
            </a:r>
            <a:r>
              <a:rPr lang="en-US" sz="2800" dirty="0"/>
              <a:t> </a:t>
            </a:r>
            <a:r>
              <a:rPr lang="en-US" sz="2800" dirty="0" err="1"/>
              <a:t>meniru-niru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r>
              <a:rPr lang="en-US" sz="2800" dirty="0"/>
              <a:t> yang </a:t>
            </a:r>
            <a:r>
              <a:rPr lang="en-US" sz="2800" dirty="0" err="1"/>
              <a:t>sedang</a:t>
            </a:r>
            <a:r>
              <a:rPr lang="en-US" sz="2800" dirty="0"/>
              <a:t> </a:t>
            </a:r>
            <a:r>
              <a:rPr lang="en-US" sz="2800" dirty="0" err="1"/>
              <a:t>ngetren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rawan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persaingan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kejatuhan</a:t>
            </a:r>
            <a:r>
              <a:rPr lang="en-US" sz="2800" dirty="0"/>
              <a:t>.</a:t>
            </a:r>
            <a:endParaRPr lang="id-ID" sz="2800" dirty="0"/>
          </a:p>
          <a:p>
            <a:pPr marL="0" indent="0">
              <a:buNone/>
            </a:pP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3.Inovati</a:t>
            </a:r>
            <a:r>
              <a:rPr lang="id-ID" sz="2800" dirty="0"/>
              <a:t>f</a:t>
            </a:r>
            <a:r>
              <a:rPr lang="en-US" sz="2800" dirty="0"/>
              <a:t> </a:t>
            </a:r>
            <a:r>
              <a:rPr lang="en-US" sz="2800" dirty="0" err="1"/>
              <a:t>Entrepreneur,wirausaha</a:t>
            </a:r>
            <a:r>
              <a:rPr lang="en-US" sz="2800" dirty="0"/>
              <a:t> </a:t>
            </a:r>
            <a:r>
              <a:rPr lang="en-US" sz="2800" dirty="0" err="1"/>
              <a:t>inovatip</a:t>
            </a:r>
            <a:r>
              <a:rPr lang="en-US" sz="2800" dirty="0"/>
              <a:t> yang </a:t>
            </a:r>
            <a:r>
              <a:rPr lang="en-US" sz="2800" dirty="0" err="1"/>
              <a:t>terus</a:t>
            </a:r>
            <a:r>
              <a:rPr lang="en-US" sz="2800" dirty="0"/>
              <a:t> </a:t>
            </a:r>
            <a:r>
              <a:rPr lang="en-US" sz="2800" dirty="0" err="1"/>
              <a:t>berpikir</a:t>
            </a:r>
            <a:r>
              <a:rPr lang="en-US" sz="2800" dirty="0"/>
              <a:t> </a:t>
            </a:r>
            <a:r>
              <a:rPr lang="en-US" sz="2800" dirty="0" err="1"/>
              <a:t>kreatif</a:t>
            </a:r>
            <a:r>
              <a:rPr lang="en-US" sz="2800" dirty="0"/>
              <a:t> </a:t>
            </a:r>
            <a:r>
              <a:rPr lang="en-US" sz="2800" dirty="0" err="1"/>
              <a:t>dlm</a:t>
            </a:r>
            <a:r>
              <a:rPr lang="en-US" sz="2800" dirty="0"/>
              <a:t> </a:t>
            </a:r>
            <a:r>
              <a:rPr lang="en-US" sz="2800" dirty="0" err="1"/>
              <a:t>melihat</a:t>
            </a:r>
            <a:r>
              <a:rPr lang="en-US" sz="2800" dirty="0"/>
              <a:t> </a:t>
            </a:r>
            <a:r>
              <a:rPr lang="en-US" sz="2800" dirty="0" err="1"/>
              <a:t>peluang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meningkatkannya</a:t>
            </a:r>
            <a:r>
              <a:rPr lang="en-US" sz="2800" dirty="0"/>
              <a:t>. 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10347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40C73B-8D1C-4DB8-B9A7-A8F4650F6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783"/>
            <a:ext cx="9144000" cy="66592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err="1">
                <a:latin typeface="Algerian" panose="04020705040A02060702" pitchFamily="82" charset="0"/>
              </a:rPr>
              <a:t>Masalah</a:t>
            </a:r>
            <a:r>
              <a:rPr lang="en-US" sz="2800" b="1" dirty="0">
                <a:latin typeface="Algerian" panose="04020705040A02060702" pitchFamily="82" charset="0"/>
              </a:rPr>
              <a:t> </a:t>
            </a:r>
            <a:r>
              <a:rPr lang="en-US" sz="2800" b="1" dirty="0" err="1">
                <a:latin typeface="Algerian" panose="04020705040A02060702" pitchFamily="82" charset="0"/>
              </a:rPr>
              <a:t>Untuk</a:t>
            </a:r>
            <a:r>
              <a:rPr lang="en-US" sz="2800" b="1" dirty="0">
                <a:latin typeface="Algerian" panose="04020705040A02060702" pitchFamily="82" charset="0"/>
              </a:rPr>
              <a:t> </a:t>
            </a:r>
            <a:r>
              <a:rPr lang="en-US" sz="2800" b="1" dirty="0" err="1">
                <a:latin typeface="Algerian" panose="04020705040A02060702" pitchFamily="82" charset="0"/>
              </a:rPr>
              <a:t>Berwirausaha</a:t>
            </a:r>
            <a:r>
              <a:rPr lang="en-US" sz="2800" b="1" dirty="0">
                <a:latin typeface="Algerian" panose="04020705040A02060702" pitchFamily="82" charset="0"/>
              </a:rPr>
              <a:t> :</a:t>
            </a:r>
            <a:endParaRPr lang="id-ID" sz="2800" b="1" dirty="0">
              <a:latin typeface="Algerian" panose="04020705040A02060702" pitchFamily="82" charset="0"/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1.Mahasiswa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memulai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wirausaha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alasan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diajar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dirangsang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berusaha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2.Didukung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dulu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selalu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ingin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anaknya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gajian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pegawai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3.Para orang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kebanyakan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berusaha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4.Orang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cenderung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mendorong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anak-anaknya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pekerjaan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karyawan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5.Orang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merasa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bangga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merasa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terbebas,bila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anaknya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selesai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kuliah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pegawai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6.Salah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sulitnya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berwirausaha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7.Adanya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ketakutan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rugi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bangkrut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 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8.Merasa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masa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depan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pasti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berwirausaha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 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9.Merasa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bingung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darimana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memulai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2200" dirty="0"/>
              <a:t/>
            </a:r>
            <a:br>
              <a:rPr lang="en-US" sz="2200" dirty="0"/>
            </a:br>
            <a:endParaRPr lang="id-ID" sz="2200" dirty="0"/>
          </a:p>
        </p:txBody>
      </p:sp>
    </p:spTree>
    <p:extLst>
      <p:ext uri="{BB962C8B-B14F-4D97-AF65-F5344CB8AC3E}">
        <p14:creationId xmlns:p14="http://schemas.microsoft.com/office/powerpoint/2010/main" val="292196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3FF0AD-10E4-4C3F-B10F-5A1CBC69C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1548"/>
            <a:ext cx="9144000" cy="65664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3600" b="1" dirty="0">
                <a:latin typeface="Algerian" panose="04020705040A02060702" pitchFamily="82" charset="0"/>
              </a:rPr>
              <a:t> </a:t>
            </a:r>
            <a:r>
              <a:rPr lang="en-US" sz="3600" b="1" dirty="0">
                <a:latin typeface="Algerian" panose="04020705040A02060702" pitchFamily="82" charset="0"/>
              </a:rPr>
              <a:t>10 </a:t>
            </a:r>
            <a:r>
              <a:rPr lang="en-US" sz="3600" b="1" dirty="0" err="1">
                <a:latin typeface="Algerian" panose="04020705040A02060702" pitchFamily="82" charset="0"/>
              </a:rPr>
              <a:t>Langkah</a:t>
            </a:r>
            <a:r>
              <a:rPr lang="en-US" sz="3600" b="1" dirty="0">
                <a:latin typeface="Algerian" panose="04020705040A02060702" pitchFamily="82" charset="0"/>
              </a:rPr>
              <a:t> </a:t>
            </a:r>
            <a:r>
              <a:rPr lang="en-US" sz="3600" b="1" dirty="0" err="1">
                <a:latin typeface="Algerian" panose="04020705040A02060702" pitchFamily="82" charset="0"/>
              </a:rPr>
              <a:t>Memulai</a:t>
            </a:r>
            <a:r>
              <a:rPr lang="en-US" sz="3600" b="1" dirty="0">
                <a:latin typeface="Algerian" panose="04020705040A02060702" pitchFamily="82" charset="0"/>
              </a:rPr>
              <a:t> Usaha </a:t>
            </a:r>
            <a:r>
              <a:rPr lang="en-US" sz="3600" b="1" dirty="0" err="1">
                <a:latin typeface="Algerian" panose="04020705040A02060702" pitchFamily="82" charset="0"/>
              </a:rPr>
              <a:t>Sendiri</a:t>
            </a:r>
            <a:endParaRPr lang="id-ID" sz="3600" b="1" dirty="0"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r>
              <a:rPr lang="id-ID" sz="2800" dirty="0"/>
              <a:t>1. </a:t>
            </a:r>
            <a:r>
              <a:rPr lang="en-US" sz="2800" i="1" dirty="0"/>
              <a:t>START WITH A </a:t>
            </a:r>
            <a:r>
              <a:rPr lang="en-US" sz="2800" i="1" dirty="0" smtClean="0"/>
              <a:t>DREAM</a:t>
            </a:r>
            <a:endParaRPr lang="id-ID" sz="2800" i="1" dirty="0"/>
          </a:p>
          <a:p>
            <a:pPr marL="0" indent="0" algn="ctr">
              <a:buNone/>
            </a:pPr>
            <a:r>
              <a:rPr lang="en-US" sz="2800" dirty="0"/>
              <a:t>A dream is where it all started</a:t>
            </a:r>
            <a:r>
              <a:rPr lang="id-ID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mengenal</a:t>
            </a:r>
            <a:r>
              <a:rPr lang="en-US" sz="2800" dirty="0"/>
              <a:t> </a:t>
            </a:r>
            <a:r>
              <a:rPr lang="en-US" sz="2800" dirty="0" err="1"/>
              <a:t>batas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keterikatan</a:t>
            </a:r>
            <a:r>
              <a:rPr lang="en-US" sz="2800" dirty="0"/>
              <a:t>, </a:t>
            </a:r>
            <a:r>
              <a:rPr lang="en-US" sz="2800" dirty="0" err="1"/>
              <a:t>tak</a:t>
            </a:r>
            <a:r>
              <a:rPr lang="en-US" sz="2800" dirty="0"/>
              <a:t> </a:t>
            </a:r>
            <a:r>
              <a:rPr lang="en-US" sz="2800" dirty="0" err="1"/>
              <a:t>mengenal</a:t>
            </a:r>
            <a:r>
              <a:rPr lang="en-US" sz="2800" dirty="0"/>
              <a:t> kata ‘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bisa’ataupun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mungkin</a:t>
            </a:r>
            <a:r>
              <a:rPr lang="en-US" sz="2800" dirty="0"/>
              <a:t>’. </a:t>
            </a:r>
            <a:endParaRPr lang="id-ID" sz="2800" dirty="0"/>
          </a:p>
          <a:p>
            <a:pPr marL="0" indent="0" algn="ctr">
              <a:buNone/>
            </a:pPr>
            <a:endParaRPr lang="id-ID" sz="2800" dirty="0"/>
          </a:p>
          <a:p>
            <a:pPr marL="0" indent="0" algn="ctr">
              <a:buNone/>
            </a:pPr>
            <a:r>
              <a:rPr lang="id-ID" sz="2800" dirty="0"/>
              <a:t>2. </a:t>
            </a:r>
            <a:r>
              <a:rPr lang="en-US" sz="2800" i="1" dirty="0"/>
              <a:t>LOVE THE PRODUCTS OR </a:t>
            </a:r>
            <a:r>
              <a:rPr lang="en-US" sz="2800" i="1" dirty="0" smtClean="0"/>
              <a:t>SERVICES</a:t>
            </a:r>
            <a:r>
              <a:rPr lang="id-ID" sz="2800" i="1" dirty="0" smtClean="0"/>
              <a:t> </a:t>
            </a:r>
            <a:endParaRPr lang="id-ID" sz="2800" i="1" dirty="0"/>
          </a:p>
          <a:p>
            <a:pPr marL="0" indent="0" algn="ctr">
              <a:buNone/>
            </a:pPr>
            <a:endParaRPr lang="id-ID" sz="2800" dirty="0"/>
          </a:p>
          <a:p>
            <a:pPr marL="0" indent="0" algn="ctr">
              <a:buNone/>
            </a:pPr>
            <a:r>
              <a:rPr lang="id-ID" sz="2800" dirty="0"/>
              <a:t>3. </a:t>
            </a:r>
            <a:r>
              <a:rPr lang="en-US" sz="2800" i="1" dirty="0"/>
              <a:t>LEARN THE BASICS OF </a:t>
            </a:r>
            <a:r>
              <a:rPr lang="en-US" sz="2800" i="1" dirty="0" smtClean="0"/>
              <a:t>BUSINESS</a:t>
            </a:r>
            <a:r>
              <a:rPr lang="id-ID" sz="2800" dirty="0" smtClean="0"/>
              <a:t> </a:t>
            </a:r>
            <a:endParaRPr lang="id-ID" sz="2800" dirty="0"/>
          </a:p>
          <a:p>
            <a:pPr marL="0" indent="0" algn="ctr">
              <a:buNone/>
            </a:pPr>
            <a:r>
              <a:rPr lang="en-US" sz="2800" dirty="0" err="1"/>
              <a:t>Pelajarilah</a:t>
            </a:r>
            <a:r>
              <a:rPr lang="en-US" sz="2800" dirty="0"/>
              <a:t> </a:t>
            </a:r>
            <a:r>
              <a:rPr lang="en-US" sz="2800" i="1" dirty="0"/>
              <a:t>fundamental business. </a:t>
            </a:r>
            <a:endParaRPr lang="id-ID" sz="2800" i="1" dirty="0"/>
          </a:p>
          <a:p>
            <a:pPr marL="0" indent="0" algn="ctr">
              <a:buNone/>
            </a:pPr>
            <a:r>
              <a:rPr lang="en-US" sz="2800" i="1" dirty="0"/>
              <a:t>BEYOND THE *BUY LOW, SELL HIGH, PAY LATE, COLLECT EARLY*</a:t>
            </a:r>
            <a:r>
              <a:rPr lang="id-ID" sz="2800" i="1" dirty="0"/>
              <a:t>.</a:t>
            </a:r>
          </a:p>
          <a:p>
            <a:pPr marL="0" indent="0" algn="ctr">
              <a:buNone/>
            </a:pPr>
            <a:endParaRPr lang="id-ID" sz="2600" dirty="0"/>
          </a:p>
          <a:p>
            <a:pPr marL="457200" indent="-457200" algn="ctr">
              <a:buFont typeface="+mj-lt"/>
              <a:buAutoNum type="arabicPeriod"/>
            </a:pPr>
            <a:endParaRPr lang="id-ID" dirty="0"/>
          </a:p>
          <a:p>
            <a:pPr marL="457200" indent="-457200" algn="ctr">
              <a:buFont typeface="+mj-lt"/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748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0EEF03-0A61-401A-887A-CAA1C865A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d-ID" sz="2400" dirty="0"/>
          </a:p>
          <a:p>
            <a:pPr marL="457200" indent="-457200" algn="ctr">
              <a:buFont typeface="+mj-lt"/>
              <a:buAutoNum type="arabicPeriod"/>
            </a:pPr>
            <a:endParaRPr lang="id-ID" sz="2400" dirty="0"/>
          </a:p>
          <a:p>
            <a:pPr marL="0" indent="0" algn="ctr">
              <a:buNone/>
            </a:pPr>
            <a:r>
              <a:rPr lang="id-ID" sz="2600" dirty="0"/>
              <a:t>4</a:t>
            </a:r>
            <a:r>
              <a:rPr lang="id-ID" sz="2800" dirty="0"/>
              <a:t>. </a:t>
            </a:r>
            <a:r>
              <a:rPr lang="en-US" sz="2800" i="1" dirty="0"/>
              <a:t>WILLING TO TAKE CALCULATED </a:t>
            </a:r>
            <a:r>
              <a:rPr lang="en-US" sz="2800" i="1" dirty="0" smtClean="0"/>
              <a:t>RISKS</a:t>
            </a:r>
            <a:r>
              <a:rPr lang="id-ID" sz="2800" dirty="0" smtClean="0"/>
              <a:t> </a:t>
            </a:r>
            <a:endParaRPr lang="id-ID" sz="2800" dirty="0"/>
          </a:p>
          <a:p>
            <a:pPr marL="0" indent="0" algn="ctr">
              <a:buNone/>
            </a:pPr>
            <a:r>
              <a:rPr lang="en-US" sz="2800" dirty="0"/>
              <a:t>(</a:t>
            </a:r>
            <a:r>
              <a:rPr lang="en-US" sz="2800" dirty="0" err="1"/>
              <a:t>berkeinginan</a:t>
            </a:r>
            <a:r>
              <a:rPr lang="en-US" sz="2800" dirty="0"/>
              <a:t> </a:t>
            </a:r>
            <a:r>
              <a:rPr lang="en-US" sz="2800" dirty="0" err="1"/>
              <a:t>mengambil</a:t>
            </a:r>
            <a:r>
              <a:rPr lang="en-US" sz="2800" dirty="0"/>
              <a:t> </a:t>
            </a:r>
            <a:r>
              <a:rPr lang="en-US" sz="2800" dirty="0" err="1"/>
              <a:t>resiko</a:t>
            </a:r>
            <a:r>
              <a:rPr lang="en-US" sz="2800" dirty="0"/>
              <a:t> yang </a:t>
            </a:r>
            <a:r>
              <a:rPr lang="en-US" sz="2800" dirty="0" err="1"/>
              <a:t>dihasilkan</a:t>
            </a:r>
            <a:r>
              <a:rPr lang="en-US" sz="2800" dirty="0"/>
              <a:t>)</a:t>
            </a:r>
            <a:endParaRPr lang="id-ID" sz="2800" dirty="0"/>
          </a:p>
          <a:p>
            <a:pPr marL="0" indent="0" algn="ctr">
              <a:buNone/>
            </a:pPr>
            <a:endParaRPr lang="id-ID" sz="2800" dirty="0"/>
          </a:p>
          <a:p>
            <a:pPr marL="0" indent="0" algn="ctr">
              <a:buNone/>
            </a:pPr>
            <a:r>
              <a:rPr lang="id-ID" sz="2800" dirty="0"/>
              <a:t>5. </a:t>
            </a:r>
            <a:r>
              <a:rPr lang="en-US" sz="2800" i="1" dirty="0"/>
              <a:t>SEEK ADVICE, BUT FOLLOW YOUR </a:t>
            </a:r>
            <a:r>
              <a:rPr lang="en-US" sz="2800" i="1" dirty="0" smtClean="0"/>
              <a:t>BELIEF</a:t>
            </a:r>
            <a:r>
              <a:rPr lang="id-ID" sz="2800" i="1" dirty="0" smtClean="0"/>
              <a:t> </a:t>
            </a:r>
            <a:endParaRPr lang="id-ID" sz="2800" i="1" dirty="0"/>
          </a:p>
          <a:p>
            <a:pPr marL="0" indent="0" algn="ctr">
              <a:buNone/>
            </a:pPr>
            <a:r>
              <a:rPr lang="en-US" sz="2800" dirty="0"/>
              <a:t>(</a:t>
            </a:r>
            <a:r>
              <a:rPr lang="en-US" sz="2800" dirty="0" err="1"/>
              <a:t>mencari</a:t>
            </a:r>
            <a:r>
              <a:rPr lang="en-US" sz="2800" dirty="0"/>
              <a:t> </a:t>
            </a:r>
            <a:r>
              <a:rPr lang="en-US" sz="2800" dirty="0" err="1"/>
              <a:t>nasehat</a:t>
            </a:r>
            <a:r>
              <a:rPr lang="en-US" sz="2800" dirty="0"/>
              <a:t>, </a:t>
            </a:r>
            <a:r>
              <a:rPr lang="en-US" sz="2800" dirty="0" err="1"/>
              <a:t>tetapi</a:t>
            </a:r>
            <a:r>
              <a:rPr lang="en-US" sz="2800" dirty="0"/>
              <a:t>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keyakinan</a:t>
            </a:r>
            <a:r>
              <a:rPr lang="en-US" sz="2800" dirty="0"/>
              <a:t>)</a:t>
            </a:r>
            <a:endParaRPr lang="id-ID" sz="2800" dirty="0"/>
          </a:p>
          <a:p>
            <a:pPr marL="0" indent="0" algn="ctr">
              <a:buNone/>
            </a:pPr>
            <a:endParaRPr lang="id-ID" sz="2800" dirty="0"/>
          </a:p>
          <a:p>
            <a:pPr marL="0" indent="0" algn="ctr">
              <a:buNone/>
            </a:pPr>
            <a:r>
              <a:rPr lang="id-ID" sz="2800" dirty="0"/>
              <a:t>6. </a:t>
            </a:r>
            <a:r>
              <a:rPr lang="en-US" sz="2800" i="1" dirty="0" smtClean="0"/>
              <a:t>WORK HARD, 7 DAY A WEEK, 18 HOURS A DAY</a:t>
            </a:r>
            <a:r>
              <a:rPr lang="en-US" sz="2800" dirty="0"/>
              <a:t> </a:t>
            </a:r>
            <a:r>
              <a:rPr lang="id-ID" sz="2800" dirty="0"/>
              <a:t> </a:t>
            </a:r>
          </a:p>
          <a:p>
            <a:pPr marL="0" indent="0" algn="ctr">
              <a:buNone/>
            </a:pPr>
            <a:r>
              <a:rPr lang="en-US" sz="2800" dirty="0"/>
              <a:t>(KERJA KERAS, 7 HARI </a:t>
            </a:r>
            <a:r>
              <a:rPr lang="id-ID" sz="2800" dirty="0"/>
              <a:t>1 MINGGU</a:t>
            </a:r>
            <a:r>
              <a:rPr lang="en-US" sz="2800" dirty="0"/>
              <a:t>, 18 JAM </a:t>
            </a:r>
            <a:r>
              <a:rPr lang="id-ID" sz="2800" dirty="0"/>
              <a:t>1 HARI</a:t>
            </a:r>
            <a:r>
              <a:rPr lang="en-US" sz="2800" dirty="0"/>
              <a:t>)</a:t>
            </a:r>
            <a:r>
              <a:rPr lang="id-ID" sz="2800" dirty="0"/>
              <a:t> </a:t>
            </a:r>
          </a:p>
          <a:p>
            <a:pPr marL="0" indent="0" algn="ctr">
              <a:buNone/>
            </a:pPr>
            <a:r>
              <a:rPr lang="id-ID" sz="2800" dirty="0"/>
              <a:t>“</a:t>
            </a:r>
            <a:r>
              <a:rPr lang="en-US" sz="2800" i="1" dirty="0"/>
              <a:t>hard-work and smart-work</a:t>
            </a:r>
            <a:r>
              <a:rPr lang="id-ID" sz="2800" dirty="0"/>
              <a:t>”</a:t>
            </a:r>
          </a:p>
          <a:p>
            <a:pPr marL="0" indent="0" algn="ctr">
              <a:buNone/>
            </a:pPr>
            <a:endParaRPr lang="id-ID" sz="2400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9199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313</TotalTime>
  <Words>725</Words>
  <Application>Microsoft Office PowerPoint</Application>
  <PresentationFormat>On-screen Show (4:3)</PresentationFormat>
  <Paragraphs>103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Vapor Trail</vt:lpstr>
      <vt:lpstr>Part 1</vt:lpstr>
      <vt:lpstr>Sejarah Kewirausahaan</vt:lpstr>
      <vt:lpstr>PowerPoint Presentation</vt:lpstr>
      <vt:lpstr>IMPIAN YANG SMART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UNTUK MENAMBAH WAWASAN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Restu Bias Primandhika</dc:creator>
  <cp:lastModifiedBy>X201-1007</cp:lastModifiedBy>
  <cp:revision>46</cp:revision>
  <dcterms:created xsi:type="dcterms:W3CDTF">2017-03-07T04:25:23Z</dcterms:created>
  <dcterms:modified xsi:type="dcterms:W3CDTF">2020-05-21T02:11:41Z</dcterms:modified>
</cp:coreProperties>
</file>