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68" r:id="rId2"/>
    <p:sldId id="257" r:id="rId3"/>
    <p:sldId id="267" r:id="rId4"/>
    <p:sldId id="261" r:id="rId5"/>
    <p:sldId id="271" r:id="rId6"/>
    <p:sldId id="263" r:id="rId7"/>
    <p:sldId id="262" r:id="rId8"/>
    <p:sldId id="264" r:id="rId9"/>
    <p:sldId id="265" r:id="rId10"/>
    <p:sldId id="259" r:id="rId11"/>
    <p:sldId id="260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1901" autoAdjust="0"/>
  </p:normalViewPr>
  <p:slideViewPr>
    <p:cSldViewPr>
      <p:cViewPr>
        <p:scale>
          <a:sx n="72" d="100"/>
          <a:sy n="72" d="100"/>
        </p:scale>
        <p:origin x="-124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C8E07-DE72-414C-8A78-CA447FB92CB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F5DC8-D076-4EB9-8BFC-9540174C60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82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588B3-A649-4EA0-9674-46130CE5763F}" type="datetimeFigureOut">
              <a:rPr lang="id-ID" smtClean="0"/>
              <a:pPr/>
              <a:t>07/05/2020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2BA41-52FC-41E9-B9AB-3D0A75C0F86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800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3985D7-4133-4B84-8285-141630CCCB2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F3E62B2-62BB-47F4-BFB5-7676E9E52C63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26317E8-A7F1-4651-B560-17D4FBA55F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Z:\newtek\_backgrounds_1.02\Tim\powerpoint templates\41-60\copper_dynamo\elements\copper_b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285875"/>
            <a:ext cx="7715250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2858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000" dirty="0">
                <a:latin typeface="Arial Rounded MT Bold" pitchFamily="34" charset="0"/>
              </a:rPr>
              <a:t>k</a:t>
            </a:r>
            <a:r>
              <a:rPr lang="id-ID" sz="4000" dirty="0">
                <a:latin typeface="Arial Rounded MT Bold" pitchFamily="34" charset="0"/>
              </a:rPr>
              <a:t>EWIRAUSAHAAN</a:t>
            </a:r>
            <a:r>
              <a:rPr lang="en-US" sz="3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/>
            </a:r>
            <a:br>
              <a:rPr lang="en-US" sz="3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</a:br>
            <a:endParaRPr lang="en-US" sz="24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5562600"/>
            <a:ext cx="91440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id-ID" sz="2400" b="1" kern="0" dirty="0" smtClean="0"/>
              <a:t>SYAH </a:t>
            </a:r>
            <a:r>
              <a:rPr lang="id-ID" sz="2400" b="1" kern="0" dirty="0"/>
              <a:t>KHALIF ALAM, </a:t>
            </a:r>
            <a:r>
              <a:rPr lang="id-ID" sz="2400" b="1" kern="0" dirty="0"/>
              <a:t>M.PD., &amp; M. AFRILIANTO, M.PD</a:t>
            </a:r>
            <a:r>
              <a:rPr lang="id-ID" sz="2400" b="1" kern="0" dirty="0" smtClean="0"/>
              <a:t>.</a:t>
            </a:r>
            <a:endParaRPr lang="en-US" sz="2400" b="1" kern="0" dirty="0"/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id-ID" sz="1600" b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8 </a:t>
            </a:r>
            <a:r>
              <a:rPr lang="en-US" b="1" dirty="0" err="1">
                <a:solidFill>
                  <a:srgbClr val="FF0000"/>
                </a:solidFill>
              </a:rPr>
              <a:t>Anak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Tangga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menuju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puncak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karir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wirausaha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6" name="Picture 15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1447800"/>
            <a:ext cx="4648200" cy="4800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08909" y="6019800"/>
            <a:ext cx="6525491" cy="47764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1. Mau </a:t>
            </a:r>
            <a:r>
              <a:rPr lang="en-US" sz="2000" dirty="0" err="1">
                <a:solidFill>
                  <a:schemeClr val="tx1"/>
                </a:solidFill>
              </a:rPr>
              <a:t>bekerja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keras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4600" y="5542153"/>
            <a:ext cx="6019800" cy="47764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2. </a:t>
            </a:r>
            <a:r>
              <a:rPr lang="en-US" sz="2000" dirty="0" err="1">
                <a:solidFill>
                  <a:schemeClr val="tx1"/>
                </a:solidFill>
              </a:rPr>
              <a:t>Bekerjasama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orang</a:t>
            </a:r>
            <a:r>
              <a:rPr lang="en-US" sz="2000" dirty="0">
                <a:solidFill>
                  <a:schemeClr val="tx1"/>
                </a:solidFill>
              </a:rPr>
              <a:t> lain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19400" y="5029200"/>
            <a:ext cx="5715000" cy="47764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3. </a:t>
            </a:r>
            <a:r>
              <a:rPr lang="en-US" sz="2000" dirty="0" err="1">
                <a:solidFill>
                  <a:schemeClr val="tx1"/>
                </a:solidFill>
              </a:rPr>
              <a:t>Penampilan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0" y="4647872"/>
            <a:ext cx="5486400" cy="3813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4. Yakin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472355" y="4170553"/>
            <a:ext cx="5062045" cy="47764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5.  </a:t>
            </a:r>
            <a:r>
              <a:rPr lang="en-US" sz="2000" dirty="0" err="1">
                <a:solidFill>
                  <a:schemeClr val="tx1"/>
                </a:solidFill>
              </a:rPr>
              <a:t>Pandai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membuat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keputusan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86200" y="3659918"/>
            <a:ext cx="4648200" cy="454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6.  Mau </a:t>
            </a:r>
            <a:r>
              <a:rPr lang="en-US" sz="2000" dirty="0" err="1">
                <a:solidFill>
                  <a:schemeClr val="tx1"/>
                </a:solidFill>
              </a:rPr>
              <a:t>menambah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ilmu</a:t>
            </a:r>
            <a:r>
              <a:rPr lang="id-ID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pengetahuan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114800" y="3200400"/>
            <a:ext cx="4419600" cy="381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7. </a:t>
            </a:r>
            <a:r>
              <a:rPr lang="en-US" sz="2000" dirty="0" err="1">
                <a:solidFill>
                  <a:schemeClr val="tx1"/>
                </a:solidFill>
              </a:rPr>
              <a:t>Ambisi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maju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48200" y="2667000"/>
            <a:ext cx="38862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8. </a:t>
            </a:r>
            <a:r>
              <a:rPr lang="en-US" sz="2000" dirty="0" err="1">
                <a:solidFill>
                  <a:schemeClr val="bg1"/>
                </a:solidFill>
              </a:rPr>
              <a:t>Pandai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berkomuni</a:t>
            </a:r>
            <a:r>
              <a:rPr lang="id-ID" sz="2000">
                <a:solidFill>
                  <a:schemeClr val="bg1"/>
                </a:solidFill>
              </a:rPr>
              <a:t>k</a:t>
            </a:r>
            <a:r>
              <a:rPr lang="en-US" sz="2000">
                <a:solidFill>
                  <a:schemeClr val="bg1"/>
                </a:solidFill>
              </a:rPr>
              <a:t>asi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0.10463 C 0.16615 0.025 0.32344 -0.05463 0.38959 -0.04815 C 0.45573 -0.04167 0.46858 0.13032 0.40573 0.14329 C 0.34289 0.15625 0.09879 0.03472 0.01216 0.0294 C -0.07448 0.02361 -0.11076 0.12431 -0.11371 0.1088 C -0.11666 0.09375 -0.02812 -0.03634 -0.00555 -0.06319 C 0.01702 -0.09005 0.01945 -0.0713 0.02188 -0.05232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-7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build="p" animBg="1"/>
      <p:bldP spid="19" grpId="1" build="allAtOnce" animBg="1"/>
      <p:bldP spid="20" grpId="0" build="p" animBg="1"/>
      <p:bldP spid="20" grpId="1" build="allAtOnce" animBg="1"/>
      <p:bldP spid="21" grpId="0" build="p" animBg="1"/>
      <p:bldP spid="21" grpId="1" build="allAtOnce" animBg="1"/>
      <p:bldP spid="22" grpId="0" build="p" animBg="1"/>
      <p:bldP spid="22" grpId="1" build="allAtOnce" animBg="1"/>
      <p:bldP spid="23" grpId="0" build="p" animBg="1"/>
      <p:bldP spid="23" grpId="1" build="allAtOnce" animBg="1"/>
      <p:bldP spid="24" grpId="0" build="p" animBg="1"/>
      <p:bldP spid="24" grpId="1" build="allAtOnce" animBg="1"/>
      <p:bldP spid="25" grpId="0" build="p" animBg="1"/>
      <p:bldP spid="25" grpId="1" build="allAtOnce" animBg="1"/>
      <p:bldP spid="26" grpId="0" build="p" animBg="1"/>
      <p:bldP spid="26" grpId="1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686800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Ciri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Watak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Percaya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Keyakinan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ketidaktergantungan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individualistis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optimisme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endParaRPr kumimoji="0"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tugas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Kebutuhan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berprestasi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laba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fi-FI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ketekunan dan ketabahan, tekad kerja keras,</a:t>
                      </a:r>
                    </a:p>
                    <a:p>
                      <a:r>
                        <a:rPr kumimoji="0" lang="nl-NL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mempunyai dorongan kuat, energetik dan</a:t>
                      </a: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inisiatif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Pengambilan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resiko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nb-NO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Kemampuan untuk mengambil resiko yang</a:t>
                      </a: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wajar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suka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tantangan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Kepemimpinan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Perilaku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pemimpin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bergaul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endParaRPr kumimoji="0"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orang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lain,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menanggapi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saran-saran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kritik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Keorisinilan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Inovatif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kreatif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fleksibel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masa</a:t>
                      </a:r>
                      <a:endParaRPr kumimoji="0"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Pandangan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depan</a:t>
                      </a:r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perspektif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228600"/>
            <a:ext cx="86805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Ciri-ciri</a:t>
            </a:r>
            <a:r>
              <a:rPr lang="en-US" sz="4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dan</a:t>
            </a:r>
            <a:r>
              <a:rPr lang="en-US" sz="4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watak</a:t>
            </a:r>
            <a:r>
              <a:rPr lang="en-US" sz="4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wirausaha</a:t>
            </a:r>
            <a:endParaRPr lang="en-US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Picture 3" descr="E:\danang\Analogi-wirausah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791200"/>
            <a:ext cx="1524000" cy="1066800"/>
          </a:xfrm>
          <a:prstGeom prst="rect">
            <a:avLst/>
          </a:prstGeom>
          <a:noFill/>
        </p:spPr>
      </p:pic>
      <p:pic>
        <p:nvPicPr>
          <p:cNvPr id="7" name="Picture 2" descr="E:\danang\op-entrepreneu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5791200"/>
            <a:ext cx="1676400" cy="106680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57912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E:\danang\confus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5791200"/>
            <a:ext cx="1676400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1" descr="old_map_p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8768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2" descr="old_map_q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9718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3" descr="old_map_t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0668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4" descr="circ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81000" y="106680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itle 9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5524500" cy="5638800"/>
          </a:xfrm>
        </p:spPr>
        <p:txBody>
          <a:bodyPr>
            <a:normAutofit/>
          </a:bodyPr>
          <a:lstStyle/>
          <a:p>
            <a:pPr eaLnBrk="1" hangingPunct="1"/>
            <a:r>
              <a:rPr lang="id-ID" sz="6000" dirty="0" smtClean="0">
                <a:solidFill>
                  <a:srgbClr val="FF0000"/>
                </a:solidFill>
                <a:latin typeface="Mistral" pitchFamily="66" charset="0"/>
              </a:rPr>
              <a:t>Tugas: </a:t>
            </a:r>
            <a:br>
              <a:rPr lang="id-ID" sz="6000" dirty="0" smtClean="0">
                <a:solidFill>
                  <a:srgbClr val="FF0000"/>
                </a:solidFill>
                <a:latin typeface="Mistral" pitchFamily="66" charset="0"/>
              </a:rPr>
            </a:br>
            <a:r>
              <a:rPr lang="id-ID" sz="6000" dirty="0" smtClean="0">
                <a:solidFill>
                  <a:srgbClr val="FF0000"/>
                </a:solidFill>
                <a:latin typeface="Mistral" pitchFamily="66" charset="0"/>
              </a:rPr>
              <a:t>Uraikan rencana karir wirausaha anda ! </a:t>
            </a:r>
            <a:br>
              <a:rPr lang="id-ID" sz="6000" dirty="0" smtClean="0">
                <a:solidFill>
                  <a:srgbClr val="FF0000"/>
                </a:solidFill>
                <a:latin typeface="Mistral" pitchFamily="66" charset="0"/>
              </a:rPr>
            </a:br>
            <a:r>
              <a:rPr lang="id-ID" sz="2800" dirty="0" smtClean="0">
                <a:solidFill>
                  <a:srgbClr val="FF0000"/>
                </a:solidFill>
                <a:latin typeface="Mistral" pitchFamily="66" charset="0"/>
              </a:rPr>
              <a:t>(sebanyak 1 halaman)</a:t>
            </a:r>
            <a:endParaRPr lang="en-US" sz="2800" b="1" dirty="0">
              <a:solidFill>
                <a:srgbClr val="FF0000"/>
              </a:solidFill>
              <a:latin typeface="Mistral" pitchFamily="66" charset="0"/>
            </a:endParaRPr>
          </a:p>
        </p:txBody>
      </p:sp>
      <p:pic>
        <p:nvPicPr>
          <p:cNvPr id="7" name="Picture 3" descr="AG00373_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0300" y="4776236"/>
            <a:ext cx="2781300" cy="180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101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Pengertian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kewirausahaan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2590800" y="914400"/>
            <a:ext cx="6248400" cy="773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buNone/>
            </a:pPr>
            <a:r>
              <a:rPr lang="de-DE" sz="3000" dirty="0">
                <a:latin typeface="Berlin Sans FB" pitchFamily="34" charset="0"/>
              </a:rPr>
              <a:t>   </a:t>
            </a:r>
          </a:p>
          <a:p>
            <a:pPr algn="just" eaLnBrk="0" hangingPunct="0">
              <a:buNone/>
            </a:pPr>
            <a:endParaRPr lang="de-DE" dirty="0">
              <a:latin typeface="Berlin Sans FB" pitchFamily="34" charset="0"/>
            </a:endParaRPr>
          </a:p>
          <a:p>
            <a:pPr algn="just" eaLnBrk="0" hangingPunct="0">
              <a:buNone/>
            </a:pPr>
            <a:endParaRPr lang="de-DE" sz="3000" dirty="0">
              <a:latin typeface="Berlin Sans FB" pitchFamily="34" charset="0"/>
            </a:endParaRPr>
          </a:p>
          <a:p>
            <a:pPr algn="just" eaLnBrk="0" hangingPunct="0">
              <a:buNone/>
            </a:pPr>
            <a:endParaRPr lang="de-DE" dirty="0">
              <a:latin typeface="Berlin Sans FB" pitchFamily="34" charset="0"/>
            </a:endParaRPr>
          </a:p>
          <a:p>
            <a:pPr algn="just" eaLnBrk="0" hangingPunct="0">
              <a:buNone/>
            </a:pPr>
            <a:endParaRPr lang="de-DE" sz="3000" dirty="0">
              <a:latin typeface="Berlin Sans FB" pitchFamily="34" charset="0"/>
            </a:endParaRPr>
          </a:p>
          <a:p>
            <a:pPr algn="just" eaLnBrk="0" hangingPunct="0">
              <a:buNone/>
            </a:pPr>
            <a:r>
              <a:rPr lang="de-DE" dirty="0">
                <a:latin typeface="Berlin Sans FB" pitchFamily="34" charset="0"/>
              </a:rPr>
              <a:t>    </a:t>
            </a:r>
          </a:p>
          <a:p>
            <a:pPr algn="just" eaLnBrk="0" hangingPunct="0">
              <a:buNone/>
            </a:pPr>
            <a:r>
              <a:rPr lang="de-DE" sz="2000" dirty="0">
                <a:latin typeface="Berlin Sans FB" pitchFamily="34" charset="0"/>
              </a:rPr>
              <a:t>      Wirausahamerupakan pengambilan </a:t>
            </a:r>
            <a:r>
              <a:rPr lang="de-DE" sz="2400" b="1" dirty="0">
                <a:latin typeface="Berlin Sans FB" pitchFamily="34" charset="0"/>
              </a:rPr>
              <a:t>resiko</a:t>
            </a:r>
            <a:r>
              <a:rPr lang="id-ID" sz="2000" b="1" dirty="0">
                <a:latin typeface="Berlin Sans FB" pitchFamily="34" charset="0"/>
              </a:rPr>
              <a:t> </a:t>
            </a:r>
            <a:r>
              <a:rPr lang="de-DE" sz="2000" dirty="0">
                <a:latin typeface="Berlin Sans FB" pitchFamily="34" charset="0"/>
              </a:rPr>
              <a:t>untuk menjalankan </a:t>
            </a:r>
            <a:r>
              <a:rPr lang="de-DE" sz="2400" b="1" dirty="0">
                <a:latin typeface="Berlin Sans FB" pitchFamily="34" charset="0"/>
              </a:rPr>
              <a:t>bisnis sendiri </a:t>
            </a:r>
            <a:r>
              <a:rPr lang="de-DE" sz="2000" dirty="0">
                <a:latin typeface="Berlin Sans FB" pitchFamily="34" charset="0"/>
              </a:rPr>
              <a:t>dengan memanfaatkan </a:t>
            </a:r>
            <a:r>
              <a:rPr lang="de-DE" sz="2400" b="1" dirty="0">
                <a:latin typeface="Berlin Sans FB" pitchFamily="34" charset="0"/>
              </a:rPr>
              <a:t>peluang - peluang </a:t>
            </a:r>
            <a:r>
              <a:rPr lang="de-DE" sz="2000" dirty="0">
                <a:latin typeface="Berlin Sans FB" pitchFamily="34" charset="0"/>
              </a:rPr>
              <a:t>untuk menciptakan </a:t>
            </a:r>
            <a:r>
              <a:rPr lang="de-DE" sz="2000" b="1" dirty="0">
                <a:latin typeface="Berlin Sans FB" pitchFamily="34" charset="0"/>
              </a:rPr>
              <a:t>bisnis baru </a:t>
            </a:r>
            <a:r>
              <a:rPr lang="de-DE" sz="2000" dirty="0">
                <a:latin typeface="Berlin Sans FB" pitchFamily="34" charset="0"/>
              </a:rPr>
              <a:t>atau dengan pendekatan yang </a:t>
            </a:r>
            <a:r>
              <a:rPr lang="de-DE" sz="2000" b="1" dirty="0">
                <a:latin typeface="Berlin Sans FB" pitchFamily="34" charset="0"/>
              </a:rPr>
              <a:t>inovatif.</a:t>
            </a:r>
            <a:endParaRPr lang="en-US" sz="2000" dirty="0">
              <a:latin typeface="Berlin Sans FB" pitchFamily="34" charset="0"/>
            </a:endParaRPr>
          </a:p>
          <a:p>
            <a:pPr algn="just" eaLnBrk="0" hangingPunct="0"/>
            <a:endParaRPr lang="de-DE" sz="3000" dirty="0">
              <a:solidFill>
                <a:srgbClr val="002060"/>
              </a:solidFill>
              <a:latin typeface="Berlin Sans FB" pitchFamily="34" charset="0"/>
            </a:endParaRPr>
          </a:p>
          <a:p>
            <a:pPr algn="ctr" eaLnBrk="0" hangingPunct="0"/>
            <a:endParaRPr lang="id-ID" sz="3000" dirty="0">
              <a:solidFill>
                <a:srgbClr val="002060"/>
              </a:solidFill>
              <a:latin typeface="Berlin Sans FB" pitchFamily="34" charset="0"/>
            </a:endParaRPr>
          </a:p>
          <a:p>
            <a:pPr algn="ctr" eaLnBrk="0" hangingPunct="0"/>
            <a:endParaRPr lang="id-ID" sz="3000" dirty="0">
              <a:solidFill>
                <a:srgbClr val="002060"/>
              </a:solidFill>
              <a:latin typeface="Berlin Sans FB" pitchFamily="34" charset="0"/>
            </a:endParaRPr>
          </a:p>
          <a:p>
            <a:pPr algn="ctr" eaLnBrk="0" hangingPunct="0"/>
            <a:endParaRPr lang="de-DE" sz="3000" dirty="0">
              <a:solidFill>
                <a:srgbClr val="002060"/>
              </a:solidFill>
              <a:latin typeface="Berlin Sans FB" pitchFamily="34" charset="0"/>
            </a:endParaRPr>
          </a:p>
          <a:p>
            <a:pPr algn="ctr" eaLnBrk="0" hangingPunct="0"/>
            <a:endParaRPr lang="en-US" sz="2400" dirty="0">
              <a:solidFill>
                <a:srgbClr val="002060"/>
              </a:solidFill>
              <a:latin typeface="Berlin Sans FB" pitchFamily="34" charset="0"/>
            </a:endParaRPr>
          </a:p>
        </p:txBody>
      </p:sp>
      <p:pic>
        <p:nvPicPr>
          <p:cNvPr id="7" name="Picture 6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066800"/>
            <a:ext cx="2667000" cy="5029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24200" y="990600"/>
            <a:ext cx="5638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2400" b="1" dirty="0" err="1"/>
              <a:t>Wirausaha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Inovatif</a:t>
            </a:r>
            <a:r>
              <a:rPr lang="en-US" dirty="0"/>
              <a:t>, </a:t>
            </a:r>
            <a:r>
              <a:rPr lang="en-US" dirty="0" err="1"/>
              <a:t>Kreatif</a:t>
            </a:r>
            <a:r>
              <a:rPr lang="en-US" dirty="0"/>
              <a:t>, Serta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Berdaulat</a:t>
            </a:r>
            <a:r>
              <a:rPr lang="en-US" dirty="0"/>
              <a:t>, </a:t>
            </a:r>
            <a:r>
              <a:rPr lang="en-US" dirty="0" err="1"/>
              <a:t>Merdeka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bathin</a:t>
            </a:r>
            <a:r>
              <a:rPr lang="en-US" dirty="0"/>
              <a:t>.</a:t>
            </a:r>
          </a:p>
          <a:p>
            <a:pPr algn="just">
              <a:buNone/>
            </a:pPr>
            <a:r>
              <a:rPr lang="en-US" dirty="0"/>
              <a:t>	</a:t>
            </a:r>
          </a:p>
          <a:p>
            <a:pPr algn="just">
              <a:buNone/>
            </a:pPr>
            <a:r>
              <a:rPr lang="en-US" dirty="0" err="1">
                <a:solidFill>
                  <a:srgbClr val="FF0000"/>
                </a:solidFill>
              </a:rPr>
              <a:t>Kethleen</a:t>
            </a:r>
            <a:r>
              <a:rPr lang="en-US" dirty="0"/>
              <a:t>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wirausaha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org yang </a:t>
            </a:r>
            <a:r>
              <a:rPr lang="en-US" dirty="0" err="1"/>
              <a:t>mengatur</a:t>
            </a:r>
            <a:r>
              <a:rPr lang="en-US" dirty="0"/>
              <a:t>, </a:t>
            </a:r>
            <a:r>
              <a:rPr lang="en-US" dirty="0" err="1"/>
              <a:t>menjalankan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menanggung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pekerjaannya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usaha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0"/>
            <a:ext cx="853310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Proses</a:t>
            </a:r>
            <a:r>
              <a:rPr lang="en-US" sz="4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Kewirausahaan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29355"/>
            <a:ext cx="89916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tahap-tahap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wirausaha</a:t>
            </a:r>
            <a:r>
              <a:rPr lang="en-US" sz="1600" dirty="0"/>
              <a:t> :</a:t>
            </a:r>
          </a:p>
          <a:p>
            <a:endParaRPr lang="en-US" sz="1600" dirty="0"/>
          </a:p>
          <a:p>
            <a:r>
              <a:rPr lang="en-US" sz="1600" dirty="0"/>
              <a:t>(1</a:t>
            </a:r>
            <a:r>
              <a:rPr lang="en-US" b="1" dirty="0"/>
              <a:t>) </a:t>
            </a:r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memulai</a:t>
            </a:r>
            <a:r>
              <a:rPr lang="en-US" sz="1600" dirty="0"/>
              <a:t>, </a:t>
            </a:r>
            <a:r>
              <a:rPr lang="en-US" sz="1600" dirty="0" err="1"/>
              <a:t>tahap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mana</a:t>
            </a:r>
            <a:r>
              <a:rPr lang="en-US" sz="1600" dirty="0"/>
              <a:t> </a:t>
            </a:r>
            <a:r>
              <a:rPr lang="en-US" sz="1600" dirty="0" err="1"/>
              <a:t>seseorang</a:t>
            </a:r>
            <a:r>
              <a:rPr lang="en-US" sz="1600" dirty="0"/>
              <a:t> yang </a:t>
            </a:r>
            <a:r>
              <a:rPr lang="en-US" sz="1600" dirty="0" err="1"/>
              <a:t>berniat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usaha</a:t>
            </a:r>
            <a:endParaRPr lang="en-US" sz="1600" dirty="0"/>
          </a:p>
          <a:p>
            <a:r>
              <a:rPr lang="en-US" sz="1600" dirty="0" err="1"/>
              <a:t>mempersiapkan</a:t>
            </a:r>
            <a:r>
              <a:rPr lang="en-US" sz="1600" dirty="0"/>
              <a:t> </a:t>
            </a:r>
            <a:r>
              <a:rPr lang="en-US" sz="1600" dirty="0" err="1"/>
              <a:t>segala</a:t>
            </a:r>
            <a:r>
              <a:rPr lang="en-US" sz="1600" dirty="0"/>
              <a:t> </a:t>
            </a:r>
            <a:r>
              <a:rPr lang="en-US" sz="1600" dirty="0" err="1"/>
              <a:t>sesuatu</a:t>
            </a:r>
            <a:r>
              <a:rPr lang="en-US" sz="1600" dirty="0"/>
              <a:t> yang </a:t>
            </a:r>
            <a:r>
              <a:rPr lang="en-US" sz="1600" dirty="0" err="1"/>
              <a:t>diperlukan</a:t>
            </a:r>
            <a:r>
              <a:rPr lang="en-US" sz="1600" dirty="0"/>
              <a:t>, </a:t>
            </a:r>
            <a:r>
              <a:rPr lang="en-US" sz="1600" dirty="0" err="1"/>
              <a:t>diawali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melihat</a:t>
            </a:r>
            <a:r>
              <a:rPr lang="en-US" sz="1600" dirty="0"/>
              <a:t> </a:t>
            </a:r>
            <a:r>
              <a:rPr lang="en-US" sz="1600" dirty="0" err="1"/>
              <a:t>peluang</a:t>
            </a:r>
            <a:endParaRPr lang="en-US" sz="1600" dirty="0"/>
          </a:p>
          <a:p>
            <a:r>
              <a:rPr lang="en-US" sz="1600" dirty="0" err="1"/>
              <a:t>usaha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 yang </a:t>
            </a:r>
            <a:r>
              <a:rPr lang="en-US" sz="1600" dirty="0" err="1"/>
              <a:t>mungkin</a:t>
            </a:r>
            <a:r>
              <a:rPr lang="en-US" sz="1600" dirty="0"/>
              <a:t> </a:t>
            </a: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membuka</a:t>
            </a:r>
            <a:r>
              <a:rPr lang="en-US" sz="1600" dirty="0"/>
              <a:t> </a:t>
            </a:r>
            <a:r>
              <a:rPr lang="en-US" sz="1600" dirty="0" err="1"/>
              <a:t>usaha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,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akuisisi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endParaRPr lang="en-US" sz="1600" dirty="0"/>
          </a:p>
          <a:p>
            <a:r>
              <a:rPr lang="nn-NO" sz="1600" dirty="0"/>
              <a:t>melakukan </a:t>
            </a:r>
            <a:r>
              <a:rPr lang="nn-NO" sz="1600" i="1" dirty="0"/>
              <a:t>franchising. Juga memilih jenis usaha yang akan dilakukan apakah di</a:t>
            </a:r>
          </a:p>
          <a:p>
            <a:r>
              <a:rPr lang="en-US" sz="1600" dirty="0" err="1"/>
              <a:t>bidang</a:t>
            </a:r>
            <a:r>
              <a:rPr lang="en-US" sz="1600" dirty="0"/>
              <a:t> </a:t>
            </a:r>
            <a:r>
              <a:rPr lang="en-US" sz="1600" dirty="0" err="1"/>
              <a:t>pertanian</a:t>
            </a:r>
            <a:r>
              <a:rPr lang="en-US" sz="1600" dirty="0"/>
              <a:t>, </a:t>
            </a:r>
            <a:r>
              <a:rPr lang="en-US" sz="1600" dirty="0" err="1"/>
              <a:t>industri</a:t>
            </a:r>
            <a:r>
              <a:rPr lang="en-US" sz="1600" dirty="0"/>
              <a:t> / </a:t>
            </a:r>
            <a:r>
              <a:rPr lang="en-US" sz="1600" dirty="0" err="1"/>
              <a:t>manufaktur</a:t>
            </a:r>
            <a:r>
              <a:rPr lang="en-US" sz="1600" dirty="0"/>
              <a:t> / </a:t>
            </a:r>
            <a:r>
              <a:rPr lang="en-US" sz="1600" dirty="0" err="1"/>
              <a:t>produksi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jasa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(2</a:t>
            </a:r>
            <a:r>
              <a:rPr lang="en-US" sz="1600" b="1" dirty="0"/>
              <a:t>) </a:t>
            </a:r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melaksanakan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b="1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diringkas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tahap</a:t>
            </a:r>
            <a:r>
              <a:rPr lang="en-US" sz="1600" dirty="0"/>
              <a:t> "</a:t>
            </a:r>
            <a:r>
              <a:rPr lang="en-US" sz="1600" dirty="0" err="1"/>
              <a:t>jalan</a:t>
            </a:r>
            <a:r>
              <a:rPr lang="en-US" sz="1600" dirty="0"/>
              <a:t>", </a:t>
            </a:r>
            <a:r>
              <a:rPr lang="en-US" sz="1600" dirty="0" err="1"/>
              <a:t>tahap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seorang</a:t>
            </a:r>
            <a:endParaRPr lang="en-US" sz="1600" dirty="0"/>
          </a:p>
          <a:p>
            <a:r>
              <a:rPr lang="en-US" sz="1600" dirty="0" err="1"/>
              <a:t>wirausahawan</a:t>
            </a:r>
            <a:r>
              <a:rPr lang="en-US" sz="1600" dirty="0"/>
              <a:t> </a:t>
            </a:r>
            <a:r>
              <a:rPr lang="en-US" sz="1600" dirty="0" err="1"/>
              <a:t>mengelola</a:t>
            </a:r>
            <a:r>
              <a:rPr lang="en-US" sz="1600" dirty="0"/>
              <a:t> </a:t>
            </a:r>
            <a:r>
              <a:rPr lang="en-US" sz="1600" dirty="0" err="1"/>
              <a:t>berbagai</a:t>
            </a:r>
            <a:r>
              <a:rPr lang="en-US" sz="1600" dirty="0"/>
              <a:t> </a:t>
            </a:r>
            <a:r>
              <a:rPr lang="en-US" sz="1600" dirty="0" err="1"/>
              <a:t>aspek</a:t>
            </a:r>
            <a:r>
              <a:rPr lang="en-US" sz="1600" dirty="0"/>
              <a:t> yang </a:t>
            </a:r>
            <a:r>
              <a:rPr lang="en-US" sz="1600" dirty="0" err="1"/>
              <a:t>terkait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usahanya</a:t>
            </a:r>
            <a:r>
              <a:rPr lang="en-US" sz="1600" dirty="0"/>
              <a:t>, </a:t>
            </a:r>
            <a:r>
              <a:rPr lang="en-US" sz="1600" dirty="0" err="1"/>
              <a:t>mencakup</a:t>
            </a:r>
            <a:endParaRPr lang="en-US" sz="1600" dirty="0"/>
          </a:p>
          <a:p>
            <a:r>
              <a:rPr lang="en-US" sz="1600" dirty="0" err="1"/>
              <a:t>aspek-aspek</a:t>
            </a:r>
            <a:r>
              <a:rPr lang="en-US" sz="1600" dirty="0"/>
              <a:t> : </a:t>
            </a:r>
            <a:r>
              <a:rPr lang="en-US" sz="1600" dirty="0" err="1"/>
              <a:t>pembiayaan</a:t>
            </a:r>
            <a:r>
              <a:rPr lang="en-US" sz="1600" dirty="0"/>
              <a:t>, SDM, </a:t>
            </a:r>
            <a:r>
              <a:rPr lang="en-US" sz="1600" dirty="0" err="1"/>
              <a:t>kepemilikan</a:t>
            </a:r>
            <a:r>
              <a:rPr lang="en-US" sz="1600" dirty="0"/>
              <a:t>, </a:t>
            </a:r>
            <a:r>
              <a:rPr lang="en-US" sz="1600" dirty="0" err="1"/>
              <a:t>organisasi</a:t>
            </a:r>
            <a:r>
              <a:rPr lang="en-US" sz="1600" dirty="0"/>
              <a:t>, </a:t>
            </a:r>
            <a:r>
              <a:rPr lang="en-US" sz="1600" dirty="0" err="1"/>
              <a:t>kepemimpinan</a:t>
            </a:r>
            <a:r>
              <a:rPr lang="en-US" sz="1600" dirty="0"/>
              <a:t> yang</a:t>
            </a:r>
          </a:p>
          <a:p>
            <a:r>
              <a:rPr lang="it-IT" sz="1600" dirty="0"/>
              <a:t>meliputi bagaimana mengambil resiko dan mengambil keputusan, pemasaran, dan</a:t>
            </a:r>
          </a:p>
          <a:p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evaluasi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(3) </a:t>
            </a:r>
            <a:r>
              <a:rPr lang="en-US" b="1" dirty="0" err="1"/>
              <a:t>Mempertahankan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sz="1600" dirty="0"/>
              <a:t>, </a:t>
            </a:r>
            <a:r>
              <a:rPr lang="en-US" sz="1600" dirty="0" err="1"/>
              <a:t>tahap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mana</a:t>
            </a:r>
            <a:r>
              <a:rPr lang="en-US" sz="1600" dirty="0"/>
              <a:t> </a:t>
            </a:r>
            <a:r>
              <a:rPr lang="en-US" sz="1600" dirty="0" err="1"/>
              <a:t>wirausahawan</a:t>
            </a:r>
            <a:r>
              <a:rPr lang="en-US" sz="1600" dirty="0"/>
              <a:t> </a:t>
            </a: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yang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dicapai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analisis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yang </a:t>
            </a:r>
            <a:r>
              <a:rPr lang="en-US" sz="1600" dirty="0" err="1"/>
              <a:t>dicapai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ditindaklanjuti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yang </a:t>
            </a:r>
            <a:r>
              <a:rPr lang="en-US" sz="1600" dirty="0" err="1"/>
              <a:t>dihadapi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(4) </a:t>
            </a:r>
            <a:r>
              <a:rPr lang="en-US" b="1" dirty="0" err="1"/>
              <a:t>Mengembangkan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sz="1600" dirty="0"/>
              <a:t>, </a:t>
            </a:r>
            <a:r>
              <a:rPr lang="en-US" sz="1600" dirty="0" err="1"/>
              <a:t>tahap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mana</a:t>
            </a:r>
            <a:r>
              <a:rPr lang="en-US" sz="1600" dirty="0"/>
              <a:t>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yang </a:t>
            </a:r>
            <a:r>
              <a:rPr lang="en-US" sz="1600" dirty="0" err="1"/>
              <a:t>diperoleh</a:t>
            </a:r>
            <a:r>
              <a:rPr lang="en-US" sz="1600" dirty="0"/>
              <a:t> </a:t>
            </a:r>
            <a:r>
              <a:rPr lang="en-US" sz="1600" dirty="0" err="1"/>
              <a:t>tergolong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endParaRPr lang="en-US" sz="1600" dirty="0"/>
          </a:p>
          <a:p>
            <a:r>
              <a:rPr lang="sv-SE" sz="1600" dirty="0"/>
              <a:t>atau mengalami perkembangan atau dapat bertahan maka perluasan usaha menjadi</a:t>
            </a:r>
          </a:p>
          <a:p>
            <a:r>
              <a:rPr lang="fi-FI" sz="1600" dirty="0"/>
              <a:t>salah satu pilihan yang mungkin diambil.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8839200" cy="61722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1800" dirty="0"/>
          </a:p>
          <a:p>
            <a:pPr algn="just"/>
            <a:r>
              <a:rPr lang="en-US" sz="2000" b="1" dirty="0"/>
              <a:t>a</a:t>
            </a:r>
            <a:r>
              <a:rPr lang="en-US" sz="2000" dirty="0"/>
              <a:t>.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visi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yang </a:t>
            </a:r>
            <a:r>
              <a:rPr lang="en-US" sz="2000" dirty="0" err="1"/>
              <a:t>jelas</a:t>
            </a:r>
            <a:endParaRPr lang="en-US" sz="2000" dirty="0"/>
          </a:p>
          <a:p>
            <a:pPr algn="just"/>
            <a:r>
              <a:rPr lang="it-IT" sz="2000" b="1" dirty="0"/>
              <a:t>b</a:t>
            </a:r>
            <a:r>
              <a:rPr lang="it-IT" sz="2000" dirty="0"/>
              <a:t>. </a:t>
            </a:r>
            <a:r>
              <a:rPr lang="id-ID" sz="2000" dirty="0"/>
              <a:t>Berjiwa Pemimpin, Percaya diri dan </a:t>
            </a:r>
            <a:r>
              <a:rPr lang="en-US" sz="2000" dirty="0" err="1"/>
              <a:t>Kerja</a:t>
            </a:r>
            <a:r>
              <a:rPr lang="en-US" sz="2000" dirty="0"/>
              <a:t> </a:t>
            </a:r>
            <a:r>
              <a:rPr lang="en-US" sz="2000" dirty="0" err="1"/>
              <a:t>keras</a:t>
            </a:r>
            <a:endParaRPr lang="id-ID" sz="2000" dirty="0"/>
          </a:p>
          <a:p>
            <a:r>
              <a:rPr lang="en-US" sz="2000" b="1" dirty="0"/>
              <a:t>c. </a:t>
            </a:r>
            <a:r>
              <a:rPr lang="id-ID" sz="2000" dirty="0"/>
              <a:t>Jujur dan tekun</a:t>
            </a:r>
            <a:endParaRPr lang="en-US" sz="2000" dirty="0"/>
          </a:p>
          <a:p>
            <a:r>
              <a:rPr lang="nb-NO" sz="2000" dirty="0"/>
              <a:t>d. </a:t>
            </a:r>
            <a:r>
              <a:rPr lang="en-US" sz="2000" dirty="0" err="1"/>
              <a:t>Berorientasi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id-ID" sz="2000" dirty="0"/>
              <a:t>tugas dan hasil serta </a:t>
            </a:r>
            <a:r>
              <a:rPr lang="en-US" sz="2000" dirty="0" err="1"/>
              <a:t>prestasi</a:t>
            </a:r>
            <a:r>
              <a:rPr lang="id-ID" sz="2000" dirty="0"/>
              <a:t> serta masa depan</a:t>
            </a:r>
            <a:endParaRPr lang="nb-NO" sz="2000" dirty="0"/>
          </a:p>
          <a:p>
            <a:pPr algn="just"/>
            <a:r>
              <a:rPr lang="en-US" sz="2000" b="1" dirty="0"/>
              <a:t>e.</a:t>
            </a:r>
            <a:r>
              <a:rPr lang="en-US" sz="2000" dirty="0"/>
              <a:t> </a:t>
            </a:r>
            <a:r>
              <a:rPr lang="it-IT" sz="2000" dirty="0"/>
              <a:t>Inisiatif dan selalu proaktif</a:t>
            </a:r>
            <a:endParaRPr lang="en-US" sz="2000" dirty="0"/>
          </a:p>
          <a:p>
            <a:pPr algn="just"/>
            <a:r>
              <a:rPr lang="en-US" sz="2000" b="1" dirty="0"/>
              <a:t>f. </a:t>
            </a:r>
            <a:r>
              <a:rPr lang="en-US" sz="2000" dirty="0" err="1"/>
              <a:t>Bertanggungjawab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segala</a:t>
            </a:r>
            <a:r>
              <a:rPr lang="en-US" sz="2000" dirty="0"/>
              <a:t> </a:t>
            </a:r>
            <a:r>
              <a:rPr lang="en-US" sz="2000" dirty="0" err="1"/>
              <a:t>aktifitas</a:t>
            </a:r>
            <a:r>
              <a:rPr lang="en-US" sz="2000" dirty="0"/>
              <a:t> yang </a:t>
            </a:r>
            <a:r>
              <a:rPr lang="en-US" sz="2000" dirty="0" err="1"/>
              <a:t>dijalankannya</a:t>
            </a:r>
            <a:r>
              <a:rPr lang="en-US" sz="2000" dirty="0"/>
              <a:t>,</a:t>
            </a:r>
          </a:p>
          <a:p>
            <a:r>
              <a:rPr lang="en-US" sz="2000" b="1" dirty="0"/>
              <a:t>g. </a:t>
            </a:r>
            <a:r>
              <a:rPr lang="en-US" sz="2000" dirty="0" err="1"/>
              <a:t>Komitmen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pihak</a:t>
            </a:r>
            <a:endParaRPr lang="en-US" sz="2000" dirty="0"/>
          </a:p>
          <a:p>
            <a:r>
              <a:rPr lang="en-US" sz="2000" b="1" dirty="0"/>
              <a:t>h.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memelihara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pihak</a:t>
            </a:r>
            <a:r>
              <a:rPr lang="en-US" sz="2000" dirty="0"/>
              <a:t>, </a:t>
            </a:r>
            <a:endParaRPr lang="id-ID" sz="2000" dirty="0"/>
          </a:p>
          <a:p>
            <a:r>
              <a:rPr lang="id-ID" sz="2000" dirty="0"/>
              <a:t>i.  </a:t>
            </a:r>
            <a:r>
              <a:rPr lang="nb-NO" sz="2000" dirty="0"/>
              <a:t>Berani mengambil risiko. </a:t>
            </a:r>
          </a:p>
          <a:p>
            <a:pPr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-533400" y="0"/>
            <a:ext cx="10134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Ciri-ciri</a:t>
            </a:r>
            <a:r>
              <a:rPr lang="en-US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wirausahawan</a:t>
            </a:r>
            <a:r>
              <a:rPr lang="en-US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32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berhasil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E:\danang\8 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700954"/>
            <a:ext cx="6096000" cy="1547446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52438" y="2057400"/>
            <a:ext cx="7500962" cy="37496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Keyakinan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Kemandirian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Individualisme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Optimisme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Berusaha untuk berprestasi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Memiliki inovesi dan kreativitas  tinggi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id-ID" sz="3600" dirty="0"/>
              <a:t>Memiliki jaringan berbisnis yang luas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282" y="642918"/>
            <a:ext cx="8643998" cy="1000132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70194" y="412362"/>
            <a:ext cx="7740406" cy="146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d-ID" sz="3600" dirty="0"/>
              <a:t>Sifat seorang wirausaha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81038" y="2286000"/>
            <a:ext cx="7500962" cy="3749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Pengambilan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Resiko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Menjalankan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Bisnis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Sendiri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Memanfaatkan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Peluang-peluang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Menciptakan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Bisnis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Baru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Pendekatan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Inovatif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Mandiri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4282" y="642918"/>
            <a:ext cx="8643998" cy="1000132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70194" y="412362"/>
            <a:ext cx="7740406" cy="146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KATA KUNCI DARI KEWIRAUSAHAAN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371468"/>
            <a:ext cx="8643998" cy="1000132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Cooper" pitchFamily="2" charset="0"/>
              </a:rPr>
              <a:t>INOVAS</a:t>
            </a:r>
            <a:r>
              <a:rPr lang="en-US" sz="4400" dirty="0">
                <a:solidFill>
                  <a:srgbClr val="FFFF00"/>
                </a:solidFill>
                <a:latin typeface="Cooper" pitchFamily="2" charset="0"/>
              </a:rPr>
              <a:t>I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1600200"/>
            <a:ext cx="6218252" cy="364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Sesuatu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berkenaan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yang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dirasakan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baru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lama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tetapi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inovasi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baru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melihat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merasakannya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6" name="Picture 2" descr="E:\danang\inova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2176469" cy="3286148"/>
          </a:xfrm>
          <a:prstGeom prst="rect">
            <a:avLst/>
          </a:prstGeom>
          <a:noFill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143240" y="5143512"/>
            <a:ext cx="38750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000" dirty="0" err="1">
                <a:solidFill>
                  <a:srgbClr val="C00000"/>
                </a:solidFill>
                <a:latin typeface="Arial Black" pitchFamily="34" charset="0"/>
              </a:rPr>
              <a:t>Kotler</a:t>
            </a:r>
            <a:r>
              <a:rPr lang="en-US" sz="2000" dirty="0">
                <a:solidFill>
                  <a:srgbClr val="C00000"/>
                </a:solidFill>
                <a:latin typeface="Arial Black" pitchFamily="34" charset="0"/>
              </a:rPr>
              <a:t> &amp; Keller, 2009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609600"/>
            <a:ext cx="8643998" cy="1000132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729522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Futura XBlk BT" pitchFamily="34" charset="0"/>
                <a:ea typeface="+mj-ea"/>
                <a:cs typeface="+mj-cs"/>
              </a:rPr>
              <a:t>PELUANG INOVASI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642910" y="2071678"/>
            <a:ext cx="7643839" cy="37242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Penelitian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dan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Pengembangan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Keberhasilan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/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Kegagalan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Penolakan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Pelanggan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Kebutuhan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keinginan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dan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daya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beli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masyarakat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33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Persaingan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Perubahan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Demografi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Perubahan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Selera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IPTEK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baru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7" name="Picture 2" descr="E:\danang\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714752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642918"/>
            <a:ext cx="8643998" cy="1000132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Cooper" pitchFamily="2" charset="0"/>
              </a:rPr>
              <a:t>RENCANA ORGANISASI </a:t>
            </a:r>
            <a:r>
              <a:rPr lang="id-ID" sz="4400" b="1" dirty="0">
                <a:solidFill>
                  <a:srgbClr val="0000CC"/>
                </a:solidFill>
                <a:latin typeface="Cooper" pitchFamily="2" charset="0"/>
              </a:rPr>
              <a:t>DAN</a:t>
            </a:r>
            <a:r>
              <a:rPr lang="en-US" sz="4400" b="1" dirty="0">
                <a:solidFill>
                  <a:srgbClr val="0000CC"/>
                </a:solidFill>
                <a:latin typeface="Cooper" pitchFamily="2" charset="0"/>
              </a:rPr>
              <a:t> MANAJEMEN</a:t>
            </a:r>
            <a:endParaRPr lang="en-US" sz="4400" b="1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729522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Futura XBlk BT" pitchFamily="34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428860" y="2057400"/>
            <a:ext cx="6715140" cy="335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914400" marR="0" lvl="0" indent="-914400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 typeface="Wingdings" pitchFamily="2" charset="2"/>
              <a:buChar char="q"/>
              <a:tabLst/>
              <a:defRPr/>
            </a:pP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Latar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belakang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pendiri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perusahaan</a:t>
            </a:r>
            <a:endParaRPr lang="en-US" sz="4500" dirty="0"/>
          </a:p>
          <a:p>
            <a:pPr marL="914400" marR="0" lvl="0" indent="-914400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 typeface="Wingdings" pitchFamily="2" charset="2"/>
              <a:buChar char="q"/>
              <a:tabLst/>
              <a:defRPr/>
            </a:pP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Manajemen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Perusahaan</a:t>
            </a:r>
          </a:p>
          <a:p>
            <a:pPr marL="914400" marR="0" lvl="0" indent="-914400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 typeface="Wingdings" pitchFamily="2" charset="2"/>
              <a:buChar char="q"/>
              <a:tabLst/>
              <a:defRPr/>
            </a:pP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Ketentuan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menyangkut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Hukum</a:t>
            </a:r>
            <a:endParaRPr lang="en-US" sz="4500" dirty="0"/>
          </a:p>
          <a:p>
            <a:pPr marL="914400" marR="0" lvl="0" indent="-914400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 typeface="Wingdings" pitchFamily="2" charset="2"/>
              <a:buChar char="q"/>
              <a:tabLst/>
              <a:defRPr/>
            </a:pPr>
            <a:r>
              <a:rPr lang="en-US" sz="4500" dirty="0" err="1"/>
              <a:t>Hubungan</a:t>
            </a:r>
            <a:r>
              <a:rPr lang="en-US" sz="4500" dirty="0"/>
              <a:t> </a:t>
            </a:r>
            <a:r>
              <a:rPr lang="en-US" sz="4500" dirty="0" err="1"/>
              <a:t>dengan</a:t>
            </a:r>
            <a:r>
              <a:rPr lang="en-US" sz="4500" dirty="0"/>
              <a:t> </a:t>
            </a:r>
            <a:r>
              <a:rPr lang="en-US" sz="4500" dirty="0" err="1"/>
              <a:t>lembaga</a:t>
            </a:r>
            <a:r>
              <a:rPr lang="en-US" sz="4500" dirty="0"/>
              <a:t> </a:t>
            </a:r>
            <a:r>
              <a:rPr lang="en-US" sz="4500" dirty="0" err="1"/>
              <a:t>pendukung</a:t>
            </a:r>
            <a:endParaRPr lang="en-US" sz="4500" dirty="0"/>
          </a:p>
          <a:p>
            <a:pPr marL="914400" marR="0" lvl="0" indent="-914400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 typeface="Wingdings" pitchFamily="2" charset="2"/>
              <a:buChar char="q"/>
              <a:tabLst/>
              <a:defRPr/>
            </a:pPr>
            <a:r>
              <a:rPr lang="en-US" sz="4500" dirty="0" err="1"/>
              <a:t>Lingkungan</a:t>
            </a:r>
            <a:r>
              <a:rPr lang="en-US" sz="4500" dirty="0"/>
              <a:t> </a:t>
            </a:r>
            <a:r>
              <a:rPr lang="en-US" sz="4500" dirty="0" err="1"/>
              <a:t>tempat</a:t>
            </a:r>
            <a:r>
              <a:rPr lang="en-US" sz="4500" dirty="0"/>
              <a:t> </a:t>
            </a:r>
            <a:r>
              <a:rPr lang="en-US" sz="4500" dirty="0" err="1"/>
              <a:t>usaha</a:t>
            </a:r>
            <a:r>
              <a:rPr lang="en-US" sz="4500" dirty="0"/>
              <a:t> 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66"/>
              </a:buClr>
              <a:buSzPct val="80000"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192882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build="p"/>
    </p:bld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553</Words>
  <Application>Microsoft Office PowerPoint</Application>
  <PresentationFormat>On-screen Show (4:3)</PresentationFormat>
  <Paragraphs>123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Technic</vt:lpstr>
      <vt:lpstr>kEWIRAUSAHAAN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 Anak Tangga menuju puncak karir wirausaha</vt:lpstr>
      <vt:lpstr>PowerPoint Presentation</vt:lpstr>
      <vt:lpstr>Tugas:  Uraikan rencana karir wirausaha anda !  (sebanyak 1 halaman)</vt:lpstr>
    </vt:vector>
  </TitlesOfParts>
  <Company>csbi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KEWIRAUSAHAAN</dc:title>
  <dc:creator>TAMU</dc:creator>
  <cp:lastModifiedBy>X201-1007</cp:lastModifiedBy>
  <cp:revision>63</cp:revision>
  <dcterms:created xsi:type="dcterms:W3CDTF">2011-11-10T06:26:46Z</dcterms:created>
  <dcterms:modified xsi:type="dcterms:W3CDTF">2020-05-07T01:03:10Z</dcterms:modified>
</cp:coreProperties>
</file>