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>
        <p:scale>
          <a:sx n="79" d="100"/>
          <a:sy n="79" d="100"/>
        </p:scale>
        <p:origin x="-930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36232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1963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04265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505245" y="641749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6721" y="307337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280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4762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56219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7134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7959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704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169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880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6795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3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2016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281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328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096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A9D0A-DEF0-4A84-BAA0-893D1848216B}" type="datetimeFigureOut">
              <a:rPr lang="id-ID" smtClean="0"/>
              <a:t>13/05/2020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066640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DFPOP1-W9" pitchFamily="1" charset="-128"/>
                <a:ea typeface="DFPOP1-W9" pitchFamily="1" charset="-128"/>
              </a:rPr>
              <a:t>P</a:t>
            </a:r>
            <a:r>
              <a:rPr lang="id-ID" sz="4800" dirty="0" smtClean="0">
                <a:latin typeface="DFPOP1-W9" pitchFamily="1" charset="-128"/>
                <a:ea typeface="DFPOP1-W9" pitchFamily="1" charset="-128"/>
              </a:rPr>
              <a:t>ART 3</a:t>
            </a:r>
            <a:endParaRPr lang="en-US" sz="4800" dirty="0">
              <a:latin typeface="DFPOP1-W9" pitchFamily="1" charset="-128"/>
              <a:ea typeface="DFPOP1-W9" pitchFamily="1" charset="-12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7200" dirty="0" smtClean="0">
                <a:latin typeface="Algerian" pitchFamily="82" charset="0"/>
              </a:rPr>
              <a:t>KEWIRUSAHAAN</a:t>
            </a:r>
          </a:p>
          <a:p>
            <a:pPr marL="0" indent="0" algn="ctr">
              <a:buNone/>
            </a:pPr>
            <a:endParaRPr lang="en-US" sz="7200" dirty="0">
              <a:latin typeface="Algerian" pitchFamily="82" charset="0"/>
            </a:endParaRPr>
          </a:p>
          <a:p>
            <a:pPr marL="0" indent="0" algn="ctr" eaLnBrk="0" hangingPunct="0">
              <a:spcBef>
                <a:spcPct val="20000"/>
              </a:spcBef>
              <a:buNone/>
              <a:defRPr/>
            </a:pPr>
            <a:r>
              <a:rPr lang="id-ID" b="1" kern="0" dirty="0"/>
              <a:t>SYAH KHALIF ALAM, M.PD., &amp; M. AFRILIANTO, M.PD.</a:t>
            </a:r>
            <a:endParaRPr lang="en-US" b="1" kern="0" dirty="0"/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id-ID" sz="5400" b="1" kern="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id-ID" sz="72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657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4B8900-A776-40DA-862F-2CC6552C4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" y="106017"/>
            <a:ext cx="8401879" cy="6751983"/>
          </a:xfrm>
        </p:spPr>
        <p:txBody>
          <a:bodyPr/>
          <a:lstStyle/>
          <a:p>
            <a:pPr marL="0" indent="0">
              <a:buNone/>
            </a:pPr>
            <a:endParaRPr lang="id-ID" sz="2800" dirty="0">
              <a:effectLst/>
            </a:endParaRPr>
          </a:p>
          <a:p>
            <a:pPr marL="0" indent="0">
              <a:buNone/>
            </a:pPr>
            <a:r>
              <a:rPr lang="en-US" sz="2800" dirty="0">
                <a:effectLst/>
              </a:rPr>
              <a:t>6.    </a:t>
            </a:r>
            <a:r>
              <a:rPr lang="en-US" sz="2800" i="1" dirty="0">
                <a:effectLst/>
              </a:rPr>
              <a:t>Devotion</a:t>
            </a:r>
            <a:r>
              <a:rPr lang="en-US" sz="2800" dirty="0">
                <a:effectLst/>
              </a:rPr>
              <a:t> ; </a:t>
            </a:r>
            <a:r>
              <a:rPr lang="en-US" sz="2800" dirty="0" err="1">
                <a:effectLst/>
              </a:rPr>
              <a:t>mencintai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pekerjaan</a:t>
            </a:r>
            <a:r>
              <a:rPr lang="en-US" sz="2800" dirty="0">
                <a:effectLst/>
              </a:rPr>
              <a:t> yang </a:t>
            </a:r>
            <a:r>
              <a:rPr lang="en-US" sz="2800" dirty="0" err="1">
                <a:effectLst/>
              </a:rPr>
              <a:t>dimiliki</a:t>
            </a:r>
            <a:endParaRPr lang="id-ID" sz="2800" dirty="0">
              <a:effectLst/>
            </a:endParaRPr>
          </a:p>
          <a:p>
            <a:pPr marL="0" indent="0">
              <a:buNone/>
            </a:pPr>
            <a:r>
              <a:rPr lang="en-US" sz="2800" dirty="0">
                <a:effectLst/>
              </a:rPr>
              <a:t>7.    </a:t>
            </a:r>
            <a:r>
              <a:rPr lang="en-US" sz="2800" i="1" dirty="0">
                <a:effectLst/>
              </a:rPr>
              <a:t>Details </a:t>
            </a:r>
            <a:r>
              <a:rPr lang="en-US" sz="2800" dirty="0">
                <a:effectLst/>
              </a:rPr>
              <a:t>; </a:t>
            </a:r>
            <a:r>
              <a:rPr lang="en-US" sz="2800" dirty="0" err="1">
                <a:effectLst/>
              </a:rPr>
              <a:t>memperhatikan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faktor-faktor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kritis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secara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rinci</a:t>
            </a:r>
            <a:endParaRPr lang="id-ID" sz="2800" dirty="0">
              <a:effectLst/>
            </a:endParaRPr>
          </a:p>
          <a:p>
            <a:pPr marL="0" indent="0">
              <a:buNone/>
            </a:pPr>
            <a:r>
              <a:rPr lang="en-US" sz="2800" dirty="0">
                <a:effectLst/>
              </a:rPr>
              <a:t>8.    </a:t>
            </a:r>
            <a:r>
              <a:rPr lang="en-US" sz="2800" i="1" dirty="0">
                <a:effectLst/>
              </a:rPr>
              <a:t>Destiny </a:t>
            </a:r>
            <a:r>
              <a:rPr lang="en-US" sz="2800" dirty="0">
                <a:effectLst/>
              </a:rPr>
              <a:t>; </a:t>
            </a:r>
            <a:r>
              <a:rPr lang="en-US" sz="2800" dirty="0" err="1">
                <a:effectLst/>
              </a:rPr>
              <a:t>bertanggung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jawab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terhadap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nasib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tujuan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yanghendak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dicapai</a:t>
            </a:r>
            <a:endParaRPr lang="id-ID" sz="2800" dirty="0">
              <a:effectLst/>
            </a:endParaRPr>
          </a:p>
          <a:p>
            <a:pPr marL="0" indent="0">
              <a:buNone/>
            </a:pPr>
            <a:r>
              <a:rPr lang="en-US" sz="2800" dirty="0">
                <a:effectLst/>
              </a:rPr>
              <a:t>9.    </a:t>
            </a:r>
            <a:r>
              <a:rPr lang="en-US" sz="2800" i="1" dirty="0">
                <a:effectLst/>
              </a:rPr>
              <a:t>Dollars</a:t>
            </a:r>
            <a:r>
              <a:rPr lang="en-US" sz="2800" dirty="0">
                <a:effectLst/>
              </a:rPr>
              <a:t> ; </a:t>
            </a:r>
            <a:r>
              <a:rPr lang="en-US" sz="2800" dirty="0" err="1">
                <a:effectLst/>
              </a:rPr>
              <a:t>motivasi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bukan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hanya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uang</a:t>
            </a:r>
            <a:endParaRPr lang="id-ID" sz="2800" dirty="0">
              <a:effectLst/>
            </a:endParaRPr>
          </a:p>
          <a:p>
            <a:pPr marL="0" indent="0">
              <a:buNone/>
            </a:pPr>
            <a:r>
              <a:rPr lang="en-US" sz="2800" dirty="0">
                <a:effectLst/>
              </a:rPr>
              <a:t>10.  </a:t>
            </a:r>
            <a:r>
              <a:rPr lang="en-US" sz="2800" i="1" dirty="0">
                <a:effectLst/>
              </a:rPr>
              <a:t>Distribute</a:t>
            </a:r>
            <a:r>
              <a:rPr lang="en-US" sz="2800" dirty="0">
                <a:effectLst/>
              </a:rPr>
              <a:t> ; </a:t>
            </a:r>
            <a:r>
              <a:rPr lang="en-US" sz="2800" dirty="0" err="1">
                <a:effectLst/>
              </a:rPr>
              <a:t>mendistribusikan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kepemilikannya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terhadap</a:t>
            </a:r>
            <a:r>
              <a:rPr lang="en-US" sz="2800" dirty="0">
                <a:effectLst/>
              </a:rPr>
              <a:t> orang yang </a:t>
            </a:r>
            <a:r>
              <a:rPr lang="en-US" sz="2800" dirty="0" err="1">
                <a:effectLst/>
              </a:rPr>
              <a:t>dipercayai</a:t>
            </a:r>
            <a:r>
              <a:rPr lang="en-US" sz="2800" dirty="0">
                <a:effectLst/>
              </a:rPr>
              <a:t>.</a:t>
            </a:r>
            <a:endParaRPr lang="id-ID" sz="2800" dirty="0">
              <a:effectLst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27990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0E86AF-99B6-4FE8-8257-4C88BF967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6" y="145774"/>
            <a:ext cx="7765322" cy="6712226"/>
          </a:xfrm>
        </p:spPr>
        <p:txBody>
          <a:bodyPr/>
          <a:lstStyle/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r>
              <a:rPr lang="id-ID" dirty="0"/>
              <a:t> </a:t>
            </a:r>
          </a:p>
          <a:p>
            <a:pPr marL="0" indent="0" algn="ctr">
              <a:buNone/>
            </a:pPr>
            <a:r>
              <a:rPr lang="id-ID" sz="4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01094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232B8A-CA8C-403E-8F34-BF01CE50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9" y="159026"/>
            <a:ext cx="8772938" cy="679836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dirty="0">
                <a:effectLst/>
              </a:rPr>
              <a:t>KEUNTUNGAN  DAN KERUGIAN WIRAUSAHA</a:t>
            </a:r>
            <a:endParaRPr lang="id-ID" sz="2800" dirty="0">
              <a:effectLst/>
            </a:endParaRPr>
          </a:p>
          <a:p>
            <a:pPr marL="0" indent="0" algn="ctr">
              <a:buNone/>
            </a:pPr>
            <a:r>
              <a:rPr lang="en-US" sz="280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Keuntungan</a:t>
            </a:r>
            <a:endParaRPr lang="id-ID" sz="2800" dirty="0">
              <a:solidFill>
                <a:srgbClr val="FF0000"/>
              </a:solidFill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>
                <a:effectLst/>
                <a:latin typeface="Arial Black" panose="020B0A04020102020204" pitchFamily="34" charset="0"/>
              </a:rPr>
              <a:t>1.   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Otonomi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 err="1">
                <a:effectLst/>
                <a:latin typeface="Arial Black" panose="020B0A04020102020204" pitchFamily="34" charset="0"/>
              </a:rPr>
              <a:t>Pengelolaan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yang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bebas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tidak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terikat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membuat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wirausaha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memposisikan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seseorang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menjadi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“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bos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” yang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memiliki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kehendak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terhadap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kontrol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bisnisnya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. Hal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ini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juga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didukung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dengan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pendapat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Robert T. Kiyosaki  yang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menyatakan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bahwa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pada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dasarnya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perspektif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menjadi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seorang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wirausaha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adalah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pilihan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karena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mencari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sebuah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kebebasan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.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>
                <a:effectLst/>
                <a:latin typeface="Arial Black" panose="020B0A04020102020204" pitchFamily="34" charset="0"/>
              </a:rPr>
              <a:t>2.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Tantangan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 err="1">
                <a:effectLst/>
                <a:latin typeface="Arial Black" panose="020B0A04020102020204" pitchFamily="34" charset="0"/>
              </a:rPr>
              <a:t>A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wal</a:t>
            </a:r>
            <a:r>
              <a:rPr lang="en-US" sz="2200" dirty="0" smtClean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 err="1">
                <a:effectLst/>
                <a:latin typeface="Arial Black" panose="020B0A04020102020204" pitchFamily="34" charset="0"/>
              </a:rPr>
              <a:t>P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erasaan</a:t>
            </a:r>
            <a:r>
              <a:rPr lang="en-US" sz="2200" dirty="0" smtClean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>
                <a:effectLst/>
                <a:latin typeface="Arial Black" panose="020B0A04020102020204" pitchFamily="34" charset="0"/>
              </a:rPr>
              <a:t>M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otif</a:t>
            </a:r>
            <a:r>
              <a:rPr lang="en-US" sz="2200" dirty="0" smtClean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 err="1">
                <a:effectLst/>
                <a:latin typeface="Arial Black" panose="020B0A04020102020204" pitchFamily="34" charset="0"/>
              </a:rPr>
              <a:t>B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erprestasi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 err="1">
                <a:effectLst/>
                <a:latin typeface="Arial Black" panose="020B0A04020102020204" pitchFamily="34" charset="0"/>
              </a:rPr>
              <a:t>Peluang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untuk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mengembangkan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konsep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usaha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yang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dapat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menghasilkan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keuntungan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sangat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memotivasi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wirausaha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.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192668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232B8A-CA8C-403E-8F34-BF01CE50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9" y="159027"/>
            <a:ext cx="8772938" cy="6546574"/>
          </a:xfrm>
        </p:spPr>
        <p:txBody>
          <a:bodyPr/>
          <a:lstStyle/>
          <a:p>
            <a:pPr marL="0" indent="0" algn="ctr">
              <a:buNone/>
            </a:pPr>
            <a:endParaRPr lang="id-ID" sz="24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Arial Black" panose="020B0A04020102020204" pitchFamily="34" charset="0"/>
              </a:rPr>
              <a:t>3. 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Kontrol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id-ID" sz="2400" dirty="0" err="1">
                <a:effectLst/>
                <a:latin typeface="Arial Black" panose="020B0A04020102020204" pitchFamily="34" charset="0"/>
              </a:rPr>
              <a:t>F</a:t>
            </a:r>
            <a:r>
              <a:rPr lang="en-US" sz="2400" dirty="0" err="1" smtClean="0">
                <a:effectLst/>
                <a:latin typeface="Arial Black" panose="020B0A04020102020204" pitchFamily="34" charset="0"/>
              </a:rPr>
              <a:t>inansial</a:t>
            </a:r>
            <a:r>
              <a:rPr lang="en-US" sz="2400" dirty="0" smtClean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(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Pengawasan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keuangan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).</a:t>
            </a:r>
            <a:endParaRPr lang="id-ID" sz="24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effectLst/>
                <a:latin typeface="Arial Black" panose="020B0A04020102020204" pitchFamily="34" charset="0"/>
              </a:rPr>
              <a:t>Bebas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dalam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mengelola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keuangan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,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merasa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kekayaan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sebagai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milik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sendiri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. </a:t>
            </a:r>
            <a:endParaRPr lang="id-ID" sz="24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id-ID" sz="24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Arial Black" panose="020B0A04020102020204" pitchFamily="34" charset="0"/>
              </a:rPr>
              <a:t>4.   </a:t>
            </a:r>
            <a:r>
              <a:rPr lang="id-ID" sz="2400" dirty="0" err="1">
                <a:effectLst/>
                <a:latin typeface="Arial Black" panose="020B0A04020102020204" pitchFamily="34" charset="0"/>
              </a:rPr>
              <a:t>M</a:t>
            </a:r>
            <a:r>
              <a:rPr lang="en-US" sz="2400" dirty="0" err="1" smtClean="0">
                <a:effectLst/>
                <a:latin typeface="Arial Black" panose="020B0A04020102020204" pitchFamily="34" charset="0"/>
              </a:rPr>
              <a:t>emiliki</a:t>
            </a:r>
            <a:r>
              <a:rPr lang="en-US" sz="2400" dirty="0" smtClean="0">
                <a:effectLst/>
                <a:latin typeface="Arial Black" panose="020B0A04020102020204" pitchFamily="34" charset="0"/>
              </a:rPr>
              <a:t>   </a:t>
            </a:r>
            <a:r>
              <a:rPr lang="id-ID" sz="2400" dirty="0" err="1">
                <a:effectLst/>
                <a:latin typeface="Arial Black" panose="020B0A04020102020204" pitchFamily="34" charset="0"/>
              </a:rPr>
              <a:t>L</a:t>
            </a:r>
            <a:r>
              <a:rPr lang="en-US" sz="2400" dirty="0" err="1" smtClean="0">
                <a:effectLst/>
                <a:latin typeface="Arial Black" panose="020B0A04020102020204" pitchFamily="34" charset="0"/>
              </a:rPr>
              <a:t>egitimasi</a:t>
            </a:r>
            <a:r>
              <a:rPr lang="en-US" sz="2400" dirty="0" smtClean="0">
                <a:effectLst/>
                <a:latin typeface="Arial Black" panose="020B0A04020102020204" pitchFamily="34" charset="0"/>
              </a:rPr>
              <a:t>   </a:t>
            </a:r>
            <a:r>
              <a:rPr lang="id-ID" sz="2400" dirty="0">
                <a:effectLst/>
                <a:latin typeface="Arial Black" panose="020B0A04020102020204" pitchFamily="34" charset="0"/>
              </a:rPr>
              <a:t>M</a:t>
            </a:r>
            <a:r>
              <a:rPr lang="en-US" sz="2400" dirty="0" smtClean="0">
                <a:effectLst/>
                <a:latin typeface="Arial Black" panose="020B0A04020102020204" pitchFamily="34" charset="0"/>
              </a:rPr>
              <a:t>oral   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yang   </a:t>
            </a:r>
            <a:r>
              <a:rPr lang="id-ID" sz="2400" dirty="0" err="1">
                <a:effectLst/>
                <a:latin typeface="Arial Black" panose="020B0A04020102020204" pitchFamily="34" charset="0"/>
              </a:rPr>
              <a:t>K</a:t>
            </a:r>
            <a:r>
              <a:rPr lang="en-US" sz="2400" dirty="0" err="1" smtClean="0">
                <a:effectLst/>
                <a:latin typeface="Arial Black" panose="020B0A04020102020204" pitchFamily="34" charset="0"/>
              </a:rPr>
              <a:t>uat</a:t>
            </a:r>
            <a:r>
              <a:rPr lang="en-US" sz="2400" dirty="0" smtClean="0">
                <a:effectLst/>
                <a:latin typeface="Arial Black" panose="020B0A04020102020204" pitchFamily="34" charset="0"/>
              </a:rPr>
              <a:t> 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untuk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mewujudkan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kesejahteraan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menciptakan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kesempatan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kerja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.</a:t>
            </a:r>
            <a:r>
              <a:rPr lang="id-ID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Hal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ini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dikarenakan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target  entrepreneur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adalah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masyarakat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kelas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menengah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bawah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,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maka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entrepreneur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memiliki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peran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penting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dalam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proses  trickling  down effect.</a:t>
            </a:r>
            <a:endParaRPr lang="id-ID" sz="24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6426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232B8A-CA8C-403E-8F34-BF01CE50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9" y="159027"/>
            <a:ext cx="8772938" cy="654657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00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Kerugian</a:t>
            </a:r>
            <a:r>
              <a:rPr lang="en-US" sz="30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 </a:t>
            </a:r>
            <a:endParaRPr lang="id-ID" sz="3000" dirty="0">
              <a:solidFill>
                <a:srgbClr val="FF0000"/>
              </a:solidFill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>
                <a:effectLst/>
                <a:latin typeface="Arial Black" panose="020B0A04020102020204" pitchFamily="34" charset="0"/>
              </a:rPr>
              <a:t>1. 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Pengorbanan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>
                <a:effectLst/>
                <a:latin typeface="Arial Black" panose="020B0A04020102020204" pitchFamily="34" charset="0"/>
              </a:rPr>
              <a:t>P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ersonal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 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 err="1">
                <a:effectLst/>
                <a:latin typeface="Arial Black" panose="020B0A04020102020204" pitchFamily="34" charset="0"/>
              </a:rPr>
              <a:t>Pada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awalnya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,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wirausaha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harus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bekerja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dengan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waktu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yang  lama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sibuk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.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Sedikit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sekali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waktu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untuk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kepentingan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keluarga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,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rekreasi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.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Hampir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semua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waktu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dihabiskan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untuk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kegiatan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bisnis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.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>
                <a:effectLst/>
                <a:latin typeface="Arial Black" panose="020B0A04020102020204" pitchFamily="34" charset="0"/>
              </a:rPr>
              <a:t>2. 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Beban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 err="1">
                <a:effectLst/>
                <a:latin typeface="Arial Black" panose="020B0A04020102020204" pitchFamily="34" charset="0"/>
              </a:rPr>
              <a:t>T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anggung</a:t>
            </a:r>
            <a:r>
              <a:rPr lang="en-US" sz="2200" dirty="0" smtClean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>
                <a:effectLst/>
                <a:latin typeface="Arial Black" panose="020B0A04020102020204" pitchFamily="34" charset="0"/>
              </a:rPr>
              <a:t>J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awab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 err="1">
                <a:effectLst/>
                <a:latin typeface="Arial Black" panose="020B0A04020102020204" pitchFamily="34" charset="0"/>
              </a:rPr>
              <a:t>Wirausaha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harus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mengelola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semua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fungsi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bisnis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,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baik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pemasaran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,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keuangan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,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personil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maupun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pengadaan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pelatihan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.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200" dirty="0">
                <a:effectLst/>
                <a:latin typeface="Arial Black" panose="020B0A04020102020204" pitchFamily="34" charset="0"/>
              </a:rPr>
              <a:t>3.  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Kecilnya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>
                <a:effectLst/>
                <a:latin typeface="Arial Black" panose="020B0A04020102020204" pitchFamily="34" charset="0"/>
              </a:rPr>
              <a:t>M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ar</a:t>
            </a:r>
            <a:r>
              <a:rPr lang="id-ID" sz="2200" dirty="0">
                <a:effectLst/>
                <a:latin typeface="Arial Black" panose="020B0A04020102020204" pitchFamily="34" charset="0"/>
              </a:rPr>
              <a:t>g</a:t>
            </a:r>
            <a:r>
              <a:rPr lang="en-US" sz="2200" dirty="0" smtClean="0">
                <a:effectLst/>
                <a:latin typeface="Arial Black" panose="020B0A04020102020204" pitchFamily="34" charset="0"/>
              </a:rPr>
              <a:t>in </a:t>
            </a:r>
            <a:r>
              <a:rPr lang="id-ID" sz="2200" dirty="0" err="1">
                <a:effectLst/>
                <a:latin typeface="Arial Black" panose="020B0A04020102020204" pitchFamily="34" charset="0"/>
              </a:rPr>
              <a:t>K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euntungan</a:t>
            </a:r>
            <a:r>
              <a:rPr lang="en-US" sz="2200" dirty="0" smtClean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 err="1">
                <a:effectLst/>
                <a:latin typeface="Arial Black" panose="020B0A04020102020204" pitchFamily="34" charset="0"/>
              </a:rPr>
              <a:t>K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emungkinan</a:t>
            </a:r>
            <a:r>
              <a:rPr lang="en-US" sz="2200" dirty="0" smtClean="0">
                <a:effectLst/>
                <a:latin typeface="Arial Black" panose="020B0A04020102020204" pitchFamily="34" charset="0"/>
              </a:rPr>
              <a:t> </a:t>
            </a:r>
            <a:r>
              <a:rPr lang="id-ID" sz="2200" dirty="0">
                <a:effectLst/>
                <a:latin typeface="Arial Black" panose="020B0A04020102020204" pitchFamily="34" charset="0"/>
              </a:rPr>
              <a:t>G</a:t>
            </a:r>
            <a:r>
              <a:rPr lang="en-US" sz="2200" dirty="0" err="1" smtClean="0">
                <a:effectLst/>
                <a:latin typeface="Arial Black" panose="020B0A04020102020204" pitchFamily="34" charset="0"/>
              </a:rPr>
              <a:t>agal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/>
            </a:r>
            <a:br>
              <a:rPr lang="en-US" sz="2200" dirty="0">
                <a:effectLst/>
                <a:latin typeface="Arial Black" panose="020B0A04020102020204" pitchFamily="34" charset="0"/>
              </a:rPr>
            </a:br>
            <a:r>
              <a:rPr lang="en-US" sz="2200" dirty="0">
                <a:effectLst/>
                <a:latin typeface="Arial Black" panose="020B0A04020102020204" pitchFamily="34" charset="0"/>
              </a:rPr>
              <a:t>Karena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wirausaha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menggunakan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keuntungan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yang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kecil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keuangan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milik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sendiri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,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maka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marjin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laba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/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keuntungan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 yang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diperoleh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akan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relatif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kecil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dan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kemungkinan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gagal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 juga </a:t>
            </a:r>
            <a:r>
              <a:rPr lang="en-US" sz="2200" dirty="0" err="1">
                <a:effectLst/>
                <a:latin typeface="Arial Black" panose="020B0A04020102020204" pitchFamily="34" charset="0"/>
              </a:rPr>
              <a:t>ada</a:t>
            </a:r>
            <a:r>
              <a:rPr lang="en-US" sz="2200" dirty="0">
                <a:effectLst/>
                <a:latin typeface="Arial Black" panose="020B0A04020102020204" pitchFamily="34" charset="0"/>
              </a:rPr>
              <a:t>.</a:t>
            </a:r>
            <a:endParaRPr lang="id-ID" sz="2200" dirty="0">
              <a:effectLst/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14908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232B8A-CA8C-403E-8F34-BF01CE50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9" y="159027"/>
            <a:ext cx="8772938" cy="654657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dirty="0" err="1">
                <a:effectLst/>
                <a:latin typeface="Arial Black" panose="020B0A04020102020204" pitchFamily="34" charset="0"/>
              </a:rPr>
              <a:t>karakterisitik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seorang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 </a:t>
            </a:r>
            <a:r>
              <a:rPr lang="en-US" sz="2400" dirty="0" err="1">
                <a:effectLst/>
                <a:latin typeface="Arial Black" panose="020B0A04020102020204" pitchFamily="34" charset="0"/>
              </a:rPr>
              <a:t>wirausahawan</a:t>
            </a:r>
            <a:r>
              <a:rPr lang="en-US" sz="2400" dirty="0">
                <a:effectLst/>
                <a:latin typeface="Arial Black" panose="020B0A04020102020204" pitchFamily="34" charset="0"/>
              </a:rPr>
              <a:t> </a:t>
            </a:r>
            <a:endParaRPr lang="id-ID" sz="2400" dirty="0">
              <a:effectLst/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id-ID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Memiliki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Kreatifitas</a:t>
            </a:r>
            <a:r>
              <a:rPr lang="en-US" sz="2400" dirty="0">
                <a:solidFill>
                  <a:srgbClr val="FF0000"/>
                </a:solidFill>
                <a:effectLst/>
              </a:rPr>
              <a:t>  Tinggi</a:t>
            </a:r>
            <a:endParaRPr lang="id-ID" sz="2400" dirty="0">
              <a:solidFill>
                <a:srgbClr val="FF0000"/>
              </a:solidFill>
              <a:effectLst/>
            </a:endParaRPr>
          </a:p>
          <a:p>
            <a:pPr marL="0" indent="0" algn="just">
              <a:buNone/>
            </a:pPr>
            <a:r>
              <a:rPr lang="en-US" sz="2400" dirty="0" err="1">
                <a:effectLst/>
              </a:rPr>
              <a:t>Zimmerer</a:t>
            </a:r>
            <a:r>
              <a:rPr lang="id-ID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mengungkapkan</a:t>
            </a:r>
            <a:r>
              <a:rPr lang="id-ID" sz="2400" dirty="0">
                <a:effectLst/>
              </a:rPr>
              <a:t> </a:t>
            </a:r>
            <a:r>
              <a:rPr lang="en-US" sz="2400" dirty="0" err="1">
                <a:effectLst/>
              </a:rPr>
              <a:t>bahwa</a:t>
            </a:r>
            <a:r>
              <a:rPr lang="en-US" sz="2400" dirty="0">
                <a:effectLst/>
              </a:rPr>
              <a:t>,</a:t>
            </a:r>
            <a:r>
              <a:rPr lang="id-ID" sz="2400" dirty="0">
                <a:effectLst/>
              </a:rPr>
              <a:t> </a:t>
            </a:r>
            <a:r>
              <a:rPr lang="en-US" sz="2400" dirty="0">
                <a:effectLst/>
              </a:rPr>
              <a:t>ide-ide</a:t>
            </a:r>
            <a:r>
              <a:rPr lang="id-ID" sz="2400" dirty="0">
                <a:effectLst/>
              </a:rPr>
              <a:t> </a:t>
            </a:r>
            <a:r>
              <a:rPr lang="en-US" sz="2400" dirty="0" err="1">
                <a:effectLst/>
              </a:rPr>
              <a:t>kreativitas</a:t>
            </a:r>
            <a:r>
              <a:rPr lang="en-US" sz="2400" dirty="0">
                <a:effectLst/>
              </a:rPr>
              <a:t>   </a:t>
            </a:r>
            <a:r>
              <a:rPr lang="en-US" sz="2400" dirty="0" err="1">
                <a:effectLst/>
              </a:rPr>
              <a:t>sering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muncul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ketika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wirausaha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melihat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sesuatu</a:t>
            </a:r>
            <a:r>
              <a:rPr lang="en-US" sz="2400" dirty="0">
                <a:effectLst/>
              </a:rPr>
              <a:t> yang lama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berfikir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sesuatu</a:t>
            </a:r>
            <a:r>
              <a:rPr lang="en-US" sz="2400" dirty="0">
                <a:effectLst/>
              </a:rPr>
              <a:t> yang </a:t>
            </a:r>
            <a:r>
              <a:rPr lang="en-US" sz="2400" dirty="0" err="1">
                <a:effectLst/>
              </a:rPr>
              <a:t>baru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berbeda</a:t>
            </a:r>
            <a:r>
              <a:rPr lang="en-US" sz="2400" dirty="0">
                <a:effectLst/>
              </a:rPr>
              <a:t>.</a:t>
            </a:r>
            <a:r>
              <a:rPr lang="id-ID" sz="2400" dirty="0">
                <a:effectLst/>
              </a:rPr>
              <a:t> </a:t>
            </a:r>
          </a:p>
          <a:p>
            <a:pPr marL="0" indent="0" algn="just">
              <a:buNone/>
            </a:pPr>
            <a:endParaRPr lang="id-ID" sz="2400" dirty="0">
              <a:effectLst/>
            </a:endParaRPr>
          </a:p>
          <a:p>
            <a:pPr marL="0" indent="0" algn="ctr">
              <a:buNone/>
            </a:pPr>
            <a:r>
              <a:rPr lang="en-US" dirty="0" err="1">
                <a:effectLst/>
              </a:rPr>
              <a:t>kreativitas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adalah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menciptakan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sesuatu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dari</a:t>
            </a:r>
            <a:r>
              <a:rPr lang="en-US" dirty="0">
                <a:effectLst/>
              </a:rPr>
              <a:t> yang </a:t>
            </a:r>
            <a:r>
              <a:rPr lang="en-US" dirty="0" err="1">
                <a:effectLst/>
              </a:rPr>
              <a:t>asalnya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tidak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ada</a:t>
            </a:r>
            <a:r>
              <a:rPr lang="en-US" dirty="0">
                <a:effectLst/>
              </a:rPr>
              <a:t> (generating something from nothing). </a:t>
            </a:r>
            <a:endParaRPr lang="id-ID" sz="2400" dirty="0">
              <a:effectLst/>
            </a:endParaRPr>
          </a:p>
          <a:p>
            <a:pPr marL="0" indent="0" algn="ctr">
              <a:buNone/>
            </a:pPr>
            <a:r>
              <a:rPr lang="id-ID" dirty="0">
                <a:effectLst/>
              </a:rPr>
              <a:t>“</a:t>
            </a:r>
            <a:r>
              <a:rPr lang="en-US" dirty="0" err="1">
                <a:effectLst/>
              </a:rPr>
              <a:t>inovation</a:t>
            </a:r>
            <a:r>
              <a:rPr lang="en-US" dirty="0">
                <a:effectLst/>
              </a:rPr>
              <a:t>  is the ability  to apply  creative  solutions to  those problem</a:t>
            </a:r>
            <a:r>
              <a:rPr lang="id-ID" dirty="0">
                <a:effectLst/>
              </a:rPr>
              <a:t>s and </a:t>
            </a:r>
            <a:r>
              <a:rPr lang="en-US" dirty="0">
                <a:effectLst/>
              </a:rPr>
              <a:t>opportunities to enhance or to enrich people’s live</a:t>
            </a:r>
            <a:r>
              <a:rPr lang="id-ID" dirty="0">
                <a:effectLst/>
              </a:rPr>
              <a:t>”</a:t>
            </a:r>
          </a:p>
          <a:p>
            <a:pPr marL="0" indent="0" algn="ctr">
              <a:buNone/>
            </a:pPr>
            <a:endParaRPr lang="id-ID" sz="2400" dirty="0">
              <a:effectLst/>
            </a:endParaRPr>
          </a:p>
          <a:p>
            <a:pPr marL="0" indent="0" algn="just">
              <a:buNone/>
            </a:pPr>
            <a:r>
              <a:rPr lang="en-US" sz="2400" dirty="0" err="1">
                <a:effectLst/>
              </a:rPr>
              <a:t>Berinisiatif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ialah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mengerjakan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sesuatu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tanpa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menunggu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perintah</a:t>
            </a:r>
            <a:r>
              <a:rPr lang="en-US" sz="2400" dirty="0">
                <a:effectLst/>
              </a:rPr>
              <a:t>. </a:t>
            </a:r>
            <a:r>
              <a:rPr lang="en-US" sz="2400" dirty="0" err="1">
                <a:effectLst/>
              </a:rPr>
              <a:t>Kebiasaan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berinisiatif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akan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melahirkan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kreativitas</a:t>
            </a:r>
            <a:r>
              <a:rPr lang="en-US" sz="2400" dirty="0">
                <a:effectLst/>
              </a:rPr>
              <a:t> (</a:t>
            </a:r>
            <a:r>
              <a:rPr lang="en-US" sz="2400" dirty="0" err="1">
                <a:effectLst/>
              </a:rPr>
              <a:t>daya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cipta</a:t>
            </a:r>
            <a:r>
              <a:rPr lang="en-US" sz="2400" dirty="0">
                <a:effectLst/>
              </a:rPr>
              <a:t>) </a:t>
            </a:r>
            <a:r>
              <a:rPr lang="en-US" sz="2400" dirty="0" err="1">
                <a:effectLst/>
              </a:rPr>
              <a:t>setelah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itu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melahirkan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inovasi</a:t>
            </a:r>
            <a:r>
              <a:rPr lang="en-US" sz="2400" dirty="0">
                <a:effectLst/>
              </a:rPr>
              <a:t>.</a:t>
            </a:r>
            <a:endParaRPr lang="id-ID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739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232B8A-CA8C-403E-8F34-BF01CE50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9" y="159027"/>
            <a:ext cx="8772938" cy="65465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d-ID" sz="2400" dirty="0">
              <a:solidFill>
                <a:srgbClr val="FF0000"/>
              </a:solidFill>
              <a:effectLst/>
            </a:endParaRPr>
          </a:p>
          <a:p>
            <a:pPr marL="0" indent="0" algn="ctr">
              <a:buNone/>
            </a:pPr>
            <a:r>
              <a:rPr lang="en-US" sz="2400" dirty="0" err="1">
                <a:solidFill>
                  <a:srgbClr val="FF0000"/>
                </a:solidFill>
                <a:effectLst/>
              </a:rPr>
              <a:t>Selalu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Komitmen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dalam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Pekerjaan</a:t>
            </a:r>
            <a:r>
              <a:rPr lang="en-US" sz="2400" dirty="0">
                <a:solidFill>
                  <a:srgbClr val="FF0000"/>
                </a:solidFill>
                <a:effectLst/>
              </a:rPr>
              <a:t>,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Memiliki</a:t>
            </a:r>
            <a:r>
              <a:rPr lang="en-US" sz="2400" dirty="0">
                <a:solidFill>
                  <a:srgbClr val="FF0000"/>
                </a:solidFill>
                <a:effectLst/>
              </a:rPr>
              <a:t> 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Etos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Kerja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endParaRPr lang="id-ID" sz="2400" dirty="0">
              <a:solidFill>
                <a:srgbClr val="FF0000"/>
              </a:solidFill>
              <a:effectLst/>
            </a:endParaRPr>
          </a:p>
          <a:p>
            <a:pPr marL="0" indent="0" algn="ctr">
              <a:buNone/>
            </a:pPr>
            <a:r>
              <a:rPr lang="en-US" sz="2400" dirty="0" err="1">
                <a:solidFill>
                  <a:srgbClr val="FF0000"/>
                </a:solidFill>
                <a:effectLst/>
              </a:rPr>
              <a:t>dan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Tanggung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</a:rPr>
              <a:t>Jawab</a:t>
            </a:r>
            <a:endParaRPr lang="id-ID" sz="2400" dirty="0">
              <a:solidFill>
                <a:srgbClr val="FF0000"/>
              </a:solidFill>
              <a:effectLst/>
            </a:endParaRPr>
          </a:p>
          <a:p>
            <a:pPr marL="0" indent="0" algn="ctr">
              <a:buNone/>
            </a:pPr>
            <a:endParaRPr lang="id-ID" sz="2400" dirty="0">
              <a:effectLst/>
            </a:endParaRPr>
          </a:p>
          <a:p>
            <a:pPr marL="0" indent="0" algn="ctr">
              <a:buNone/>
            </a:pPr>
            <a:r>
              <a:rPr lang="id-ID" sz="2800" dirty="0">
                <a:effectLst/>
              </a:rPr>
              <a:t>E</a:t>
            </a:r>
            <a:r>
              <a:rPr lang="en-US" sz="2800" dirty="0" err="1">
                <a:effectLst/>
              </a:rPr>
              <a:t>tos</a:t>
            </a:r>
            <a:r>
              <a:rPr lang="en-US" sz="2800" dirty="0">
                <a:effectLst/>
              </a:rPr>
              <a:t>  </a:t>
            </a:r>
            <a:r>
              <a:rPr lang="en-US" sz="2800" dirty="0" err="1">
                <a:effectLst/>
              </a:rPr>
              <a:t>kerja</a:t>
            </a:r>
            <a:r>
              <a:rPr lang="en-US" sz="2800" dirty="0">
                <a:effectLst/>
              </a:rPr>
              <a:t>  orang  </a:t>
            </a:r>
            <a:r>
              <a:rPr lang="en-US" sz="2800" dirty="0" err="1">
                <a:effectLst/>
              </a:rPr>
              <a:t>Jerman</a:t>
            </a:r>
            <a:r>
              <a:rPr lang="en-US" sz="2800" dirty="0">
                <a:effectLst/>
              </a:rPr>
              <a:t> </a:t>
            </a:r>
            <a:endParaRPr lang="id-ID" sz="2800" dirty="0">
              <a:effectLst/>
            </a:endParaRPr>
          </a:p>
          <a:p>
            <a:pPr marL="0" indent="0" algn="ctr">
              <a:buNone/>
            </a:pPr>
            <a:r>
              <a:rPr lang="en-US" sz="2800" dirty="0" err="1">
                <a:effectLst/>
              </a:rPr>
              <a:t>rasional</a:t>
            </a:r>
            <a:r>
              <a:rPr lang="en-US" sz="2800" dirty="0">
                <a:effectLst/>
              </a:rPr>
              <a:t>,  </a:t>
            </a:r>
            <a:r>
              <a:rPr lang="en-US" sz="2800" dirty="0" err="1">
                <a:effectLst/>
              </a:rPr>
              <a:t>disiplin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tinggi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kerja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keras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berorientasi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kesuksesan</a:t>
            </a:r>
            <a:r>
              <a:rPr lang="en-US" sz="2800" dirty="0">
                <a:effectLst/>
              </a:rPr>
              <a:t> material, </a:t>
            </a:r>
            <a:r>
              <a:rPr lang="en-US" sz="2800" dirty="0" err="1">
                <a:effectLst/>
              </a:rPr>
              <a:t>hemat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bersahaja</a:t>
            </a:r>
            <a:r>
              <a:rPr lang="en-US" sz="2800" dirty="0">
                <a:effectLst/>
              </a:rPr>
              <a:t>,   </a:t>
            </a:r>
            <a:r>
              <a:rPr lang="en-US" sz="2800" dirty="0" err="1">
                <a:effectLst/>
              </a:rPr>
              <a:t>tidak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mengumbar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kesenangan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menabung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investasi</a:t>
            </a:r>
            <a:r>
              <a:rPr lang="en-US" sz="2800" dirty="0">
                <a:effectLst/>
              </a:rPr>
              <a:t>. </a:t>
            </a:r>
            <a:endParaRPr lang="id-ID" sz="3200" dirty="0">
              <a:effectLst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61686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232B8A-CA8C-403E-8F34-BF01CE50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9" y="159027"/>
            <a:ext cx="8772938" cy="65465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>
                <a:effectLst/>
              </a:rPr>
              <a:t>Jansen H. </a:t>
            </a:r>
            <a:r>
              <a:rPr lang="en-US" sz="2400" dirty="0" err="1">
                <a:effectLst/>
              </a:rPr>
              <a:t>Sinamo</a:t>
            </a:r>
            <a:r>
              <a:rPr lang="en-US" sz="2400" dirty="0">
                <a:effectLst/>
              </a:rPr>
              <a:t> (1999) “</a:t>
            </a:r>
            <a:r>
              <a:rPr lang="en-US" sz="2400" dirty="0" err="1">
                <a:effectLst/>
              </a:rPr>
              <a:t>karakter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dasar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budaya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kerja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bangsa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Jepang</a:t>
            </a:r>
            <a:r>
              <a:rPr lang="en-US" sz="2400" dirty="0">
                <a:effectLst/>
              </a:rPr>
              <a:t>”.</a:t>
            </a:r>
            <a:r>
              <a:rPr lang="id-ID" sz="2400" dirty="0">
                <a:effectLst/>
              </a:rPr>
              <a:t> </a:t>
            </a:r>
          </a:p>
          <a:p>
            <a:pPr marL="0" indent="0">
              <a:buNone/>
            </a:pPr>
            <a:r>
              <a:rPr lang="id-ID" sz="2400" dirty="0">
                <a:effectLst/>
              </a:rPr>
              <a:t>Mengatakan </a:t>
            </a:r>
            <a:r>
              <a:rPr lang="en-US" sz="2400" dirty="0">
                <a:effectLst/>
              </a:rPr>
              <a:t>Ada 7 </a:t>
            </a:r>
            <a:r>
              <a:rPr lang="en-US" sz="2400" dirty="0" err="1">
                <a:effectLst/>
              </a:rPr>
              <a:t>prinsip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dalam</a:t>
            </a:r>
            <a:r>
              <a:rPr lang="en-US" sz="2400" dirty="0">
                <a:effectLst/>
              </a:rPr>
              <a:t> </a:t>
            </a:r>
            <a:r>
              <a:rPr lang="en-US" sz="2400" i="1" dirty="0">
                <a:effectLst/>
              </a:rPr>
              <a:t>bushido</a:t>
            </a:r>
            <a:r>
              <a:rPr lang="id-ID" sz="2400" dirty="0">
                <a:effectLst/>
              </a:rPr>
              <a:t> </a:t>
            </a:r>
            <a:r>
              <a:rPr lang="en-US" sz="2400" dirty="0">
                <a:effectLst/>
              </a:rPr>
              <a:t>(</a:t>
            </a:r>
            <a:r>
              <a:rPr lang="en-US" sz="2400" dirty="0" err="1">
                <a:effectLst/>
              </a:rPr>
              <a:t>etos</a:t>
            </a:r>
            <a:r>
              <a:rPr lang="en-US" sz="2400" dirty="0">
                <a:effectLst/>
              </a:rPr>
              <a:t> para </a:t>
            </a:r>
            <a:r>
              <a:rPr lang="en-US" sz="2400" i="1" dirty="0">
                <a:effectLst/>
              </a:rPr>
              <a:t>samurai</a:t>
            </a:r>
            <a:r>
              <a:rPr lang="en-US" sz="2400" dirty="0">
                <a:effectLst/>
              </a:rPr>
              <a:t>)</a:t>
            </a:r>
            <a:r>
              <a:rPr lang="id-ID" sz="2400" dirty="0">
                <a:effectLst/>
              </a:rPr>
              <a:t>. 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effectLst/>
              </a:rPr>
              <a:t>Gi</a:t>
            </a:r>
            <a:r>
              <a:rPr lang="en-US" sz="2400" dirty="0">
                <a:effectLst/>
              </a:rPr>
              <a:t>  :  </a:t>
            </a:r>
            <a:r>
              <a:rPr lang="en-US" sz="2400" dirty="0" err="1">
                <a:effectLst/>
              </a:rPr>
              <a:t>keputusan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benar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diambil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dengan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sikap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benar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berdasarkan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kebenaran</a:t>
            </a:r>
            <a:r>
              <a:rPr lang="en-US" sz="2400" dirty="0">
                <a:effectLst/>
              </a:rPr>
              <a:t>,  </a:t>
            </a:r>
            <a:r>
              <a:rPr lang="en-US" sz="2400" dirty="0" err="1">
                <a:effectLst/>
              </a:rPr>
              <a:t>jika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harus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mati</a:t>
            </a:r>
            <a:r>
              <a:rPr lang="en-US" sz="2400" dirty="0">
                <a:effectLst/>
              </a:rPr>
              <a:t> demi </a:t>
            </a:r>
            <a:r>
              <a:rPr lang="en-US" sz="2400" dirty="0" err="1">
                <a:effectLst/>
              </a:rPr>
              <a:t>keputusan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itu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matilah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dengan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gagah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terhormat</a:t>
            </a:r>
            <a:r>
              <a:rPr lang="en-US" sz="2400" dirty="0">
                <a:effectLst/>
              </a:rPr>
              <a:t>,</a:t>
            </a:r>
            <a:endParaRPr lang="id-ID" sz="2400" dirty="0">
              <a:effectLst/>
            </a:endParaRPr>
          </a:p>
          <a:p>
            <a:pPr marL="457200" indent="-457200">
              <a:buAutoNum type="arabicPeriod"/>
            </a:pPr>
            <a:r>
              <a:rPr lang="en-US" sz="2400" dirty="0">
                <a:effectLst/>
              </a:rPr>
              <a:t>Yu : </a:t>
            </a:r>
            <a:r>
              <a:rPr lang="en-US" sz="2400" dirty="0" err="1">
                <a:effectLst/>
              </a:rPr>
              <a:t>berani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ksatria</a:t>
            </a:r>
            <a:r>
              <a:rPr lang="en-US" sz="2400" dirty="0">
                <a:effectLst/>
              </a:rPr>
              <a:t>,</a:t>
            </a:r>
            <a:endParaRPr lang="id-ID" sz="2400" dirty="0">
              <a:effectLst/>
            </a:endParaRPr>
          </a:p>
          <a:p>
            <a:pPr marL="0" indent="0">
              <a:buNone/>
            </a:pPr>
            <a:r>
              <a:rPr lang="en-US" sz="2400" dirty="0">
                <a:effectLst/>
              </a:rPr>
              <a:t>3.   </a:t>
            </a:r>
            <a:r>
              <a:rPr lang="en-US" sz="2400" dirty="0" err="1">
                <a:effectLst/>
              </a:rPr>
              <a:t>Jin</a:t>
            </a:r>
            <a:r>
              <a:rPr lang="en-US" sz="2400" dirty="0">
                <a:effectLst/>
              </a:rPr>
              <a:t> : </a:t>
            </a:r>
            <a:r>
              <a:rPr lang="en-US" sz="2400" dirty="0" err="1">
                <a:effectLst/>
              </a:rPr>
              <a:t>murah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hati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mencintai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bersikap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baik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terhadap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sesama</a:t>
            </a:r>
            <a:r>
              <a:rPr lang="en-US" sz="2400" dirty="0">
                <a:effectLst/>
              </a:rPr>
              <a:t>,</a:t>
            </a:r>
            <a:endParaRPr lang="id-ID" sz="2400" dirty="0">
              <a:effectLst/>
            </a:endParaRPr>
          </a:p>
          <a:p>
            <a:pPr marL="0" indent="0">
              <a:buNone/>
            </a:pPr>
            <a:r>
              <a:rPr lang="en-US" sz="2400" dirty="0">
                <a:effectLst/>
              </a:rPr>
              <a:t>4.   Re : </a:t>
            </a:r>
            <a:r>
              <a:rPr lang="en-US" sz="2400" dirty="0" err="1">
                <a:effectLst/>
              </a:rPr>
              <a:t>bersikap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santun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bertindak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benar</a:t>
            </a:r>
            <a:r>
              <a:rPr lang="en-US" sz="2400" dirty="0">
                <a:effectLst/>
              </a:rPr>
              <a:t>,</a:t>
            </a:r>
            <a:endParaRPr lang="id-ID" sz="2400" dirty="0">
              <a:effectLst/>
            </a:endParaRPr>
          </a:p>
          <a:p>
            <a:pPr marL="457200" indent="-457200">
              <a:buAutoNum type="arabicPeriod" startAt="5"/>
            </a:pPr>
            <a:r>
              <a:rPr lang="en-US" sz="2400" dirty="0">
                <a:effectLst/>
              </a:rPr>
              <a:t>Makoto : </a:t>
            </a:r>
            <a:r>
              <a:rPr lang="en-US" sz="2400" dirty="0" err="1">
                <a:effectLst/>
              </a:rPr>
              <a:t>tulus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setulus-tulusnya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sungguh-sesungguh-sungguhnya</a:t>
            </a:r>
            <a:r>
              <a:rPr lang="en-US" sz="2400" dirty="0">
                <a:effectLst/>
              </a:rPr>
              <a:t>,  </a:t>
            </a:r>
            <a:r>
              <a:rPr lang="en-US" sz="2400" dirty="0" err="1">
                <a:effectLst/>
              </a:rPr>
              <a:t>tanpa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pamrih</a:t>
            </a:r>
            <a:r>
              <a:rPr lang="en-US" sz="2400" dirty="0">
                <a:effectLst/>
              </a:rPr>
              <a:t>,</a:t>
            </a:r>
            <a:endParaRPr lang="id-ID" sz="2400" dirty="0">
              <a:effectLst/>
            </a:endParaRPr>
          </a:p>
          <a:p>
            <a:pPr marL="0" indent="0">
              <a:buNone/>
            </a:pPr>
            <a:r>
              <a:rPr lang="en-US" sz="2400" dirty="0">
                <a:effectLst/>
              </a:rPr>
              <a:t>6.    </a:t>
            </a:r>
            <a:r>
              <a:rPr lang="en-US" sz="2400" dirty="0" err="1">
                <a:effectLst/>
              </a:rPr>
              <a:t>Melyo</a:t>
            </a:r>
            <a:r>
              <a:rPr lang="en-US" sz="2400" dirty="0">
                <a:effectLst/>
              </a:rPr>
              <a:t> : </a:t>
            </a:r>
            <a:r>
              <a:rPr lang="en-US" sz="2400" dirty="0" err="1">
                <a:effectLst/>
              </a:rPr>
              <a:t>menjaga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kehormatan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martabat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kemuliaan</a:t>
            </a:r>
            <a:r>
              <a:rPr lang="en-US" sz="2400" dirty="0">
                <a:effectLst/>
              </a:rPr>
              <a:t>,</a:t>
            </a:r>
            <a:endParaRPr lang="id-ID" sz="2400" dirty="0">
              <a:effectLst/>
            </a:endParaRPr>
          </a:p>
          <a:p>
            <a:pPr marL="457200" indent="-457200">
              <a:buAutoNum type="arabicPeriod" startAt="7"/>
            </a:pPr>
            <a:r>
              <a:rPr lang="en-US" sz="2400" dirty="0" err="1">
                <a:effectLst/>
              </a:rPr>
              <a:t>Chugo</a:t>
            </a:r>
            <a:r>
              <a:rPr lang="en-US" sz="2400" dirty="0">
                <a:effectLst/>
              </a:rPr>
              <a:t>  : </a:t>
            </a:r>
            <a:r>
              <a:rPr lang="en-US" sz="2400" dirty="0" err="1">
                <a:effectLst/>
              </a:rPr>
              <a:t>mengabdi</a:t>
            </a:r>
            <a:r>
              <a:rPr lang="en-US" sz="2400" dirty="0">
                <a:effectLst/>
              </a:rPr>
              <a:t>,  loyal.  </a:t>
            </a:r>
            <a:endParaRPr lang="id-ID" sz="2400" dirty="0">
              <a:effectLst/>
            </a:endParaRPr>
          </a:p>
          <a:p>
            <a:pPr marL="0" indent="0">
              <a:buNone/>
            </a:pPr>
            <a:r>
              <a:rPr lang="en-US" sz="2400" dirty="0" err="1">
                <a:effectLst/>
              </a:rPr>
              <a:t>Jelas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bahwa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kemajuan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Jepang</a:t>
            </a:r>
            <a:r>
              <a:rPr lang="en-US" sz="2400" dirty="0">
                <a:effectLst/>
              </a:rPr>
              <a:t>  </a:t>
            </a:r>
            <a:r>
              <a:rPr lang="id-ID" sz="2400" dirty="0" smtClean="0">
                <a:effectLst/>
              </a:rPr>
              <a:t>di</a:t>
            </a:r>
            <a:r>
              <a:rPr lang="en-US" sz="2400" dirty="0" err="1" smtClean="0">
                <a:effectLst/>
              </a:rPr>
              <a:t>karena</a:t>
            </a:r>
            <a:r>
              <a:rPr lang="id-ID" sz="2400" dirty="0" smtClean="0">
                <a:effectLst/>
              </a:rPr>
              <a:t>kan</a:t>
            </a:r>
            <a:r>
              <a:rPr lang="en-US" sz="2400" dirty="0" smtClean="0">
                <a:effectLst/>
              </a:rPr>
              <a:t>  </a:t>
            </a:r>
            <a:r>
              <a:rPr lang="en-US" sz="2400" dirty="0" err="1">
                <a:effectLst/>
              </a:rPr>
              <a:t>mereka</a:t>
            </a:r>
            <a:r>
              <a:rPr lang="en-US" sz="2400" dirty="0">
                <a:effectLst/>
              </a:rPr>
              <a:t>  </a:t>
            </a:r>
            <a:r>
              <a:rPr lang="en-US" sz="2400" dirty="0" err="1" smtClean="0">
                <a:effectLst/>
              </a:rPr>
              <a:t>komit</a:t>
            </a:r>
            <a:r>
              <a:rPr lang="id-ID" sz="2400" dirty="0" smtClean="0">
                <a:effectLst/>
              </a:rPr>
              <a:t>men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>
                <a:effectLst/>
              </a:rPr>
              <a:t>dalam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penerapan</a:t>
            </a:r>
            <a:r>
              <a:rPr lang="en-US" sz="2400" dirty="0">
                <a:effectLst/>
              </a:rPr>
              <a:t> </a:t>
            </a:r>
            <a:r>
              <a:rPr lang="en-US" sz="2400" i="1" dirty="0">
                <a:effectLst/>
              </a:rPr>
              <a:t>bushido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konsisten</a:t>
            </a:r>
            <a:r>
              <a:rPr lang="en-US" sz="2400" dirty="0">
                <a:effectLst/>
              </a:rPr>
              <a:t>,  </a:t>
            </a:r>
            <a:r>
              <a:rPr lang="en-US" sz="2400" dirty="0" err="1">
                <a:effectLst/>
              </a:rPr>
              <a:t>inten</a:t>
            </a:r>
            <a:r>
              <a:rPr lang="en-US" sz="2400" dirty="0">
                <a:effectLst/>
              </a:rPr>
              <a:t> 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berkualitas</a:t>
            </a:r>
            <a:r>
              <a:rPr lang="en-US" sz="2400" dirty="0">
                <a:effectLst/>
              </a:rPr>
              <a:t>.</a:t>
            </a:r>
            <a:endParaRPr lang="id-ID" sz="2400" dirty="0">
              <a:effectLst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6878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232B8A-CA8C-403E-8F34-BF01CE50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9" y="159027"/>
            <a:ext cx="8772938" cy="654657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200" dirty="0" err="1">
                <a:effectLst/>
              </a:rPr>
              <a:t>Mandiri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atau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Tidak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Ketergantungan</a:t>
            </a:r>
            <a:endParaRPr lang="id-ID" sz="3200" dirty="0">
              <a:effectLst/>
            </a:endParaRPr>
          </a:p>
          <a:p>
            <a:pPr marL="0" indent="0" algn="ctr">
              <a:buNone/>
            </a:pPr>
            <a:r>
              <a:rPr lang="en-US" sz="3200" dirty="0" err="1">
                <a:effectLst/>
              </a:rPr>
              <a:t>Berani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Menghadapi</a:t>
            </a:r>
            <a:r>
              <a:rPr lang="en-US" sz="3200" dirty="0">
                <a:effectLst/>
              </a:rPr>
              <a:t>  </a:t>
            </a:r>
            <a:r>
              <a:rPr lang="en-US" sz="3200" dirty="0" err="1">
                <a:effectLst/>
              </a:rPr>
              <a:t>Risiko</a:t>
            </a:r>
            <a:endParaRPr lang="id-ID" sz="3200" dirty="0">
              <a:effectLst/>
            </a:endParaRPr>
          </a:p>
          <a:p>
            <a:pPr marL="0" indent="0" algn="ctr">
              <a:buNone/>
            </a:pPr>
            <a:r>
              <a:rPr lang="en-US" sz="3200" dirty="0" err="1">
                <a:effectLst/>
              </a:rPr>
              <a:t>Memiliki</a:t>
            </a:r>
            <a:r>
              <a:rPr lang="en-US" sz="3200" dirty="0">
                <a:effectLst/>
              </a:rPr>
              <a:t>  </a:t>
            </a:r>
            <a:r>
              <a:rPr lang="en-US" sz="3200" dirty="0" err="1">
                <a:effectLst/>
              </a:rPr>
              <a:t>Perilaku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Inovatif</a:t>
            </a:r>
            <a:r>
              <a:rPr lang="en-US" sz="3200" dirty="0">
                <a:effectLst/>
              </a:rPr>
              <a:t> Tinggi</a:t>
            </a:r>
            <a:endParaRPr lang="id-ID" sz="3200" dirty="0">
              <a:effectLst/>
            </a:endParaRPr>
          </a:p>
          <a:p>
            <a:pPr marL="0" indent="0" algn="ctr">
              <a:buNone/>
            </a:pPr>
            <a:r>
              <a:rPr lang="en-US" sz="3200" dirty="0" err="1">
                <a:effectLst/>
              </a:rPr>
              <a:t>Selalu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Mencari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Peluang</a:t>
            </a:r>
            <a:endParaRPr lang="id-ID" sz="3200" dirty="0">
              <a:effectLst/>
            </a:endParaRPr>
          </a:p>
          <a:p>
            <a:pPr marL="0" indent="0" algn="ctr">
              <a:buNone/>
            </a:pPr>
            <a:r>
              <a:rPr lang="en-US" sz="3200" dirty="0" err="1">
                <a:effectLst/>
              </a:rPr>
              <a:t>Memiliki</a:t>
            </a:r>
            <a:r>
              <a:rPr lang="en-US" sz="3200" dirty="0">
                <a:effectLst/>
              </a:rPr>
              <a:t> Jiwa </a:t>
            </a:r>
            <a:r>
              <a:rPr lang="en-US" sz="3200" dirty="0" err="1">
                <a:effectLst/>
              </a:rPr>
              <a:t>Kepemimpinan</a:t>
            </a:r>
            <a:endParaRPr lang="id-ID" sz="3200" dirty="0">
              <a:effectLst/>
            </a:endParaRPr>
          </a:p>
          <a:p>
            <a:pPr marL="0" indent="0" algn="ctr">
              <a:buNone/>
            </a:pPr>
            <a:r>
              <a:rPr lang="en-US" sz="3200" dirty="0" err="1">
                <a:effectLst/>
              </a:rPr>
              <a:t>Memiliki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Kemampuan</a:t>
            </a:r>
            <a:r>
              <a:rPr lang="en-US" sz="3200" dirty="0">
                <a:effectLst/>
              </a:rPr>
              <a:t>  </a:t>
            </a:r>
            <a:r>
              <a:rPr lang="en-US" sz="3200" dirty="0" err="1">
                <a:effectLst/>
              </a:rPr>
              <a:t>Manajerial</a:t>
            </a:r>
            <a:endParaRPr lang="id-ID" sz="3200" dirty="0">
              <a:effectLst/>
            </a:endParaRPr>
          </a:p>
          <a:p>
            <a:pPr marL="0" indent="0">
              <a:buNone/>
            </a:pPr>
            <a:r>
              <a:rPr lang="id-ID" sz="3200" dirty="0">
                <a:effectLst/>
              </a:rPr>
              <a:t>P</a:t>
            </a:r>
            <a:r>
              <a:rPr lang="en-US" sz="3200" dirty="0" err="1">
                <a:effectLst/>
              </a:rPr>
              <a:t>erencanaan</a:t>
            </a:r>
            <a:r>
              <a:rPr lang="en-US" sz="3200" dirty="0">
                <a:effectLst/>
              </a:rPr>
              <a:t>  </a:t>
            </a:r>
            <a:r>
              <a:rPr lang="en-US" sz="3200" dirty="0" err="1">
                <a:effectLst/>
              </a:rPr>
              <a:t>usaha</a:t>
            </a:r>
            <a:r>
              <a:rPr lang="en-US" sz="3200" dirty="0">
                <a:effectLst/>
              </a:rPr>
              <a:t>, </a:t>
            </a:r>
            <a:r>
              <a:rPr lang="en-US" sz="3200" dirty="0" err="1">
                <a:effectLst/>
              </a:rPr>
              <a:t>mengorganisasikan</a:t>
            </a:r>
            <a:r>
              <a:rPr lang="en-US" sz="3200" dirty="0">
                <a:effectLst/>
              </a:rPr>
              <a:t>  </a:t>
            </a:r>
            <a:r>
              <a:rPr lang="en-US" sz="3200" dirty="0" err="1">
                <a:effectLst/>
              </a:rPr>
              <a:t>usaha</a:t>
            </a:r>
            <a:r>
              <a:rPr lang="en-US" sz="3200" dirty="0">
                <a:effectLst/>
              </a:rPr>
              <a:t>, </a:t>
            </a:r>
            <a:r>
              <a:rPr lang="en-US" sz="3200" dirty="0" err="1">
                <a:effectLst/>
              </a:rPr>
              <a:t>visualisasikan</a:t>
            </a:r>
            <a:r>
              <a:rPr lang="en-US" sz="3200" dirty="0">
                <a:effectLst/>
              </a:rPr>
              <a:t>  </a:t>
            </a:r>
            <a:r>
              <a:rPr lang="en-US" sz="3200" dirty="0" err="1">
                <a:effectLst/>
              </a:rPr>
              <a:t>usaha</a:t>
            </a:r>
            <a:r>
              <a:rPr lang="en-US" sz="3200" dirty="0">
                <a:effectLst/>
              </a:rPr>
              <a:t>, </a:t>
            </a:r>
            <a:r>
              <a:rPr lang="en-US" sz="3200" dirty="0" err="1">
                <a:effectLst/>
              </a:rPr>
              <a:t>mengelola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usaha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dan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sumber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daya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manusia</a:t>
            </a:r>
            <a:r>
              <a:rPr lang="en-US" sz="3200" dirty="0">
                <a:effectLst/>
              </a:rPr>
              <a:t>, </a:t>
            </a:r>
            <a:r>
              <a:rPr lang="id-ID" sz="3200" dirty="0">
                <a:effectLst/>
              </a:rPr>
              <a:t>dan </a:t>
            </a:r>
            <a:r>
              <a:rPr lang="en-US" sz="3200" dirty="0" err="1">
                <a:effectLst/>
              </a:rPr>
              <a:t>mengontrol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usaha</a:t>
            </a:r>
            <a:r>
              <a:rPr lang="id-ID" sz="3200" dirty="0">
                <a:effectLst/>
              </a:rPr>
              <a:t>.</a:t>
            </a:r>
          </a:p>
          <a:p>
            <a:endParaRPr lang="id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07467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53CC44-C3EE-4B65-937A-579A6A832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0"/>
            <a:ext cx="8812696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600" dirty="0">
                <a:solidFill>
                  <a:srgbClr val="FF0000"/>
                </a:solidFill>
                <a:effectLst/>
              </a:rPr>
              <a:t>      </a:t>
            </a:r>
            <a:r>
              <a:rPr lang="en-US" sz="3600" dirty="0" err="1">
                <a:solidFill>
                  <a:srgbClr val="FF0000"/>
                </a:solidFill>
                <a:effectLst/>
              </a:rPr>
              <a:t>Memiliki</a:t>
            </a:r>
            <a:r>
              <a:rPr lang="en-US" sz="3600" dirty="0">
                <a:solidFill>
                  <a:srgbClr val="FF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</a:rPr>
              <a:t>Ke</a:t>
            </a:r>
            <a:r>
              <a:rPr lang="id-ID" sz="3600" dirty="0">
                <a:solidFill>
                  <a:srgbClr val="FF0000"/>
                </a:solidFill>
                <a:effectLst/>
              </a:rPr>
              <a:t>te</a:t>
            </a:r>
            <a:r>
              <a:rPr lang="en-US" sz="3600" dirty="0" err="1">
                <a:solidFill>
                  <a:srgbClr val="FF0000"/>
                </a:solidFill>
                <a:effectLst/>
              </a:rPr>
              <a:t>rampilan</a:t>
            </a:r>
            <a:r>
              <a:rPr lang="id-ID" sz="3600" dirty="0">
                <a:solidFill>
                  <a:srgbClr val="FF0000"/>
                </a:solidFill>
                <a:effectLst/>
              </a:rPr>
              <a:t>  </a:t>
            </a:r>
            <a:r>
              <a:rPr lang="en-US" sz="3600" dirty="0">
                <a:solidFill>
                  <a:srgbClr val="FF0000"/>
                </a:solidFill>
                <a:effectLst/>
              </a:rPr>
              <a:t>Personal</a:t>
            </a:r>
            <a:endParaRPr lang="id-ID" sz="3600" dirty="0"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r>
              <a:rPr lang="en-US" sz="2400" dirty="0">
                <a:effectLst/>
              </a:rPr>
              <a:t>Bygrave </a:t>
            </a:r>
            <a:r>
              <a:rPr lang="en-US" sz="2400" dirty="0" err="1">
                <a:effectLst/>
              </a:rPr>
              <a:t>menggambarkan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wirausaha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dengan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konsep</a:t>
            </a:r>
            <a:r>
              <a:rPr lang="en-US" sz="2400" dirty="0">
                <a:effectLst/>
              </a:rPr>
              <a:t> 10 D, </a:t>
            </a:r>
            <a:r>
              <a:rPr lang="en-US" sz="2400" dirty="0" err="1">
                <a:effectLst/>
              </a:rPr>
              <a:t>yaitu</a:t>
            </a:r>
            <a:r>
              <a:rPr lang="en-US" sz="2400" dirty="0">
                <a:effectLst/>
              </a:rPr>
              <a:t> :</a:t>
            </a:r>
            <a:endParaRPr lang="id-ID" sz="2400" dirty="0">
              <a:effectLst/>
            </a:endParaRPr>
          </a:p>
          <a:p>
            <a:pPr marL="0" indent="0">
              <a:buNone/>
            </a:pPr>
            <a:r>
              <a:rPr lang="en-US" sz="2600" dirty="0">
                <a:effectLst/>
              </a:rPr>
              <a:t>1.   </a:t>
            </a:r>
            <a:r>
              <a:rPr lang="en-US" sz="2600" i="1" dirty="0">
                <a:effectLst/>
              </a:rPr>
              <a:t> Dream </a:t>
            </a:r>
            <a:r>
              <a:rPr lang="en-US" sz="2600" dirty="0">
                <a:effectLst/>
              </a:rPr>
              <a:t>; </a:t>
            </a:r>
            <a:r>
              <a:rPr lang="en-US" sz="2600" dirty="0" err="1">
                <a:effectLst/>
              </a:rPr>
              <a:t>mempunyai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visi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terhadap</a:t>
            </a:r>
            <a:r>
              <a:rPr lang="en-US" sz="2600" dirty="0">
                <a:effectLst/>
              </a:rPr>
              <a:t>  masa  </a:t>
            </a:r>
            <a:r>
              <a:rPr lang="en-US" sz="2600" dirty="0" err="1">
                <a:effectLst/>
              </a:rPr>
              <a:t>depan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dan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mampu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mewujudkannya</a:t>
            </a:r>
            <a:endParaRPr lang="id-ID" sz="2600" dirty="0">
              <a:effectLst/>
            </a:endParaRPr>
          </a:p>
          <a:p>
            <a:pPr marL="0" indent="0">
              <a:buNone/>
            </a:pPr>
            <a:r>
              <a:rPr lang="en-US" sz="2600" dirty="0">
                <a:effectLst/>
              </a:rPr>
              <a:t>2.    </a:t>
            </a:r>
            <a:r>
              <a:rPr lang="en-US" sz="2600" i="1" dirty="0">
                <a:effectLst/>
              </a:rPr>
              <a:t>Decisiveness</a:t>
            </a:r>
            <a:r>
              <a:rPr lang="en-US" sz="2600" dirty="0">
                <a:effectLst/>
              </a:rPr>
              <a:t>  ; </a:t>
            </a:r>
            <a:r>
              <a:rPr lang="en-US" sz="2600" dirty="0" err="1">
                <a:effectLst/>
              </a:rPr>
              <a:t>tidak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bekerja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lambat</a:t>
            </a:r>
            <a:r>
              <a:rPr lang="en-US" sz="2600" dirty="0">
                <a:effectLst/>
              </a:rPr>
              <a:t>,  </a:t>
            </a:r>
            <a:r>
              <a:rPr lang="en-US" sz="2600" dirty="0" err="1">
                <a:effectLst/>
              </a:rPr>
              <a:t>membuat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keputusan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berdasar</a:t>
            </a:r>
            <a:r>
              <a:rPr lang="en-US" sz="2600" dirty="0">
                <a:effectLst/>
              </a:rPr>
              <a:t>  </a:t>
            </a:r>
            <a:r>
              <a:rPr lang="en-US" sz="2600" dirty="0" err="1">
                <a:effectLst/>
              </a:rPr>
              <a:t>perhitungan</a:t>
            </a:r>
            <a:r>
              <a:rPr lang="en-US" sz="2600" dirty="0">
                <a:effectLst/>
              </a:rPr>
              <a:t>  yang </a:t>
            </a:r>
            <a:r>
              <a:rPr lang="en-US" sz="2600" dirty="0" err="1">
                <a:effectLst/>
              </a:rPr>
              <a:t>tepat</a:t>
            </a:r>
            <a:r>
              <a:rPr lang="en-US" sz="2600" dirty="0">
                <a:effectLst/>
              </a:rPr>
              <a:t>.</a:t>
            </a:r>
            <a:endParaRPr lang="id-ID" sz="2600" dirty="0">
              <a:effectLst/>
            </a:endParaRPr>
          </a:p>
          <a:p>
            <a:pPr marL="0" indent="0">
              <a:buNone/>
            </a:pPr>
            <a:r>
              <a:rPr lang="en-US" sz="2600" dirty="0">
                <a:effectLst/>
              </a:rPr>
              <a:t>3.  </a:t>
            </a:r>
            <a:r>
              <a:rPr lang="en-US" sz="2600" i="1" dirty="0">
                <a:effectLst/>
              </a:rPr>
              <a:t>  Doers </a:t>
            </a:r>
            <a:r>
              <a:rPr lang="en-US" sz="2600" dirty="0">
                <a:effectLst/>
              </a:rPr>
              <a:t>; </a:t>
            </a:r>
            <a:r>
              <a:rPr lang="en-US" sz="2600" dirty="0" err="1">
                <a:effectLst/>
              </a:rPr>
              <a:t>membuat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keputusan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dan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melaksanakannya</a:t>
            </a:r>
            <a:endParaRPr lang="id-ID" sz="2600" dirty="0">
              <a:effectLst/>
            </a:endParaRPr>
          </a:p>
          <a:p>
            <a:pPr marL="0" indent="0">
              <a:buNone/>
            </a:pPr>
            <a:r>
              <a:rPr lang="en-US" sz="2600" dirty="0">
                <a:effectLst/>
              </a:rPr>
              <a:t>4.   </a:t>
            </a:r>
            <a:r>
              <a:rPr lang="en-US" sz="2600" i="1" dirty="0">
                <a:effectLst/>
              </a:rPr>
              <a:t> Determination </a:t>
            </a:r>
            <a:r>
              <a:rPr lang="en-US" sz="2600" dirty="0">
                <a:effectLst/>
              </a:rPr>
              <a:t>; </a:t>
            </a:r>
            <a:r>
              <a:rPr lang="en-US" sz="2600" dirty="0" err="1">
                <a:effectLst/>
              </a:rPr>
              <a:t>melaksanakan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kegiatan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dengan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penuh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perhatian</a:t>
            </a:r>
            <a:endParaRPr lang="id-ID" sz="2600" dirty="0">
              <a:effectLst/>
            </a:endParaRPr>
          </a:p>
          <a:p>
            <a:pPr marL="0" indent="0">
              <a:buNone/>
            </a:pPr>
            <a:r>
              <a:rPr lang="en-US" sz="2600" dirty="0">
                <a:effectLst/>
              </a:rPr>
              <a:t>5.    </a:t>
            </a:r>
            <a:r>
              <a:rPr lang="en-US" sz="2600" i="1" dirty="0">
                <a:effectLst/>
              </a:rPr>
              <a:t>Dedication</a:t>
            </a:r>
            <a:r>
              <a:rPr lang="en-US" sz="2600" dirty="0">
                <a:effectLst/>
              </a:rPr>
              <a:t> ; </a:t>
            </a:r>
            <a:r>
              <a:rPr lang="en-US" sz="2600" dirty="0" err="1">
                <a:effectLst/>
              </a:rPr>
              <a:t>mempunyai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dedikasi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tinggi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dalam</a:t>
            </a:r>
            <a:r>
              <a:rPr lang="en-US" sz="2600" dirty="0">
                <a:effectLst/>
              </a:rPr>
              <a:t> </a:t>
            </a:r>
            <a:r>
              <a:rPr lang="en-US" sz="2600" dirty="0" err="1">
                <a:effectLst/>
              </a:rPr>
              <a:t>berusaha</a:t>
            </a:r>
            <a:endParaRPr lang="id-ID" sz="2600" dirty="0">
              <a:effectLst/>
            </a:endParaRPr>
          </a:p>
          <a:p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08279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70</TotalTime>
  <Words>542</Words>
  <Application>Microsoft Office PowerPoint</Application>
  <PresentationFormat>On-screen Show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Damask</vt:lpstr>
      <vt:lpstr>PART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Restu Bias Primandhika</dc:creator>
  <cp:lastModifiedBy>X201-1007</cp:lastModifiedBy>
  <cp:revision>14</cp:revision>
  <dcterms:created xsi:type="dcterms:W3CDTF">2017-03-07T04:25:23Z</dcterms:created>
  <dcterms:modified xsi:type="dcterms:W3CDTF">2020-05-13T00:28:52Z</dcterms:modified>
</cp:coreProperties>
</file>