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handoutMasterIdLst>
    <p:handoutMasterId r:id="rId27"/>
  </p:handoutMasterIdLst>
  <p:sldIdLst>
    <p:sldId id="256" r:id="rId3"/>
    <p:sldId id="257" r:id="rId4"/>
    <p:sldId id="271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</p:clrMru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C501E1-B26D-46A4-AD9D-1AD4DA75BECB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FD395F-C990-42B6-B930-BB08EECE3A6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E466E-4BEC-41D3-B1AD-B19932C3B06A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353A7-57D2-432C-B25F-C78EFAC9D7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E466E-4BEC-41D3-B1AD-B19932C3B06A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353A7-57D2-432C-B25F-C78EFAC9D7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E466E-4BEC-41D3-B1AD-B19932C3B06A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353A7-57D2-432C-B25F-C78EFAC9D7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D0FE466E-4BEC-41D3-B1AD-B19932C3B06A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92353A7-57D2-432C-B25F-C78EFAC9D7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E466E-4BEC-41D3-B1AD-B19932C3B06A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92353A7-57D2-432C-B25F-C78EFAC9D77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E466E-4BEC-41D3-B1AD-B19932C3B06A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292353A7-57D2-432C-B25F-C78EFAC9D77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D0FE466E-4BEC-41D3-B1AD-B19932C3B06A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292353A7-57D2-432C-B25F-C78EFAC9D77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D0FE466E-4BEC-41D3-B1AD-B19932C3B06A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292353A7-57D2-432C-B25F-C78EFAC9D77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E466E-4BEC-41D3-B1AD-B19932C3B06A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92353A7-57D2-432C-B25F-C78EFAC9D7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E466E-4BEC-41D3-B1AD-B19932C3B06A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92353A7-57D2-432C-B25F-C78EFAC9D7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E466E-4BEC-41D3-B1AD-B19932C3B06A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92353A7-57D2-432C-B25F-C78EFAC9D77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E466E-4BEC-41D3-B1AD-B19932C3B06A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353A7-57D2-432C-B25F-C78EFAC9D7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D0FE466E-4BEC-41D3-B1AD-B19932C3B06A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292353A7-57D2-432C-B25F-C78EFAC9D77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E466E-4BEC-41D3-B1AD-B19932C3B06A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353A7-57D2-432C-B25F-C78EFAC9D7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D0FE466E-4BEC-41D3-B1AD-B19932C3B06A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292353A7-57D2-432C-B25F-C78EFAC9D7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E466E-4BEC-41D3-B1AD-B19932C3B06A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353A7-57D2-432C-B25F-C78EFAC9D7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E466E-4BEC-41D3-B1AD-B19932C3B06A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353A7-57D2-432C-B25F-C78EFAC9D7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E466E-4BEC-41D3-B1AD-B19932C3B06A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353A7-57D2-432C-B25F-C78EFAC9D7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E466E-4BEC-41D3-B1AD-B19932C3B06A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353A7-57D2-432C-B25F-C78EFAC9D7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E466E-4BEC-41D3-B1AD-B19932C3B06A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353A7-57D2-432C-B25F-C78EFAC9D7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E466E-4BEC-41D3-B1AD-B19932C3B06A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353A7-57D2-432C-B25F-C78EFAC9D7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E466E-4BEC-41D3-B1AD-B19932C3B06A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353A7-57D2-432C-B25F-C78EFAC9D7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FE466E-4BEC-41D3-B1AD-B19932C3B06A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2353A7-57D2-432C-B25F-C78EFAC9D77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0FE466E-4BEC-41D3-B1AD-B19932C3B06A}" type="datetimeFigureOut">
              <a:rPr lang="en-US" smtClean="0"/>
              <a:pPr/>
              <a:t>3/20/2012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92353A7-57D2-432C-B25F-C78EFAC9D77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905000"/>
          </a:xfrm>
        </p:spPr>
        <p:txBody>
          <a:bodyPr>
            <a:normAutofit fontScale="90000"/>
          </a:bodyPr>
          <a:lstStyle/>
          <a:p>
            <a:r>
              <a:rPr lang="en-US" sz="9600" b="1" dirty="0" smtClean="0"/>
              <a:t>STATISTIKA DASAR  </a:t>
            </a:r>
            <a:endParaRPr lang="en-US" sz="9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486400"/>
            <a:ext cx="8001000" cy="12192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+mj-lt"/>
              </a:rPr>
              <a:t>DR.EUIS ETI ROHAETI,M.PD</a:t>
            </a:r>
            <a:endParaRPr lang="en-US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1" y="2217592"/>
            <a:ext cx="3886200" cy="2811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STATISTIKA NON PARAMETRIK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98637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en-US" b="1" dirty="0" err="1" smtClean="0"/>
              <a:t>Statistika</a:t>
            </a:r>
            <a:r>
              <a:rPr lang="en-US" b="1" dirty="0" smtClean="0"/>
              <a:t> non </a:t>
            </a:r>
            <a:r>
              <a:rPr lang="en-US" b="1" dirty="0" err="1" smtClean="0"/>
              <a:t>parametrik</a:t>
            </a:r>
            <a:r>
              <a:rPr lang="en-US" b="1" dirty="0" smtClean="0"/>
              <a:t> </a:t>
            </a:r>
            <a:r>
              <a:rPr lang="en-US" b="1" dirty="0" err="1" smtClean="0"/>
              <a:t>merupakan</a:t>
            </a:r>
            <a:r>
              <a:rPr lang="en-US" b="1" dirty="0" smtClean="0"/>
              <a:t> </a:t>
            </a:r>
            <a:r>
              <a:rPr lang="en-US" b="1" dirty="0" err="1" smtClean="0"/>
              <a:t>statistika</a:t>
            </a:r>
            <a:r>
              <a:rPr lang="en-US" b="1" dirty="0" smtClean="0"/>
              <a:t> yang </a:t>
            </a:r>
            <a:r>
              <a:rPr lang="en-US" b="1" dirty="0" err="1" smtClean="0"/>
              <a:t>tidak</a:t>
            </a:r>
            <a:r>
              <a:rPr lang="en-US" b="1" dirty="0" smtClean="0"/>
              <a:t> </a:t>
            </a:r>
            <a:r>
              <a:rPr lang="en-US" b="1" dirty="0" err="1" smtClean="0"/>
              <a:t>memperhatikan</a:t>
            </a:r>
            <a:r>
              <a:rPr lang="en-US" b="1" dirty="0" smtClean="0"/>
              <a:t> </a:t>
            </a:r>
            <a:r>
              <a:rPr lang="en-US" b="1" dirty="0" err="1" smtClean="0"/>
              <a:t>nilai</a:t>
            </a:r>
            <a:r>
              <a:rPr lang="en-US" b="1" dirty="0" smtClean="0"/>
              <a:t> </a:t>
            </a:r>
            <a:r>
              <a:rPr lang="en-US" b="1" dirty="0" err="1" smtClean="0"/>
              <a:t>dari</a:t>
            </a:r>
            <a:r>
              <a:rPr lang="en-US" b="1" dirty="0" smtClean="0"/>
              <a:t> </a:t>
            </a:r>
            <a:r>
              <a:rPr lang="en-US" b="1" dirty="0" err="1" smtClean="0"/>
              <a:t>satu</a:t>
            </a:r>
            <a:r>
              <a:rPr lang="en-US" b="1" dirty="0" smtClean="0"/>
              <a:t>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/>
              <a:t>lebih</a:t>
            </a:r>
            <a:r>
              <a:rPr lang="en-US" b="1" dirty="0" smtClean="0"/>
              <a:t> parameter </a:t>
            </a:r>
            <a:r>
              <a:rPr lang="en-US" b="1" dirty="0" err="1" smtClean="0"/>
              <a:t>populasi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b="1" dirty="0" err="1" smtClean="0"/>
              <a:t>Metode</a:t>
            </a:r>
            <a:r>
              <a:rPr lang="en-US" b="1" dirty="0" smtClean="0"/>
              <a:t> </a:t>
            </a:r>
            <a:r>
              <a:rPr lang="en-US" b="1" dirty="0" err="1" smtClean="0"/>
              <a:t>statistika</a:t>
            </a:r>
            <a:r>
              <a:rPr lang="en-US" b="1" dirty="0" smtClean="0"/>
              <a:t> non </a:t>
            </a:r>
            <a:r>
              <a:rPr lang="en-US" b="1" dirty="0" err="1" smtClean="0"/>
              <a:t>parametrik</a:t>
            </a:r>
            <a:r>
              <a:rPr lang="en-US" b="1" dirty="0" smtClean="0"/>
              <a:t> </a:t>
            </a:r>
            <a:r>
              <a:rPr lang="en-US" b="1" dirty="0" err="1" smtClean="0"/>
              <a:t>digunakan</a:t>
            </a:r>
            <a:r>
              <a:rPr lang="en-US" b="1" dirty="0" smtClean="0"/>
              <a:t> </a:t>
            </a:r>
            <a:r>
              <a:rPr lang="en-US" b="1" dirty="0" err="1" smtClean="0"/>
              <a:t>untuk</a:t>
            </a:r>
            <a:r>
              <a:rPr lang="en-US" b="1" dirty="0" smtClean="0"/>
              <a:t> </a:t>
            </a:r>
            <a:r>
              <a:rPr lang="en-US" b="1" dirty="0" err="1" smtClean="0"/>
              <a:t>menganalisis</a:t>
            </a:r>
            <a:r>
              <a:rPr lang="en-US" b="1" dirty="0" smtClean="0"/>
              <a:t> data yang </a:t>
            </a:r>
            <a:r>
              <a:rPr lang="en-US" b="1" dirty="0" err="1" smtClean="0"/>
              <a:t>distribusinya</a:t>
            </a:r>
            <a:r>
              <a:rPr lang="en-US" b="1" dirty="0" smtClean="0"/>
              <a:t> </a:t>
            </a:r>
            <a:r>
              <a:rPr lang="en-US" b="1" dirty="0" err="1" smtClean="0"/>
              <a:t>tidak</a:t>
            </a:r>
            <a:r>
              <a:rPr lang="en-US" b="1" dirty="0" smtClean="0"/>
              <a:t> </a:t>
            </a:r>
            <a:r>
              <a:rPr lang="en-US" b="1" dirty="0" err="1" smtClean="0"/>
              <a:t>dapat</a:t>
            </a:r>
            <a:r>
              <a:rPr lang="en-US" b="1" dirty="0" smtClean="0"/>
              <a:t> </a:t>
            </a:r>
            <a:r>
              <a:rPr lang="en-US" b="1" dirty="0" err="1" smtClean="0"/>
              <a:t>diasumsikan</a:t>
            </a:r>
            <a:r>
              <a:rPr lang="en-US" b="1" dirty="0" smtClean="0"/>
              <a:t> normal.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PERANAN STATISTIKA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95400"/>
            <a:ext cx="9144000" cy="5562599"/>
          </a:xfrm>
        </p:spPr>
        <p:txBody>
          <a:bodyPr>
            <a:noAutofit/>
          </a:bodyPr>
          <a:lstStyle/>
          <a:p>
            <a:pPr lvl="0"/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2400" dirty="0" err="1" smtClean="0"/>
              <a:t>alat</a:t>
            </a:r>
            <a:r>
              <a:rPr lang="en-US" sz="2400" dirty="0" smtClean="0"/>
              <a:t> bantu </a:t>
            </a:r>
            <a:r>
              <a:rPr lang="en-US" sz="2400" dirty="0" err="1" smtClean="0"/>
              <a:t>yaitu</a:t>
            </a:r>
            <a:r>
              <a:rPr lang="en-US" sz="2400" dirty="0" smtClean="0"/>
              <a:t> </a:t>
            </a:r>
            <a:r>
              <a:rPr lang="en-US" sz="2400" dirty="0" err="1" smtClean="0"/>
              <a:t>membantu</a:t>
            </a:r>
            <a:r>
              <a:rPr lang="en-US" sz="2400" dirty="0" smtClean="0"/>
              <a:t> </a:t>
            </a:r>
            <a:r>
              <a:rPr lang="en-US" sz="2400" dirty="0" err="1" smtClean="0"/>
              <a:t>seseorang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mengumpulkan</a:t>
            </a:r>
            <a:r>
              <a:rPr lang="en-US" sz="2400" dirty="0" smtClean="0"/>
              <a:t>, </a:t>
            </a:r>
            <a:r>
              <a:rPr lang="en-US" sz="2400" dirty="0" err="1" smtClean="0"/>
              <a:t>mengolah</a:t>
            </a:r>
            <a:r>
              <a:rPr lang="en-US" sz="2400" dirty="0" smtClean="0"/>
              <a:t>, </a:t>
            </a:r>
            <a:r>
              <a:rPr lang="en-US" sz="2400" dirty="0" err="1" smtClean="0"/>
              <a:t>menganalisa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menyimpulkan</a:t>
            </a:r>
            <a:r>
              <a:rPr lang="en-US" sz="2400" dirty="0" smtClean="0"/>
              <a:t> </a:t>
            </a:r>
            <a:r>
              <a:rPr lang="en-US" sz="2400" dirty="0" err="1" smtClean="0"/>
              <a:t>hasil</a:t>
            </a:r>
            <a:r>
              <a:rPr lang="en-US" sz="2400" dirty="0" smtClean="0"/>
              <a:t> yang </a:t>
            </a:r>
            <a:r>
              <a:rPr lang="en-US" sz="2400" dirty="0" err="1" smtClean="0"/>
              <a:t>telah</a:t>
            </a:r>
            <a:r>
              <a:rPr lang="en-US" sz="2400" dirty="0" smtClean="0"/>
              <a:t> </a:t>
            </a:r>
            <a:r>
              <a:rPr lang="en-US" sz="2400" dirty="0" err="1" smtClean="0"/>
              <a:t>dicapai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kegiatan</a:t>
            </a:r>
            <a:r>
              <a:rPr lang="en-US" sz="2400" dirty="0" smtClean="0"/>
              <a:t> </a:t>
            </a:r>
            <a:r>
              <a:rPr lang="en-US" sz="2400" dirty="0" err="1" smtClean="0"/>
              <a:t>tertentu</a:t>
            </a:r>
            <a:r>
              <a:rPr lang="en-US" sz="2400" dirty="0" smtClean="0"/>
              <a:t>. </a:t>
            </a:r>
          </a:p>
          <a:p>
            <a:pPr lvl="0"/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meningkatkan</a:t>
            </a:r>
            <a:r>
              <a:rPr lang="en-US" sz="2400" dirty="0" smtClean="0"/>
              <a:t> </a:t>
            </a:r>
            <a:r>
              <a:rPr lang="en-US" sz="2400" dirty="0" err="1" smtClean="0"/>
              <a:t>efisiensi</a:t>
            </a:r>
            <a:r>
              <a:rPr lang="en-US" sz="2400" dirty="0" smtClean="0"/>
              <a:t>,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cara</a:t>
            </a:r>
            <a:r>
              <a:rPr lang="en-US" sz="2400" dirty="0" smtClean="0"/>
              <a:t> </a:t>
            </a:r>
            <a:r>
              <a:rPr lang="en-US" sz="2400" dirty="0" err="1" smtClean="0"/>
              <a:t>membatasi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memastikan</a:t>
            </a:r>
            <a:r>
              <a:rPr lang="en-US" sz="2400" dirty="0" smtClean="0"/>
              <a:t> </a:t>
            </a:r>
            <a:r>
              <a:rPr lang="en-US" sz="2400" dirty="0" err="1" smtClean="0"/>
              <a:t>cara</a:t>
            </a:r>
            <a:r>
              <a:rPr lang="en-US" sz="2400" dirty="0" smtClean="0"/>
              <a:t> </a:t>
            </a:r>
            <a:r>
              <a:rPr lang="en-US" sz="2400" dirty="0" err="1" smtClean="0"/>
              <a:t>kerja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cara</a:t>
            </a:r>
            <a:r>
              <a:rPr lang="en-US" sz="2400" dirty="0" smtClean="0"/>
              <a:t> </a:t>
            </a:r>
            <a:r>
              <a:rPr lang="en-US" sz="2400" dirty="0" err="1" smtClean="0"/>
              <a:t>berpikir</a:t>
            </a:r>
            <a:endParaRPr lang="en-US" sz="2400" dirty="0" smtClean="0"/>
          </a:p>
          <a:p>
            <a:pPr lvl="0"/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meringkaskan</a:t>
            </a:r>
            <a:r>
              <a:rPr lang="en-US" sz="2400" dirty="0" smtClean="0"/>
              <a:t> data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bentuk</a:t>
            </a:r>
            <a:r>
              <a:rPr lang="en-US" sz="2400" dirty="0" smtClean="0"/>
              <a:t> yang </a:t>
            </a:r>
            <a:r>
              <a:rPr lang="en-US" sz="2400" dirty="0" err="1" smtClean="0"/>
              <a:t>sederhana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mudah</a:t>
            </a:r>
            <a:r>
              <a:rPr lang="en-US" sz="2400" dirty="0" smtClean="0"/>
              <a:t> </a:t>
            </a:r>
            <a:r>
              <a:rPr lang="en-US" sz="2400" dirty="0" err="1" smtClean="0"/>
              <a:t>dipahami</a:t>
            </a:r>
            <a:endParaRPr lang="en-US" sz="2400" dirty="0" smtClean="0"/>
          </a:p>
          <a:p>
            <a:pPr lvl="0"/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memberikan</a:t>
            </a:r>
            <a:r>
              <a:rPr lang="en-US" sz="2400" dirty="0" smtClean="0"/>
              <a:t> </a:t>
            </a:r>
            <a:r>
              <a:rPr lang="en-US" sz="2400" dirty="0" err="1" smtClean="0"/>
              <a:t>gambaran</a:t>
            </a:r>
            <a:r>
              <a:rPr lang="en-US" sz="2400" dirty="0" smtClean="0"/>
              <a:t> </a:t>
            </a:r>
            <a:r>
              <a:rPr lang="en-US" sz="2400" dirty="0" err="1" smtClean="0"/>
              <a:t>eksak</a:t>
            </a:r>
            <a:r>
              <a:rPr lang="en-US" sz="2400" dirty="0" smtClean="0"/>
              <a:t> </a:t>
            </a:r>
            <a:r>
              <a:rPr lang="en-US" sz="2400" dirty="0" err="1" smtClean="0"/>
              <a:t>mengenai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peramalan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waktu</a:t>
            </a:r>
            <a:r>
              <a:rPr lang="en-US" sz="2400" dirty="0" smtClean="0"/>
              <a:t> yang </a:t>
            </a:r>
            <a:r>
              <a:rPr lang="en-US" sz="2400" dirty="0" err="1" smtClean="0"/>
              <a:t>akan</a:t>
            </a:r>
            <a:r>
              <a:rPr lang="en-US" sz="2400" dirty="0" smtClean="0"/>
              <a:t> </a:t>
            </a:r>
            <a:r>
              <a:rPr lang="en-US" sz="2400" dirty="0" err="1" smtClean="0"/>
              <a:t>datang</a:t>
            </a:r>
            <a:endParaRPr lang="en-US" sz="2400" dirty="0" smtClean="0"/>
          </a:p>
          <a:p>
            <a:pPr lvl="0"/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memberikan</a:t>
            </a:r>
            <a:r>
              <a:rPr lang="en-US" sz="2400" dirty="0" smtClean="0"/>
              <a:t> </a:t>
            </a:r>
            <a:r>
              <a:rPr lang="en-US" sz="2400" dirty="0" err="1" smtClean="0"/>
              <a:t>dasar-dasar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menyusun</a:t>
            </a:r>
            <a:r>
              <a:rPr lang="en-US" sz="2400" dirty="0" smtClean="0"/>
              <a:t> </a:t>
            </a:r>
            <a:r>
              <a:rPr lang="en-US" sz="2400" dirty="0" err="1" smtClean="0"/>
              <a:t>peramalan</a:t>
            </a:r>
            <a:r>
              <a:rPr lang="en-US" sz="2400" dirty="0" smtClean="0"/>
              <a:t> </a:t>
            </a:r>
            <a:r>
              <a:rPr lang="en-US" sz="2400" dirty="0" err="1" smtClean="0"/>
              <a:t>tentang</a:t>
            </a:r>
            <a:r>
              <a:rPr lang="en-US" sz="2400" dirty="0" smtClean="0"/>
              <a:t> </a:t>
            </a:r>
            <a:r>
              <a:rPr lang="en-US" sz="2400" dirty="0" err="1" smtClean="0"/>
              <a:t>bagaimana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hal</a:t>
            </a:r>
            <a:r>
              <a:rPr lang="en-US" sz="2400" dirty="0" smtClean="0"/>
              <a:t> </a:t>
            </a:r>
            <a:r>
              <a:rPr lang="en-US" sz="2400" dirty="0" err="1" smtClean="0"/>
              <a:t>akan</a:t>
            </a:r>
            <a:r>
              <a:rPr lang="en-US" sz="2400" dirty="0" smtClean="0"/>
              <a:t> </a:t>
            </a:r>
            <a:r>
              <a:rPr lang="en-US" sz="2400" dirty="0" err="1" smtClean="0"/>
              <a:t>terjadi</a:t>
            </a:r>
            <a:r>
              <a:rPr lang="en-US" sz="2400" dirty="0" smtClean="0"/>
              <a:t> </a:t>
            </a:r>
            <a:r>
              <a:rPr lang="en-US" sz="2400" dirty="0" err="1" smtClean="0"/>
              <a:t>berdasarkan</a:t>
            </a:r>
            <a:r>
              <a:rPr lang="en-US" sz="2400" dirty="0" smtClean="0"/>
              <a:t> </a:t>
            </a:r>
            <a:r>
              <a:rPr lang="en-US" sz="2400" dirty="0" err="1" smtClean="0"/>
              <a:t>keadaan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telah</a:t>
            </a:r>
            <a:r>
              <a:rPr lang="en-US" sz="2400" dirty="0" smtClean="0"/>
              <a:t> </a:t>
            </a:r>
            <a:r>
              <a:rPr lang="en-US" sz="2400" dirty="0" err="1" smtClean="0"/>
              <a:t>diketahui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telah</a:t>
            </a:r>
            <a:r>
              <a:rPr lang="en-US" sz="2400" dirty="0" smtClean="0"/>
              <a:t> </a:t>
            </a:r>
            <a:r>
              <a:rPr lang="en-US" sz="2400" dirty="0" err="1" smtClean="0"/>
              <a:t>diukur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diuji</a:t>
            </a:r>
            <a:endParaRPr lang="en-US" sz="2400" dirty="0" smtClean="0"/>
          </a:p>
          <a:p>
            <a:pPr lvl="0"/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menguji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menganalisis</a:t>
            </a:r>
            <a:r>
              <a:rPr lang="en-US" sz="2400" dirty="0" smtClean="0"/>
              <a:t> </a:t>
            </a:r>
            <a:r>
              <a:rPr lang="en-US" sz="2400" dirty="0" err="1" smtClean="0"/>
              <a:t>faktor-faktor</a:t>
            </a:r>
            <a:r>
              <a:rPr lang="en-US" sz="2400" dirty="0" smtClean="0"/>
              <a:t> </a:t>
            </a:r>
            <a:r>
              <a:rPr lang="en-US" sz="2400" dirty="0" err="1" smtClean="0"/>
              <a:t>kausal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perbedaan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sejumlah</a:t>
            </a:r>
            <a:r>
              <a:rPr lang="en-US" sz="2400" dirty="0" smtClean="0"/>
              <a:t> factor-</a:t>
            </a:r>
            <a:r>
              <a:rPr lang="en-US" sz="2400" dirty="0" err="1" smtClean="0"/>
              <a:t>faktor</a:t>
            </a:r>
            <a:r>
              <a:rPr lang="en-US" sz="2400" dirty="0" smtClean="0"/>
              <a:t> yang </a:t>
            </a:r>
            <a:r>
              <a:rPr lang="en-US" sz="2400" dirty="0" err="1" smtClean="0"/>
              <a:t>kompleks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rumit</a:t>
            </a:r>
            <a:endParaRPr lang="en-US" sz="2400" dirty="0" smtClean="0"/>
          </a:p>
          <a:p>
            <a:pPr marL="514350" indent="-514350">
              <a:buAutoNum type="arabicPeriod"/>
            </a:pP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POPULASI DAN SAMPEL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>
              <a:buNone/>
            </a:pPr>
            <a:r>
              <a:rPr lang="en-US" sz="3600" b="1" dirty="0" err="1"/>
              <a:t>Populasi</a:t>
            </a:r>
            <a:r>
              <a:rPr lang="en-US" sz="3600" b="1" dirty="0"/>
              <a:t> </a:t>
            </a:r>
            <a:r>
              <a:rPr lang="en-US" sz="3600" b="1" dirty="0" err="1"/>
              <a:t>adalah</a:t>
            </a:r>
            <a:r>
              <a:rPr lang="en-US" sz="3600" b="1" dirty="0"/>
              <a:t> </a:t>
            </a:r>
            <a:r>
              <a:rPr lang="en-US" sz="3600" b="1" dirty="0" err="1"/>
              <a:t>totalitas</a:t>
            </a:r>
            <a:r>
              <a:rPr lang="en-US" sz="3600" b="1" dirty="0"/>
              <a:t> </a:t>
            </a:r>
            <a:r>
              <a:rPr lang="en-US" sz="3600" b="1" dirty="0" err="1"/>
              <a:t>semua</a:t>
            </a:r>
            <a:r>
              <a:rPr lang="en-US" sz="3600" b="1" dirty="0"/>
              <a:t> </a:t>
            </a:r>
            <a:r>
              <a:rPr lang="en-US" sz="3600" b="1" dirty="0" err="1"/>
              <a:t>nilai</a:t>
            </a:r>
            <a:r>
              <a:rPr lang="en-US" sz="3600" b="1" dirty="0"/>
              <a:t> yang </a:t>
            </a:r>
            <a:r>
              <a:rPr lang="en-US" sz="3600" b="1" dirty="0" err="1"/>
              <a:t>mungkin</a:t>
            </a:r>
            <a:r>
              <a:rPr lang="en-US" sz="3600" b="1" dirty="0"/>
              <a:t>, </a:t>
            </a:r>
            <a:r>
              <a:rPr lang="en-US" sz="3600" b="1" dirty="0" err="1"/>
              <a:t>hasil</a:t>
            </a:r>
            <a:r>
              <a:rPr lang="en-US" sz="3600" b="1" dirty="0"/>
              <a:t> </a:t>
            </a:r>
            <a:r>
              <a:rPr lang="en-US" sz="3600" b="1" dirty="0" err="1"/>
              <a:t>menghitung</a:t>
            </a:r>
            <a:r>
              <a:rPr lang="en-US" sz="3600" b="1" dirty="0"/>
              <a:t> </a:t>
            </a:r>
            <a:r>
              <a:rPr lang="en-US" sz="3600" b="1" dirty="0" err="1"/>
              <a:t>ataupun</a:t>
            </a:r>
            <a:r>
              <a:rPr lang="en-US" sz="3600" b="1" dirty="0"/>
              <a:t> </a:t>
            </a:r>
            <a:r>
              <a:rPr lang="en-US" sz="3600" b="1" dirty="0" err="1"/>
              <a:t>pengukuran</a:t>
            </a:r>
            <a:r>
              <a:rPr lang="en-US" sz="3600" b="1" dirty="0"/>
              <a:t> </a:t>
            </a:r>
            <a:r>
              <a:rPr lang="en-US" sz="3600" b="1" dirty="0" err="1"/>
              <a:t>kuantitatif</a:t>
            </a:r>
            <a:r>
              <a:rPr lang="en-US" sz="3600" b="1" dirty="0"/>
              <a:t> </a:t>
            </a:r>
            <a:r>
              <a:rPr lang="en-US" sz="3600" b="1" dirty="0" err="1"/>
              <a:t>maupun</a:t>
            </a:r>
            <a:r>
              <a:rPr lang="en-US" sz="3600" b="1" dirty="0"/>
              <a:t> </a:t>
            </a:r>
            <a:r>
              <a:rPr lang="en-US" sz="3600" b="1" dirty="0" err="1"/>
              <a:t>anggita</a:t>
            </a:r>
            <a:r>
              <a:rPr lang="en-US" sz="3600" b="1" dirty="0"/>
              <a:t> </a:t>
            </a:r>
            <a:r>
              <a:rPr lang="en-US" sz="3600" b="1" dirty="0" err="1"/>
              <a:t>kumpulan</a:t>
            </a:r>
            <a:r>
              <a:rPr lang="en-US" sz="3600" b="1" dirty="0"/>
              <a:t> yang </a:t>
            </a:r>
            <a:r>
              <a:rPr lang="en-US" sz="3600" b="1" dirty="0" err="1"/>
              <a:t>lengkap</a:t>
            </a:r>
            <a:r>
              <a:rPr lang="en-US" sz="3600" b="1" dirty="0"/>
              <a:t> </a:t>
            </a:r>
            <a:r>
              <a:rPr lang="en-US" sz="3600" b="1" dirty="0" err="1"/>
              <a:t>dan</a:t>
            </a:r>
            <a:r>
              <a:rPr lang="en-US" sz="3600" b="1" dirty="0"/>
              <a:t> </a:t>
            </a:r>
            <a:r>
              <a:rPr lang="en-US" sz="3600" b="1" dirty="0" err="1"/>
              <a:t>jelas</a:t>
            </a:r>
            <a:r>
              <a:rPr lang="en-US" sz="3600" b="1" dirty="0"/>
              <a:t> yang </a:t>
            </a:r>
            <a:r>
              <a:rPr lang="en-US" sz="3600" b="1" dirty="0" err="1"/>
              <a:t>ingin</a:t>
            </a:r>
            <a:r>
              <a:rPr lang="en-US" sz="3600" b="1" dirty="0"/>
              <a:t> </a:t>
            </a:r>
            <a:r>
              <a:rPr lang="en-US" sz="3600" b="1" dirty="0" err="1"/>
              <a:t>dipelajari</a:t>
            </a:r>
            <a:r>
              <a:rPr lang="en-US" sz="3600" b="1" dirty="0"/>
              <a:t> </a:t>
            </a:r>
            <a:r>
              <a:rPr lang="en-US" sz="3600" b="1" dirty="0" err="1" smtClean="0"/>
              <a:t>sifat-sifatnya</a:t>
            </a:r>
            <a:r>
              <a:rPr lang="en-US" sz="3600" b="1" dirty="0" smtClean="0"/>
              <a:t>.</a:t>
            </a:r>
          </a:p>
          <a:p>
            <a:pPr lvl="1">
              <a:buNone/>
            </a:pPr>
            <a:r>
              <a:rPr lang="en-US" sz="3600" b="1" dirty="0" err="1"/>
              <a:t>Sampel</a:t>
            </a:r>
            <a:r>
              <a:rPr lang="en-US" sz="3600" b="1" dirty="0"/>
              <a:t> </a:t>
            </a:r>
            <a:r>
              <a:rPr lang="en-US" sz="3600" b="1" dirty="0" err="1"/>
              <a:t>adalah</a:t>
            </a:r>
            <a:r>
              <a:rPr lang="en-US" sz="3600" b="1" dirty="0"/>
              <a:t> </a:t>
            </a:r>
            <a:r>
              <a:rPr lang="en-US" sz="3600" b="1" dirty="0" err="1"/>
              <a:t>sebagian</a:t>
            </a:r>
            <a:r>
              <a:rPr lang="en-US" sz="3600" b="1" dirty="0"/>
              <a:t> yang </a:t>
            </a:r>
            <a:r>
              <a:rPr lang="en-US" sz="3600" b="1" dirty="0" err="1"/>
              <a:t>diambil</a:t>
            </a:r>
            <a:r>
              <a:rPr lang="en-US" sz="3600" b="1" dirty="0"/>
              <a:t> </a:t>
            </a:r>
            <a:r>
              <a:rPr lang="en-US" sz="3600" b="1" dirty="0" err="1"/>
              <a:t>dari</a:t>
            </a:r>
            <a:r>
              <a:rPr lang="en-US" sz="3600" b="1" dirty="0"/>
              <a:t> </a:t>
            </a:r>
            <a:r>
              <a:rPr lang="en-US" sz="3600" b="1" dirty="0" err="1"/>
              <a:t>populasi</a:t>
            </a:r>
            <a:endParaRPr lang="en-US" sz="3600" b="1" dirty="0"/>
          </a:p>
          <a:p>
            <a:pPr lvl="1">
              <a:buNone/>
            </a:pP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MACAM-MACAM DATA PENELITIAN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en-US" sz="2400" dirty="0" smtClean="0"/>
              <a:t>Data </a:t>
            </a:r>
            <a:r>
              <a:rPr lang="en-US" sz="2400" dirty="0" err="1" smtClean="0"/>
              <a:t>kualitatif</a:t>
            </a:r>
            <a:r>
              <a:rPr lang="en-US" sz="2400" dirty="0" smtClean="0"/>
              <a:t>: </a:t>
            </a:r>
            <a:r>
              <a:rPr lang="en-US" sz="2400" dirty="0"/>
              <a:t>data yang </a:t>
            </a:r>
            <a:r>
              <a:rPr lang="en-US" sz="2400" dirty="0" err="1"/>
              <a:t>dikategorikan</a:t>
            </a:r>
            <a:r>
              <a:rPr lang="en-US" sz="2400" dirty="0"/>
              <a:t> </a:t>
            </a:r>
            <a:r>
              <a:rPr lang="en-US" sz="2400" dirty="0" err="1"/>
              <a:t>menurut</a:t>
            </a:r>
            <a:r>
              <a:rPr lang="en-US" sz="2400" dirty="0"/>
              <a:t> </a:t>
            </a:r>
            <a:r>
              <a:rPr lang="en-US" sz="2400" dirty="0" err="1"/>
              <a:t>lukisan</a:t>
            </a:r>
            <a:r>
              <a:rPr lang="en-US" sz="2400" dirty="0"/>
              <a:t> </a:t>
            </a:r>
            <a:r>
              <a:rPr lang="en-US" sz="2400" dirty="0" err="1"/>
              <a:t>kualitas</a:t>
            </a:r>
            <a:r>
              <a:rPr lang="en-US" sz="2400" dirty="0"/>
              <a:t> </a:t>
            </a:r>
            <a:r>
              <a:rPr lang="en-US" sz="2400" dirty="0" err="1" smtClean="0"/>
              <a:t>obyek</a:t>
            </a:r>
            <a:endParaRPr lang="en-US" sz="2400" dirty="0" smtClean="0"/>
          </a:p>
          <a:p>
            <a:pPr marL="514350" indent="-514350">
              <a:buAutoNum type="arabicPeriod"/>
            </a:pPr>
            <a:r>
              <a:rPr lang="en-US" sz="2400" dirty="0" smtClean="0"/>
              <a:t>Data </a:t>
            </a:r>
            <a:r>
              <a:rPr lang="en-US" sz="2400" dirty="0" err="1" smtClean="0"/>
              <a:t>kuantitatif</a:t>
            </a:r>
            <a:r>
              <a:rPr lang="en-US" sz="2400" dirty="0" smtClean="0"/>
              <a:t>: </a:t>
            </a:r>
            <a:r>
              <a:rPr lang="en-US" sz="2400" dirty="0"/>
              <a:t>data yang </a:t>
            </a:r>
            <a:r>
              <a:rPr lang="en-US" sz="2400" dirty="0" err="1"/>
              <a:t>berbentuk</a:t>
            </a:r>
            <a:r>
              <a:rPr lang="en-US" sz="2400" dirty="0"/>
              <a:t> </a:t>
            </a:r>
            <a:r>
              <a:rPr lang="en-US" sz="2400" dirty="0" err="1"/>
              <a:t>bilangan</a:t>
            </a:r>
            <a:r>
              <a:rPr lang="en-US" sz="2400" dirty="0"/>
              <a:t> </a:t>
            </a:r>
            <a:endParaRPr lang="en-US" sz="2400" dirty="0" smtClean="0"/>
          </a:p>
          <a:p>
            <a:pPr marL="514350" indent="-514350">
              <a:buNone/>
            </a:pPr>
            <a:r>
              <a:rPr lang="en-US" sz="2400" dirty="0"/>
              <a:t>	</a:t>
            </a:r>
            <a:r>
              <a:rPr lang="en-US" sz="2400" dirty="0" smtClean="0"/>
              <a:t>a. Data </a:t>
            </a:r>
            <a:r>
              <a:rPr lang="en-US" sz="2400" dirty="0" err="1" smtClean="0"/>
              <a:t>diskrit</a:t>
            </a:r>
            <a:r>
              <a:rPr lang="en-US" sz="2400" dirty="0" smtClean="0"/>
              <a:t>/ data nominal: </a:t>
            </a:r>
            <a:r>
              <a:rPr lang="en-US" sz="2400" dirty="0"/>
              <a:t>data </a:t>
            </a:r>
            <a:r>
              <a:rPr lang="en-US" sz="2400" dirty="0" err="1"/>
              <a:t>hasil</a:t>
            </a:r>
            <a:r>
              <a:rPr lang="en-US" sz="2400" dirty="0"/>
              <a:t> </a:t>
            </a:r>
            <a:endParaRPr lang="en-US" sz="2400" dirty="0" smtClean="0"/>
          </a:p>
          <a:p>
            <a:pPr marL="514350" indent="-514350">
              <a:buNone/>
            </a:pPr>
            <a:r>
              <a:rPr lang="en-US" sz="2400" dirty="0"/>
              <a:t>	</a:t>
            </a:r>
            <a:r>
              <a:rPr lang="en-US" sz="2400" dirty="0" smtClean="0"/>
              <a:t>	</a:t>
            </a:r>
            <a:r>
              <a:rPr lang="en-US" sz="2400" dirty="0" err="1" smtClean="0"/>
              <a:t>menghitung</a:t>
            </a:r>
            <a:endParaRPr lang="en-US" sz="2400" dirty="0" smtClean="0"/>
          </a:p>
          <a:p>
            <a:pPr marL="514350" indent="-514350">
              <a:buNone/>
            </a:pPr>
            <a:r>
              <a:rPr lang="en-US" sz="2400" dirty="0"/>
              <a:t>	</a:t>
            </a:r>
            <a:r>
              <a:rPr lang="en-US" sz="2400" dirty="0" smtClean="0"/>
              <a:t>b. Data </a:t>
            </a:r>
            <a:r>
              <a:rPr lang="en-US" sz="2400" dirty="0" err="1" smtClean="0"/>
              <a:t>kontinu</a:t>
            </a:r>
            <a:r>
              <a:rPr lang="en-US" sz="2400" dirty="0" smtClean="0"/>
              <a:t>: data </a:t>
            </a:r>
            <a:r>
              <a:rPr lang="en-US" sz="2400" dirty="0" err="1" smtClean="0"/>
              <a:t>hasil</a:t>
            </a:r>
            <a:r>
              <a:rPr lang="en-US" sz="2400" dirty="0" smtClean="0"/>
              <a:t> </a:t>
            </a:r>
            <a:r>
              <a:rPr lang="en-US" sz="2400" dirty="0" err="1" smtClean="0"/>
              <a:t>mengukur</a:t>
            </a:r>
            <a:endParaRPr lang="en-US" sz="2400" dirty="0" smtClean="0"/>
          </a:p>
          <a:p>
            <a:pPr marL="1314450" lvl="2" indent="-514350">
              <a:buFont typeface="Wingdings" pitchFamily="2" charset="2"/>
              <a:buChar char="v"/>
            </a:pPr>
            <a:r>
              <a:rPr lang="en-US" dirty="0" smtClean="0"/>
              <a:t>Data ordinal: data yang </a:t>
            </a:r>
            <a:r>
              <a:rPr lang="en-US" dirty="0" err="1" smtClean="0"/>
              <a:t>berjenjang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berbentuk</a:t>
            </a:r>
            <a:r>
              <a:rPr lang="en-US" dirty="0" smtClean="0"/>
              <a:t> </a:t>
            </a:r>
            <a:r>
              <a:rPr lang="en-US" dirty="0" err="1" smtClean="0"/>
              <a:t>peringkat</a:t>
            </a:r>
            <a:endParaRPr lang="en-US" dirty="0" smtClean="0"/>
          </a:p>
          <a:p>
            <a:pPr marL="1314450" lvl="2" indent="-514350">
              <a:buFont typeface="Wingdings" pitchFamily="2" charset="2"/>
              <a:buChar char="v"/>
            </a:pPr>
            <a:r>
              <a:rPr lang="en-US" dirty="0" smtClean="0"/>
              <a:t>Data interval: data yang </a:t>
            </a:r>
            <a:r>
              <a:rPr lang="en-US" dirty="0" err="1" smtClean="0"/>
              <a:t>yang</a:t>
            </a:r>
            <a:r>
              <a:rPr lang="en-US" dirty="0" smtClean="0"/>
              <a:t> </a:t>
            </a:r>
            <a:r>
              <a:rPr lang="en-US" dirty="0" err="1" smtClean="0"/>
              <a:t>jaraknya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,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nol</a:t>
            </a:r>
            <a:r>
              <a:rPr lang="en-US" dirty="0" smtClean="0"/>
              <a:t> </a:t>
            </a:r>
            <a:r>
              <a:rPr lang="en-US" dirty="0" err="1" smtClean="0"/>
              <a:t>absolut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mutlak</a:t>
            </a:r>
            <a:endParaRPr lang="en-US" dirty="0" smtClean="0"/>
          </a:p>
          <a:p>
            <a:pPr marL="1314450" lvl="2" indent="-514350">
              <a:buFont typeface="Wingdings" pitchFamily="2" charset="2"/>
              <a:buChar char="v"/>
            </a:pPr>
            <a:r>
              <a:rPr lang="en-US" dirty="0" smtClean="0"/>
              <a:t>Data </a:t>
            </a:r>
            <a:r>
              <a:rPr lang="en-US" dirty="0" err="1" smtClean="0"/>
              <a:t>rasio</a:t>
            </a:r>
            <a:r>
              <a:rPr lang="en-US" dirty="0" smtClean="0"/>
              <a:t>: data yang </a:t>
            </a:r>
            <a:r>
              <a:rPr lang="en-US" dirty="0" err="1" smtClean="0"/>
              <a:t>yang</a:t>
            </a:r>
            <a:r>
              <a:rPr lang="en-US" dirty="0" smtClean="0"/>
              <a:t> </a:t>
            </a:r>
            <a:r>
              <a:rPr lang="en-US" dirty="0" err="1" smtClean="0"/>
              <a:t>jaraknya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, </a:t>
            </a:r>
            <a:r>
              <a:rPr lang="en-US" dirty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nol</a:t>
            </a:r>
            <a:r>
              <a:rPr lang="en-US" dirty="0" smtClean="0"/>
              <a:t> </a:t>
            </a:r>
            <a:r>
              <a:rPr lang="en-US" dirty="0" err="1" smtClean="0"/>
              <a:t>absolut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mutlak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ATURAN PEMBULATAN ANGKA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 algn="just">
              <a:buNone/>
            </a:pPr>
            <a:r>
              <a:rPr lang="en-US" dirty="0" smtClean="0"/>
              <a:t>1. </a:t>
            </a:r>
            <a:r>
              <a:rPr lang="en-US" b="1" dirty="0" err="1" smtClean="0"/>
              <a:t>Jika</a:t>
            </a:r>
            <a:r>
              <a:rPr lang="en-US" b="1" dirty="0" smtClean="0"/>
              <a:t> </a:t>
            </a:r>
            <a:r>
              <a:rPr lang="en-US" b="1" dirty="0" err="1"/>
              <a:t>angka</a:t>
            </a:r>
            <a:r>
              <a:rPr lang="en-US" b="1" dirty="0"/>
              <a:t> </a:t>
            </a:r>
            <a:r>
              <a:rPr lang="en-US" b="1" dirty="0" err="1"/>
              <a:t>terkiri</a:t>
            </a:r>
            <a:r>
              <a:rPr lang="en-US" b="1" dirty="0"/>
              <a:t> yang </a:t>
            </a:r>
            <a:r>
              <a:rPr lang="en-US" b="1" dirty="0" err="1"/>
              <a:t>harus</a:t>
            </a:r>
            <a:r>
              <a:rPr lang="en-US" b="1" dirty="0"/>
              <a:t> </a:t>
            </a:r>
            <a:r>
              <a:rPr lang="en-US" b="1" dirty="0" err="1"/>
              <a:t>dihilangkan</a:t>
            </a:r>
            <a:r>
              <a:rPr lang="en-US" b="1" dirty="0"/>
              <a:t> 4 </a:t>
            </a:r>
            <a:r>
              <a:rPr lang="en-US" b="1" dirty="0" err="1"/>
              <a:t>atau</a:t>
            </a:r>
            <a:r>
              <a:rPr lang="en-US" b="1" dirty="0"/>
              <a:t> </a:t>
            </a:r>
            <a:r>
              <a:rPr lang="en-US" b="1" dirty="0" err="1"/>
              <a:t>kurang</a:t>
            </a:r>
            <a:r>
              <a:rPr lang="en-US" b="1" dirty="0"/>
              <a:t> </a:t>
            </a:r>
            <a:r>
              <a:rPr lang="en-US" b="1" dirty="0" err="1"/>
              <a:t>maka</a:t>
            </a:r>
            <a:r>
              <a:rPr lang="en-US" b="1" dirty="0"/>
              <a:t> </a:t>
            </a:r>
            <a:r>
              <a:rPr lang="en-US" b="1" dirty="0" err="1"/>
              <a:t>angka</a:t>
            </a:r>
            <a:r>
              <a:rPr lang="en-US" b="1" dirty="0"/>
              <a:t> </a:t>
            </a:r>
            <a:r>
              <a:rPr lang="en-US" b="1" dirty="0" err="1"/>
              <a:t>terkanan</a:t>
            </a:r>
            <a:r>
              <a:rPr lang="en-US" b="1" dirty="0"/>
              <a:t> yang </a:t>
            </a:r>
            <a:r>
              <a:rPr lang="en-US" b="1" dirty="0" err="1"/>
              <a:t>mendahuluinya</a:t>
            </a:r>
            <a:r>
              <a:rPr lang="en-US" b="1" dirty="0"/>
              <a:t> </a:t>
            </a:r>
            <a:r>
              <a:rPr lang="en-US" b="1" dirty="0" err="1"/>
              <a:t>tidak</a:t>
            </a:r>
            <a:r>
              <a:rPr lang="en-US" b="1" dirty="0"/>
              <a:t> </a:t>
            </a:r>
            <a:r>
              <a:rPr lang="en-US" b="1" dirty="0" err="1"/>
              <a:t>berubah</a:t>
            </a:r>
            <a:endParaRPr lang="en-US" sz="2400" b="1" dirty="0"/>
          </a:p>
          <a:p>
            <a:pPr lvl="1" algn="just">
              <a:buNone/>
            </a:pPr>
            <a:r>
              <a:rPr lang="en-US" b="1" dirty="0" smtClean="0"/>
              <a:t>2. </a:t>
            </a:r>
            <a:r>
              <a:rPr lang="en-US" b="1" dirty="0" err="1" smtClean="0"/>
              <a:t>Jika</a:t>
            </a:r>
            <a:r>
              <a:rPr lang="en-US" b="1" dirty="0" smtClean="0"/>
              <a:t> </a:t>
            </a:r>
            <a:r>
              <a:rPr lang="en-US" b="1" dirty="0" err="1"/>
              <a:t>angka</a:t>
            </a:r>
            <a:r>
              <a:rPr lang="en-US" b="1" dirty="0"/>
              <a:t> </a:t>
            </a:r>
            <a:r>
              <a:rPr lang="en-US" b="1" dirty="0" err="1"/>
              <a:t>terkiri</a:t>
            </a:r>
            <a:r>
              <a:rPr lang="en-US" b="1" dirty="0"/>
              <a:t> yang </a:t>
            </a:r>
            <a:r>
              <a:rPr lang="en-US" b="1" dirty="0" err="1"/>
              <a:t>harus</a:t>
            </a:r>
            <a:r>
              <a:rPr lang="en-US" b="1" dirty="0"/>
              <a:t> </a:t>
            </a:r>
            <a:r>
              <a:rPr lang="en-US" b="1" dirty="0" err="1"/>
              <a:t>dihilangkan</a:t>
            </a:r>
            <a:r>
              <a:rPr lang="en-US" b="1" dirty="0"/>
              <a:t> 5 </a:t>
            </a:r>
            <a:r>
              <a:rPr lang="en-US" b="1" dirty="0" err="1"/>
              <a:t>diikuti</a:t>
            </a:r>
            <a:r>
              <a:rPr lang="en-US" b="1" dirty="0"/>
              <a:t> </a:t>
            </a:r>
            <a:r>
              <a:rPr lang="en-US" b="1" dirty="0" err="1"/>
              <a:t>oleh</a:t>
            </a:r>
            <a:r>
              <a:rPr lang="en-US" b="1" dirty="0"/>
              <a:t> </a:t>
            </a:r>
            <a:r>
              <a:rPr lang="en-US" b="1" dirty="0" err="1"/>
              <a:t>angka</a:t>
            </a:r>
            <a:r>
              <a:rPr lang="en-US" b="1" dirty="0"/>
              <a:t> </a:t>
            </a:r>
            <a:r>
              <a:rPr lang="en-US" b="1" dirty="0" err="1"/>
              <a:t>bukan</a:t>
            </a:r>
            <a:r>
              <a:rPr lang="en-US" b="1" dirty="0"/>
              <a:t> </a:t>
            </a:r>
            <a:r>
              <a:rPr lang="en-US" b="1" dirty="0" err="1"/>
              <a:t>nol</a:t>
            </a:r>
            <a:r>
              <a:rPr lang="en-US" b="1" dirty="0"/>
              <a:t> </a:t>
            </a:r>
            <a:r>
              <a:rPr lang="en-US" b="1" dirty="0" err="1"/>
              <a:t>maka</a:t>
            </a:r>
            <a:r>
              <a:rPr lang="en-US" b="1" dirty="0"/>
              <a:t> </a:t>
            </a:r>
            <a:r>
              <a:rPr lang="en-US" b="1" dirty="0" err="1"/>
              <a:t>angka</a:t>
            </a:r>
            <a:r>
              <a:rPr lang="en-US" b="1" dirty="0"/>
              <a:t> </a:t>
            </a:r>
            <a:r>
              <a:rPr lang="en-US" b="1" dirty="0" err="1"/>
              <a:t>terkanan</a:t>
            </a:r>
            <a:r>
              <a:rPr lang="en-US" b="1" dirty="0"/>
              <a:t> yang </a:t>
            </a:r>
            <a:r>
              <a:rPr lang="en-US" b="1" dirty="0" err="1"/>
              <a:t>mendahuluinya</a:t>
            </a:r>
            <a:r>
              <a:rPr lang="en-US" b="1" dirty="0"/>
              <a:t> </a:t>
            </a:r>
            <a:r>
              <a:rPr lang="en-US" b="1" dirty="0" err="1"/>
              <a:t>bertambah</a:t>
            </a:r>
            <a:r>
              <a:rPr lang="en-US" b="1" dirty="0"/>
              <a:t> </a:t>
            </a:r>
            <a:r>
              <a:rPr lang="en-US" b="1" dirty="0" err="1" smtClean="0"/>
              <a:t>Satu</a:t>
            </a:r>
            <a:r>
              <a:rPr lang="en-US" b="1" dirty="0" smtClean="0"/>
              <a:t>.</a:t>
            </a:r>
          </a:p>
          <a:p>
            <a:pPr lvl="1" algn="just">
              <a:buNone/>
            </a:pPr>
            <a:r>
              <a:rPr lang="en-US" b="1" dirty="0" smtClean="0"/>
              <a:t>3. </a:t>
            </a:r>
            <a:r>
              <a:rPr lang="en-US" b="1" dirty="0" err="1" smtClean="0"/>
              <a:t>Jika</a:t>
            </a:r>
            <a:r>
              <a:rPr lang="en-US" b="1" dirty="0" smtClean="0"/>
              <a:t> </a:t>
            </a:r>
            <a:r>
              <a:rPr lang="en-US" b="1" dirty="0" err="1"/>
              <a:t>angka</a:t>
            </a:r>
            <a:r>
              <a:rPr lang="en-US" b="1" dirty="0"/>
              <a:t> </a:t>
            </a:r>
            <a:r>
              <a:rPr lang="en-US" b="1" dirty="0" err="1"/>
              <a:t>terkiri</a:t>
            </a:r>
            <a:r>
              <a:rPr lang="en-US" b="1" dirty="0"/>
              <a:t> yang </a:t>
            </a:r>
            <a:r>
              <a:rPr lang="en-US" b="1" dirty="0" err="1"/>
              <a:t>harus</a:t>
            </a:r>
            <a:r>
              <a:rPr lang="en-US" b="1" dirty="0"/>
              <a:t> </a:t>
            </a:r>
            <a:r>
              <a:rPr lang="en-US" b="1" dirty="0" err="1"/>
              <a:t>dihilangkan</a:t>
            </a:r>
            <a:r>
              <a:rPr lang="en-US" b="1" dirty="0"/>
              <a:t> </a:t>
            </a:r>
            <a:r>
              <a:rPr lang="en-US" b="1" dirty="0" err="1"/>
              <a:t>hanya</a:t>
            </a:r>
            <a:r>
              <a:rPr lang="en-US" b="1" dirty="0"/>
              <a:t> </a:t>
            </a:r>
            <a:r>
              <a:rPr lang="en-US" b="1" dirty="0" err="1"/>
              <a:t>angka</a:t>
            </a:r>
            <a:r>
              <a:rPr lang="en-US" b="1" dirty="0"/>
              <a:t> 5 </a:t>
            </a:r>
            <a:r>
              <a:rPr lang="en-US" b="1" dirty="0" err="1"/>
              <a:t>atau</a:t>
            </a:r>
            <a:r>
              <a:rPr lang="en-US" b="1" dirty="0"/>
              <a:t> 5 </a:t>
            </a:r>
            <a:r>
              <a:rPr lang="en-US" b="1" dirty="0" err="1"/>
              <a:t>diikuti</a:t>
            </a:r>
            <a:r>
              <a:rPr lang="en-US" b="1" dirty="0"/>
              <a:t> </a:t>
            </a:r>
            <a:r>
              <a:rPr lang="en-US" b="1" dirty="0" err="1"/>
              <a:t>oleh</a:t>
            </a:r>
            <a:r>
              <a:rPr lang="en-US" b="1" dirty="0"/>
              <a:t> </a:t>
            </a:r>
            <a:r>
              <a:rPr lang="en-US" b="1" dirty="0" err="1"/>
              <a:t>angka</a:t>
            </a:r>
            <a:r>
              <a:rPr lang="en-US" b="1" dirty="0"/>
              <a:t> </a:t>
            </a:r>
            <a:r>
              <a:rPr lang="en-US" b="1" dirty="0" err="1"/>
              <a:t>nol</a:t>
            </a:r>
            <a:r>
              <a:rPr lang="en-US" b="1" dirty="0"/>
              <a:t> </a:t>
            </a:r>
            <a:r>
              <a:rPr lang="en-US" b="1" dirty="0" err="1"/>
              <a:t>belaka</a:t>
            </a:r>
            <a:r>
              <a:rPr lang="en-US" b="1" dirty="0"/>
              <a:t>, </a:t>
            </a:r>
            <a:r>
              <a:rPr lang="en-US" b="1" dirty="0" err="1"/>
              <a:t>maka</a:t>
            </a:r>
            <a:r>
              <a:rPr lang="en-US" b="1" dirty="0"/>
              <a:t> </a:t>
            </a:r>
            <a:r>
              <a:rPr lang="en-US" b="1" dirty="0" err="1"/>
              <a:t>angka</a:t>
            </a:r>
            <a:r>
              <a:rPr lang="en-US" b="1" dirty="0"/>
              <a:t> </a:t>
            </a:r>
            <a:r>
              <a:rPr lang="en-US" b="1" dirty="0" err="1"/>
              <a:t>terkanan</a:t>
            </a:r>
            <a:r>
              <a:rPr lang="en-US" b="1" dirty="0"/>
              <a:t> yang </a:t>
            </a:r>
            <a:r>
              <a:rPr lang="en-US" b="1" dirty="0" err="1"/>
              <a:t>mendahuluinya</a:t>
            </a:r>
            <a:r>
              <a:rPr lang="en-US" b="1" dirty="0"/>
              <a:t> </a:t>
            </a:r>
            <a:r>
              <a:rPr lang="en-US" b="1" dirty="0" err="1"/>
              <a:t>tetap</a:t>
            </a:r>
            <a:r>
              <a:rPr lang="en-US" b="1" dirty="0"/>
              <a:t> </a:t>
            </a:r>
            <a:r>
              <a:rPr lang="en-US" b="1" dirty="0" err="1"/>
              <a:t>jika</a:t>
            </a:r>
            <a:r>
              <a:rPr lang="en-US" b="1" dirty="0"/>
              <a:t> </a:t>
            </a:r>
            <a:r>
              <a:rPr lang="en-US" b="1" dirty="0" err="1"/>
              <a:t>ia</a:t>
            </a:r>
            <a:r>
              <a:rPr lang="en-US" b="1" dirty="0"/>
              <a:t> </a:t>
            </a:r>
            <a:r>
              <a:rPr lang="en-US" b="1" dirty="0" err="1"/>
              <a:t>genap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bertambah</a:t>
            </a:r>
            <a:r>
              <a:rPr lang="en-US" b="1" dirty="0"/>
              <a:t> </a:t>
            </a:r>
            <a:r>
              <a:rPr lang="en-US" b="1" dirty="0" err="1"/>
              <a:t>satu</a:t>
            </a:r>
            <a:r>
              <a:rPr lang="en-US" b="1" dirty="0"/>
              <a:t> </a:t>
            </a:r>
            <a:r>
              <a:rPr lang="en-US" b="1" dirty="0" err="1"/>
              <a:t>jika</a:t>
            </a:r>
            <a:r>
              <a:rPr lang="en-US" b="1" dirty="0"/>
              <a:t> </a:t>
            </a:r>
            <a:r>
              <a:rPr lang="en-US" b="1" dirty="0" err="1"/>
              <a:t>ganjil</a:t>
            </a:r>
            <a:endParaRPr lang="en-US" sz="2400" b="1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</a:rPr>
              <a:t>CONTOH SOAL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err="1">
                <a:solidFill>
                  <a:schemeClr val="bg1"/>
                </a:solidFill>
              </a:rPr>
              <a:t>Bulatkan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bilangan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berikut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hingga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bulat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terdekat</a:t>
            </a:r>
            <a:r>
              <a:rPr lang="en-US" b="1" dirty="0">
                <a:solidFill>
                  <a:schemeClr val="bg1"/>
                </a:solidFill>
              </a:rPr>
              <a:t>!</a:t>
            </a:r>
          </a:p>
          <a:p>
            <a:pPr lvl="0"/>
            <a:r>
              <a:rPr lang="en-US" b="1" dirty="0">
                <a:solidFill>
                  <a:schemeClr val="bg1"/>
                </a:solidFill>
              </a:rPr>
              <a:t>29,49 	</a:t>
            </a:r>
          </a:p>
          <a:p>
            <a:pPr lvl="0"/>
            <a:r>
              <a:rPr lang="en-US" b="1" dirty="0">
                <a:solidFill>
                  <a:schemeClr val="bg1"/>
                </a:solidFill>
              </a:rPr>
              <a:t>600,51 	</a:t>
            </a:r>
          </a:p>
          <a:p>
            <a:pPr lvl="0"/>
            <a:r>
              <a:rPr lang="en-US" b="1" dirty="0">
                <a:solidFill>
                  <a:schemeClr val="bg1"/>
                </a:solidFill>
              </a:rPr>
              <a:t>38,50 	</a:t>
            </a:r>
          </a:p>
          <a:p>
            <a:r>
              <a:rPr lang="en-US" b="1" dirty="0">
                <a:solidFill>
                  <a:schemeClr val="bg1"/>
                </a:solidFill>
              </a:rPr>
              <a:t>47,5 	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371600"/>
          </a:xfrm>
        </p:spPr>
        <p:txBody>
          <a:bodyPr>
            <a:normAutofit fontScale="90000"/>
          </a:bodyPr>
          <a:lstStyle/>
          <a:p>
            <a:r>
              <a:rPr lang="en-US" sz="6000" b="1" dirty="0" smtClean="0"/>
              <a:t>STATISTIKA DESKRIPTIF</a:t>
            </a:r>
            <a:br>
              <a:rPr lang="en-US" sz="6000" b="1" dirty="0" smtClean="0"/>
            </a:br>
            <a:endParaRPr lang="en-US" sz="6000" b="1" dirty="0"/>
          </a:p>
        </p:txBody>
      </p:sp>
      <p:pic>
        <p:nvPicPr>
          <p:cNvPr id="4" name="Picture 6" descr="j0300520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2209800"/>
            <a:ext cx="72390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MACAM-MACAM DISTRIBUSI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err="1" smtClean="0"/>
              <a:t>Distribusi</a:t>
            </a:r>
            <a:r>
              <a:rPr lang="en-US" sz="4400" dirty="0" smtClean="0"/>
              <a:t> </a:t>
            </a:r>
            <a:r>
              <a:rPr lang="en-US" sz="4400" dirty="0" err="1" smtClean="0"/>
              <a:t>frekuensi</a:t>
            </a:r>
            <a:endParaRPr lang="en-US" sz="4400" dirty="0" smtClean="0"/>
          </a:p>
          <a:p>
            <a:r>
              <a:rPr lang="en-US" sz="4400" dirty="0" err="1" smtClean="0"/>
              <a:t>Distribusi</a:t>
            </a:r>
            <a:r>
              <a:rPr lang="en-US" sz="4400" dirty="0" smtClean="0"/>
              <a:t> </a:t>
            </a:r>
            <a:r>
              <a:rPr lang="en-US" sz="4400" dirty="0" err="1" smtClean="0"/>
              <a:t>frekuensi</a:t>
            </a:r>
            <a:r>
              <a:rPr lang="en-US" sz="4400" dirty="0" smtClean="0"/>
              <a:t> </a:t>
            </a:r>
            <a:r>
              <a:rPr lang="en-US" sz="4400" dirty="0" err="1" smtClean="0"/>
              <a:t>relatif</a:t>
            </a:r>
            <a:endParaRPr lang="en-US" sz="4400" dirty="0" smtClean="0"/>
          </a:p>
          <a:p>
            <a:r>
              <a:rPr lang="en-US" sz="4400" dirty="0" err="1" smtClean="0"/>
              <a:t>Distribusi</a:t>
            </a:r>
            <a:r>
              <a:rPr lang="en-US" sz="4400" dirty="0" smtClean="0"/>
              <a:t> </a:t>
            </a:r>
            <a:r>
              <a:rPr lang="en-US" sz="4400" dirty="0" err="1" smtClean="0"/>
              <a:t>frekuensi</a:t>
            </a:r>
            <a:r>
              <a:rPr lang="en-US" sz="4400" dirty="0" smtClean="0"/>
              <a:t> </a:t>
            </a:r>
            <a:r>
              <a:rPr lang="en-US" sz="4400" dirty="0" err="1" smtClean="0"/>
              <a:t>kumulatif</a:t>
            </a:r>
            <a:endParaRPr lang="en-US" sz="4400" dirty="0"/>
          </a:p>
        </p:txBody>
      </p:sp>
      <p:pic>
        <p:nvPicPr>
          <p:cNvPr id="4" name="Picture 4" descr="j0283649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88" y="4343400"/>
            <a:ext cx="2576512" cy="224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DISTRIBUSI FREKUENS</a:t>
            </a:r>
            <a:r>
              <a:rPr lang="en-US" dirty="0" smtClean="0"/>
              <a:t>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n-US" sz="2600" b="1" dirty="0" smtClean="0"/>
              <a:t>Cara </a:t>
            </a:r>
            <a:r>
              <a:rPr lang="en-US" sz="2600" b="1" dirty="0" err="1" smtClean="0"/>
              <a:t>Membuat</a:t>
            </a:r>
            <a:r>
              <a:rPr lang="en-US" sz="2600" b="1" dirty="0" smtClean="0"/>
              <a:t>: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2600" b="1" dirty="0" err="1" smtClean="0"/>
              <a:t>Tentukan</a:t>
            </a:r>
            <a:r>
              <a:rPr lang="en-US" sz="2600" b="1" dirty="0" smtClean="0"/>
              <a:t> </a:t>
            </a:r>
            <a:r>
              <a:rPr lang="en-US" sz="2600" b="1" dirty="0" err="1"/>
              <a:t>rentang</a:t>
            </a:r>
            <a:r>
              <a:rPr lang="en-US" sz="2600" b="1" dirty="0"/>
              <a:t>; </a:t>
            </a:r>
            <a:r>
              <a:rPr lang="en-US" sz="2600" b="1" dirty="0" err="1"/>
              <a:t>rentang</a:t>
            </a:r>
            <a:r>
              <a:rPr lang="en-US" sz="2600" b="1" dirty="0"/>
              <a:t> = data </a:t>
            </a:r>
            <a:r>
              <a:rPr lang="en-US" sz="2600" b="1" dirty="0" err="1"/>
              <a:t>terbesar</a:t>
            </a:r>
            <a:r>
              <a:rPr lang="en-US" sz="2600" b="1" dirty="0"/>
              <a:t> – data </a:t>
            </a:r>
            <a:r>
              <a:rPr lang="en-US" sz="2600" b="1" dirty="0" err="1" smtClean="0"/>
              <a:t>terkecil</a:t>
            </a:r>
            <a:endParaRPr lang="en-US" sz="2600" b="1" dirty="0"/>
          </a:p>
          <a:p>
            <a:pPr marL="514350" indent="-514350">
              <a:buFont typeface="+mj-lt"/>
              <a:buAutoNum type="alphaLcPeriod"/>
            </a:pPr>
            <a:r>
              <a:rPr lang="en-US" sz="2600" b="1" dirty="0" err="1" smtClean="0"/>
              <a:t>Tentukan</a:t>
            </a:r>
            <a:r>
              <a:rPr lang="en-US" sz="2600" b="1" dirty="0" smtClean="0"/>
              <a:t> </a:t>
            </a:r>
            <a:r>
              <a:rPr lang="en-US" sz="2600" b="1" dirty="0" err="1"/>
              <a:t>banyak</a:t>
            </a:r>
            <a:r>
              <a:rPr lang="en-US" sz="2600" b="1" dirty="0"/>
              <a:t> </a:t>
            </a:r>
            <a:r>
              <a:rPr lang="en-US" sz="2600" b="1" dirty="0" err="1"/>
              <a:t>kelas</a:t>
            </a:r>
            <a:r>
              <a:rPr lang="en-US" sz="2600" b="1" dirty="0"/>
              <a:t> interval, </a:t>
            </a:r>
            <a:r>
              <a:rPr lang="en-US" sz="2600" b="1" dirty="0" err="1"/>
              <a:t>ada</a:t>
            </a:r>
            <a:r>
              <a:rPr lang="en-US" sz="2600" b="1" dirty="0"/>
              <a:t> 2 </a:t>
            </a:r>
            <a:r>
              <a:rPr lang="en-US" sz="2600" b="1" dirty="0" err="1"/>
              <a:t>cara</a:t>
            </a:r>
            <a:r>
              <a:rPr lang="en-US" sz="2600" b="1" dirty="0"/>
              <a:t> </a:t>
            </a:r>
            <a:r>
              <a:rPr lang="en-US" sz="2600" b="1" dirty="0" smtClean="0"/>
              <a:t>:</a:t>
            </a:r>
          </a:p>
          <a:p>
            <a:pPr lvl="2"/>
            <a:r>
              <a:rPr lang="en-US" sz="2600" b="1" dirty="0" err="1" smtClean="0"/>
              <a:t>Pilih</a:t>
            </a:r>
            <a:r>
              <a:rPr lang="en-US" sz="2600" b="1" dirty="0" smtClean="0"/>
              <a:t> KI = 5-20 </a:t>
            </a:r>
            <a:r>
              <a:rPr lang="en-US" sz="2600" b="1" dirty="0" err="1" smtClean="0"/>
              <a:t>kelas</a:t>
            </a:r>
            <a:endParaRPr lang="en-US" sz="2600" b="1" dirty="0" smtClean="0"/>
          </a:p>
          <a:p>
            <a:pPr lvl="2"/>
            <a:r>
              <a:rPr lang="en-US" sz="2600" b="1" dirty="0" err="1" smtClean="0"/>
              <a:t>Gunakan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aturan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sturges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yaitu</a:t>
            </a:r>
            <a:r>
              <a:rPr lang="en-US" sz="2600" b="1" dirty="0" smtClean="0"/>
              <a:t> KI= 1 + 3,3 log n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2600" b="1" dirty="0" err="1" smtClean="0"/>
              <a:t>Tentukan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panjang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kelas</a:t>
            </a:r>
            <a:r>
              <a:rPr lang="en-US" sz="2600" b="1" dirty="0" smtClean="0"/>
              <a:t> interval, p = </a:t>
            </a:r>
            <a:r>
              <a:rPr lang="en-US" sz="2600" b="1" dirty="0" err="1" smtClean="0"/>
              <a:t>rentang</a:t>
            </a:r>
            <a:r>
              <a:rPr lang="en-US" sz="2600" b="1" dirty="0" smtClean="0"/>
              <a:t>/KI</a:t>
            </a:r>
          </a:p>
          <a:p>
            <a:pPr marL="514350" lvl="1" indent="-514350">
              <a:buNone/>
            </a:pPr>
            <a:r>
              <a:rPr lang="en-US" sz="2600" b="1" dirty="0" smtClean="0"/>
              <a:t>d.    </a:t>
            </a:r>
            <a:r>
              <a:rPr lang="en-US" sz="2600" b="1" dirty="0" err="1" smtClean="0"/>
              <a:t>Pilih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ujung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bawah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kelas</a:t>
            </a:r>
            <a:r>
              <a:rPr lang="en-US" sz="2600" b="1" dirty="0" smtClean="0"/>
              <a:t> interval </a:t>
            </a:r>
            <a:r>
              <a:rPr lang="en-US" sz="2600" b="1" dirty="0" err="1" smtClean="0"/>
              <a:t>pertama</a:t>
            </a:r>
            <a:r>
              <a:rPr lang="en-US" sz="2600" b="1" dirty="0" smtClean="0"/>
              <a:t>, </a:t>
            </a:r>
            <a:r>
              <a:rPr lang="en-US" sz="2600" b="1" dirty="0" err="1" smtClean="0"/>
              <a:t>dengan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cara</a:t>
            </a:r>
            <a:r>
              <a:rPr lang="en-US" sz="2600" b="1" dirty="0" smtClean="0"/>
              <a:t> :</a:t>
            </a:r>
          </a:p>
          <a:p>
            <a:pPr lvl="2"/>
            <a:r>
              <a:rPr lang="en-US" sz="2600" b="1" dirty="0" err="1" smtClean="0"/>
              <a:t>Ambil</a:t>
            </a:r>
            <a:r>
              <a:rPr lang="en-US" sz="2600" b="1" dirty="0" smtClean="0"/>
              <a:t> data </a:t>
            </a:r>
            <a:r>
              <a:rPr lang="en-US" sz="2600" b="1" dirty="0" err="1" smtClean="0"/>
              <a:t>terkecil</a:t>
            </a:r>
            <a:endParaRPr lang="en-US" sz="2600" b="1" dirty="0" smtClean="0"/>
          </a:p>
          <a:p>
            <a:pPr lvl="2"/>
            <a:r>
              <a:rPr lang="en-US" sz="2600" b="1" dirty="0" err="1" smtClean="0"/>
              <a:t>Ambil</a:t>
            </a:r>
            <a:r>
              <a:rPr lang="en-US" sz="2600" b="1" dirty="0" smtClean="0"/>
              <a:t> data yang </a:t>
            </a:r>
            <a:r>
              <a:rPr lang="en-US" sz="2600" b="1" dirty="0" err="1" smtClean="0"/>
              <a:t>lebih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kecil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dari</a:t>
            </a:r>
            <a:r>
              <a:rPr lang="en-US" sz="2600" b="1" dirty="0" smtClean="0"/>
              <a:t> data </a:t>
            </a:r>
            <a:r>
              <a:rPr lang="en-US" sz="2600" b="1" dirty="0" err="1" smtClean="0"/>
              <a:t>terkecil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tetapi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selisihnya</a:t>
            </a:r>
            <a:r>
              <a:rPr lang="en-US" sz="2600" b="1" dirty="0" smtClean="0"/>
              <a:t>  </a:t>
            </a:r>
            <a:r>
              <a:rPr lang="en-US" sz="2600" b="1" dirty="0" err="1" smtClean="0"/>
              <a:t>kurang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dari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panjang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kelas</a:t>
            </a:r>
            <a:endParaRPr lang="en-US" sz="2600" b="1" dirty="0" smtClean="0"/>
          </a:p>
          <a:p>
            <a:pPr marL="514350" indent="-514350">
              <a:buFont typeface="+mj-lt"/>
              <a:buAutoNum type="alphaLcPeriod"/>
            </a:pPr>
            <a:endParaRPr lang="en-US" dirty="0" smtClean="0"/>
          </a:p>
          <a:p>
            <a:pPr marL="514350" indent="-514350">
              <a:buFont typeface="+mj-lt"/>
              <a:buAutoNum type="alphaLcPeriod"/>
            </a:pPr>
            <a:endParaRPr lang="en-US" sz="2400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CONTOH SOAL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err="1" smtClean="0"/>
              <a:t>Buatlah</a:t>
            </a:r>
            <a:r>
              <a:rPr lang="en-US" b="1" dirty="0" smtClean="0"/>
              <a:t> </a:t>
            </a:r>
            <a:r>
              <a:rPr lang="en-US" b="1" dirty="0" err="1" smtClean="0"/>
              <a:t>distribusi</a:t>
            </a:r>
            <a:r>
              <a:rPr lang="en-US" b="1" dirty="0" smtClean="0"/>
              <a:t> </a:t>
            </a:r>
            <a:r>
              <a:rPr lang="en-US" b="1" dirty="0" err="1" smtClean="0"/>
              <a:t>frekuensi</a:t>
            </a:r>
            <a:r>
              <a:rPr lang="en-US" b="1" dirty="0" smtClean="0"/>
              <a:t> </a:t>
            </a:r>
            <a:r>
              <a:rPr lang="en-US" b="1" dirty="0" err="1" smtClean="0"/>
              <a:t>dari</a:t>
            </a:r>
            <a:r>
              <a:rPr lang="en-US" b="1" dirty="0" smtClean="0"/>
              <a:t> data </a:t>
            </a:r>
            <a:r>
              <a:rPr lang="en-US" b="1" dirty="0" err="1" smtClean="0"/>
              <a:t>berikut</a:t>
            </a:r>
            <a:r>
              <a:rPr lang="en-US" b="1" dirty="0" smtClean="0"/>
              <a:t>:</a:t>
            </a:r>
          </a:p>
          <a:p>
            <a:pPr marL="514350" indent="-514350">
              <a:buAutoNum type="arabicPlain" startAt="16"/>
            </a:pPr>
            <a:r>
              <a:rPr lang="en-US" b="1" dirty="0" smtClean="0"/>
              <a:t>17   19  19  20  20  21 21 22 </a:t>
            </a:r>
          </a:p>
          <a:p>
            <a:pPr marL="514350" indent="-514350">
              <a:buAutoNum type="arabicPlain" startAt="22"/>
            </a:pPr>
            <a:r>
              <a:rPr lang="en-US" b="1" dirty="0" smtClean="0"/>
              <a:t>22  23  23  24  24  25 25 25 </a:t>
            </a:r>
          </a:p>
          <a:p>
            <a:pPr marL="514350" indent="-514350">
              <a:buNone/>
            </a:pPr>
            <a:r>
              <a:rPr lang="en-US" b="1" dirty="0" smtClean="0"/>
              <a:t>25  25  26  26  26  27  27 27 28  </a:t>
            </a:r>
          </a:p>
          <a:p>
            <a:pPr marL="514350" indent="-514350">
              <a:buAutoNum type="arabicPlain" startAt="28"/>
            </a:pPr>
            <a:r>
              <a:rPr lang="en-US" b="1" dirty="0" smtClean="0"/>
              <a:t>29  29  30  30  31  31 32 33 </a:t>
            </a:r>
          </a:p>
          <a:p>
            <a:pPr marL="514350" indent="-514350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TUJUAN PERKULIAHAN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3200" b="1" dirty="0" smtClean="0"/>
              <a:t>	</a:t>
            </a:r>
            <a:r>
              <a:rPr lang="en-US" sz="3200" b="1" dirty="0" err="1" smtClean="0"/>
              <a:t>Setelah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mengikuti</a:t>
            </a:r>
            <a:r>
              <a:rPr lang="en-US" sz="3200" b="1" dirty="0" smtClean="0"/>
              <a:t> </a:t>
            </a:r>
            <a:r>
              <a:rPr lang="en-US" sz="3200" b="1" dirty="0" err="1"/>
              <a:t>perkuliahan</a:t>
            </a:r>
            <a:r>
              <a:rPr lang="en-US" sz="3200" b="1" dirty="0"/>
              <a:t> </a:t>
            </a:r>
            <a:r>
              <a:rPr lang="en-US" sz="3200" b="1" dirty="0" err="1"/>
              <a:t>ini</a:t>
            </a:r>
            <a:r>
              <a:rPr lang="en-US" sz="3200" b="1" dirty="0"/>
              <a:t> </a:t>
            </a:r>
            <a:r>
              <a:rPr lang="en-US" sz="3200" b="1" dirty="0" err="1"/>
              <a:t>mahasiswa</a:t>
            </a:r>
            <a:r>
              <a:rPr lang="en-US" sz="3200" b="1" dirty="0"/>
              <a:t> </a:t>
            </a:r>
            <a:r>
              <a:rPr lang="en-US" sz="3200" b="1" dirty="0" err="1"/>
              <a:t>diharapkan</a:t>
            </a:r>
            <a:r>
              <a:rPr lang="en-US" sz="3200" b="1" dirty="0"/>
              <a:t> </a:t>
            </a:r>
            <a:r>
              <a:rPr lang="en-US" sz="3200" b="1" dirty="0" err="1"/>
              <a:t>mampu</a:t>
            </a:r>
            <a:r>
              <a:rPr lang="en-US" sz="3200" b="1" dirty="0"/>
              <a:t> </a:t>
            </a:r>
            <a:r>
              <a:rPr lang="en-US" sz="3200" b="1" dirty="0" err="1"/>
              <a:t>menganalisis</a:t>
            </a:r>
            <a:r>
              <a:rPr lang="en-US" sz="3200" b="1" dirty="0"/>
              <a:t> data </a:t>
            </a:r>
            <a:r>
              <a:rPr lang="en-US" sz="3200" b="1" dirty="0" err="1"/>
              <a:t>dengan</a:t>
            </a:r>
            <a:r>
              <a:rPr lang="en-US" sz="3200" b="1" dirty="0"/>
              <a:t> </a:t>
            </a:r>
            <a:r>
              <a:rPr lang="en-US" sz="3200" b="1" dirty="0" err="1"/>
              <a:t>menggunakan</a:t>
            </a:r>
            <a:r>
              <a:rPr lang="en-US" sz="3200" b="1" dirty="0"/>
              <a:t> </a:t>
            </a:r>
            <a:r>
              <a:rPr lang="en-US" sz="3200" b="1" dirty="0" err="1"/>
              <a:t>statistika</a:t>
            </a:r>
            <a:r>
              <a:rPr lang="en-US" sz="3200" b="1" dirty="0"/>
              <a:t> </a:t>
            </a:r>
            <a:r>
              <a:rPr lang="en-US" sz="3200" b="1" dirty="0" err="1"/>
              <a:t>deskriptif</a:t>
            </a:r>
            <a:r>
              <a:rPr lang="en-US" sz="3200" b="1" dirty="0"/>
              <a:t> </a:t>
            </a:r>
            <a:r>
              <a:rPr lang="en-US" sz="3200" b="1" dirty="0" err="1" smtClean="0"/>
              <a:t>dan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inferensial</a:t>
            </a:r>
            <a:r>
              <a:rPr lang="en-US" sz="3200" b="1" dirty="0" smtClean="0"/>
              <a:t> </a:t>
            </a:r>
            <a:r>
              <a:rPr lang="en-US" sz="3200" b="1" dirty="0" err="1"/>
              <a:t>serta</a:t>
            </a:r>
            <a:r>
              <a:rPr lang="en-US" sz="3200" b="1" dirty="0"/>
              <a:t> </a:t>
            </a:r>
            <a:r>
              <a:rPr lang="en-US" sz="3200" b="1" dirty="0" err="1"/>
              <a:t>mampu</a:t>
            </a:r>
            <a:r>
              <a:rPr lang="en-US" sz="3200" b="1" dirty="0"/>
              <a:t> </a:t>
            </a:r>
            <a:r>
              <a:rPr lang="en-US" sz="3200" b="1" dirty="0" err="1"/>
              <a:t>menyajikannnya</a:t>
            </a:r>
            <a:r>
              <a:rPr lang="en-US" sz="3200" b="1" dirty="0"/>
              <a:t> </a:t>
            </a:r>
            <a:r>
              <a:rPr lang="en-US" sz="3200" b="1" dirty="0" err="1"/>
              <a:t>secara</a:t>
            </a:r>
            <a:r>
              <a:rPr lang="en-US" sz="3200" b="1" dirty="0"/>
              <a:t> </a:t>
            </a:r>
            <a:r>
              <a:rPr lang="en-US" sz="3200" b="1" dirty="0" err="1"/>
              <a:t>informatif</a:t>
            </a:r>
            <a:r>
              <a:rPr lang="en-US" sz="3200" b="1" dirty="0"/>
              <a:t>  </a:t>
            </a:r>
            <a:r>
              <a:rPr lang="en-US" sz="3200" b="1" dirty="0" err="1"/>
              <a:t>dalam</a:t>
            </a:r>
            <a:r>
              <a:rPr lang="en-US" sz="3200" b="1" dirty="0"/>
              <a:t> </a:t>
            </a:r>
            <a:r>
              <a:rPr lang="en-US" sz="3200" b="1" dirty="0" err="1"/>
              <a:t>bentuk</a:t>
            </a:r>
            <a:r>
              <a:rPr lang="en-US" sz="3200" b="1" dirty="0"/>
              <a:t> yang </a:t>
            </a:r>
            <a:r>
              <a:rPr lang="en-US" sz="3200" b="1" dirty="0" err="1"/>
              <a:t>sederhana</a:t>
            </a:r>
            <a:r>
              <a:rPr lang="en-US" sz="3200" b="1" dirty="0"/>
              <a:t> </a:t>
            </a:r>
            <a:r>
              <a:rPr lang="en-US" sz="3200" b="1" dirty="0" err="1"/>
              <a:t>dan</a:t>
            </a:r>
            <a:r>
              <a:rPr lang="en-US" sz="3200" b="1" dirty="0"/>
              <a:t> </a:t>
            </a:r>
            <a:r>
              <a:rPr lang="en-US" sz="3200" b="1" dirty="0" err="1"/>
              <a:t>kompak</a:t>
            </a:r>
            <a:r>
              <a:rPr lang="en-US" sz="3200" b="1" dirty="0"/>
              <a:t>.</a:t>
            </a:r>
          </a:p>
          <a:p>
            <a:endParaRPr lang="en-US" sz="3200" b="1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PENYELESAIAN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610600" cy="52578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sz="2600" dirty="0" err="1" smtClean="0"/>
              <a:t>Dengan</a:t>
            </a:r>
            <a:r>
              <a:rPr lang="en-US" sz="2600" dirty="0" smtClean="0"/>
              <a:t> </a:t>
            </a:r>
            <a:r>
              <a:rPr lang="en-US" sz="2600" dirty="0" err="1" smtClean="0"/>
              <a:t>menggunakan</a:t>
            </a:r>
            <a:r>
              <a:rPr lang="en-US" sz="2600" dirty="0" smtClean="0"/>
              <a:t> </a:t>
            </a:r>
            <a:r>
              <a:rPr lang="en-US" sz="2600" dirty="0" err="1" smtClean="0"/>
              <a:t>microsoft</a:t>
            </a:r>
            <a:r>
              <a:rPr lang="en-US" sz="2600" dirty="0" smtClean="0"/>
              <a:t> </a:t>
            </a:r>
            <a:r>
              <a:rPr lang="en-US" sz="2600" dirty="0" err="1" smtClean="0"/>
              <a:t>excell</a:t>
            </a:r>
            <a:r>
              <a:rPr lang="en-US" sz="2600" dirty="0" smtClean="0"/>
              <a:t>:</a:t>
            </a:r>
          </a:p>
          <a:p>
            <a:r>
              <a:rPr lang="en-US" sz="2600" dirty="0" err="1" smtClean="0"/>
              <a:t>Ketik</a:t>
            </a:r>
            <a:r>
              <a:rPr lang="en-US" sz="2600" dirty="0" smtClean="0"/>
              <a:t> data </a:t>
            </a:r>
            <a:r>
              <a:rPr lang="en-US" sz="2600" dirty="0" err="1" smtClean="0"/>
              <a:t>dalam</a:t>
            </a:r>
            <a:r>
              <a:rPr lang="en-US" sz="2600" dirty="0" smtClean="0"/>
              <a:t> </a:t>
            </a:r>
            <a:r>
              <a:rPr lang="en-US" sz="2600" dirty="0" err="1" smtClean="0"/>
              <a:t>satu</a:t>
            </a:r>
            <a:r>
              <a:rPr lang="en-US" sz="2600" dirty="0" smtClean="0"/>
              <a:t> </a:t>
            </a:r>
            <a:r>
              <a:rPr lang="en-US" sz="2600" dirty="0" err="1" smtClean="0"/>
              <a:t>kolom</a:t>
            </a:r>
            <a:r>
              <a:rPr lang="en-US" sz="2600" dirty="0" smtClean="0"/>
              <a:t> </a:t>
            </a:r>
            <a:r>
              <a:rPr lang="en-US" sz="2600" dirty="0" err="1" smtClean="0"/>
              <a:t>di</a:t>
            </a:r>
            <a:r>
              <a:rPr lang="en-US" sz="2600" dirty="0" smtClean="0"/>
              <a:t> </a:t>
            </a:r>
            <a:r>
              <a:rPr lang="en-US" sz="2600" dirty="0" err="1" smtClean="0"/>
              <a:t>microsoft</a:t>
            </a:r>
            <a:r>
              <a:rPr lang="en-US" sz="2600" dirty="0" smtClean="0"/>
              <a:t> </a:t>
            </a:r>
            <a:r>
              <a:rPr lang="en-US" sz="2600" dirty="0" err="1" smtClean="0"/>
              <a:t>excell</a:t>
            </a:r>
            <a:endParaRPr lang="en-US" sz="2600" dirty="0" smtClean="0"/>
          </a:p>
          <a:p>
            <a:r>
              <a:rPr lang="en-US" sz="2600" dirty="0" err="1" smtClean="0"/>
              <a:t>Urutkan</a:t>
            </a:r>
            <a:r>
              <a:rPr lang="en-US" sz="2600" dirty="0" smtClean="0"/>
              <a:t> </a:t>
            </a:r>
            <a:r>
              <a:rPr lang="en-US" sz="2600" dirty="0" err="1" smtClean="0"/>
              <a:t>datadari</a:t>
            </a:r>
            <a:r>
              <a:rPr lang="en-US" sz="2600" dirty="0" smtClean="0"/>
              <a:t> yang </a:t>
            </a:r>
            <a:r>
              <a:rPr lang="en-US" sz="2600" dirty="0" err="1" smtClean="0"/>
              <a:t>terkecil</a:t>
            </a:r>
            <a:r>
              <a:rPr lang="en-US" sz="2600" dirty="0" smtClean="0"/>
              <a:t> </a:t>
            </a:r>
            <a:r>
              <a:rPr lang="en-US" sz="2600" dirty="0" err="1" smtClean="0"/>
              <a:t>ke</a:t>
            </a:r>
            <a:r>
              <a:rPr lang="en-US" sz="2600" dirty="0" smtClean="0"/>
              <a:t> yang </a:t>
            </a:r>
            <a:r>
              <a:rPr lang="en-US" sz="2600" dirty="0" err="1" smtClean="0"/>
              <a:t>terbesar</a:t>
            </a:r>
            <a:endParaRPr lang="en-US" sz="2600" dirty="0" smtClean="0"/>
          </a:p>
          <a:p>
            <a:r>
              <a:rPr lang="en-US" sz="2600" dirty="0" err="1" smtClean="0"/>
              <a:t>Tentukan</a:t>
            </a:r>
            <a:r>
              <a:rPr lang="en-US" sz="2600" dirty="0" smtClean="0"/>
              <a:t> </a:t>
            </a:r>
            <a:r>
              <a:rPr lang="en-US" sz="2600" dirty="0" err="1" smtClean="0"/>
              <a:t>rentang</a:t>
            </a:r>
            <a:r>
              <a:rPr lang="en-US" sz="2600" dirty="0" smtClean="0"/>
              <a:t>; </a:t>
            </a:r>
            <a:r>
              <a:rPr lang="en-US" sz="2600" dirty="0" smtClean="0"/>
              <a:t>= </a:t>
            </a:r>
            <a:r>
              <a:rPr lang="en-US" sz="2600" dirty="0" err="1" smtClean="0"/>
              <a:t>klik</a:t>
            </a:r>
            <a:r>
              <a:rPr lang="en-US" sz="2600" dirty="0" smtClean="0"/>
              <a:t> data </a:t>
            </a:r>
            <a:r>
              <a:rPr lang="en-US" sz="2600" dirty="0" err="1" smtClean="0"/>
              <a:t>terbesar-klik</a:t>
            </a:r>
            <a:r>
              <a:rPr lang="en-US" sz="2600" dirty="0" smtClean="0"/>
              <a:t> data </a:t>
            </a:r>
            <a:r>
              <a:rPr lang="en-US" sz="2600" dirty="0" err="1" smtClean="0"/>
              <a:t>terkecil</a:t>
            </a:r>
            <a:r>
              <a:rPr lang="en-US" sz="2600" dirty="0" smtClean="0"/>
              <a:t>-enter</a:t>
            </a:r>
          </a:p>
          <a:p>
            <a:r>
              <a:rPr lang="en-US" sz="2600" dirty="0" err="1" smtClean="0"/>
              <a:t>Tentukan</a:t>
            </a:r>
            <a:r>
              <a:rPr lang="en-US" sz="2600" dirty="0" smtClean="0"/>
              <a:t> log 36; formulas-</a:t>
            </a:r>
            <a:r>
              <a:rPr lang="en-US" sz="2600" dirty="0" err="1" smtClean="0"/>
              <a:t>math&amp;trig</a:t>
            </a:r>
            <a:r>
              <a:rPr lang="en-US" sz="2600" dirty="0" smtClean="0"/>
              <a:t>-log-</a:t>
            </a:r>
            <a:r>
              <a:rPr lang="en-US" sz="2600" dirty="0" err="1" smtClean="0"/>
              <a:t>isi</a:t>
            </a:r>
            <a:r>
              <a:rPr lang="en-US" sz="2600" dirty="0" smtClean="0"/>
              <a:t> number </a:t>
            </a:r>
            <a:r>
              <a:rPr lang="en-US" sz="2600" dirty="0" err="1" smtClean="0"/>
              <a:t>dgn</a:t>
            </a:r>
            <a:r>
              <a:rPr lang="en-US" sz="2600" dirty="0" smtClean="0"/>
              <a:t> 36- </a:t>
            </a:r>
            <a:r>
              <a:rPr lang="en-US" sz="2600" dirty="0" err="1" smtClean="0"/>
              <a:t>isi</a:t>
            </a:r>
            <a:r>
              <a:rPr lang="en-US" sz="2600" dirty="0" smtClean="0"/>
              <a:t> base </a:t>
            </a:r>
            <a:r>
              <a:rPr lang="en-US" sz="2600" dirty="0" err="1" smtClean="0"/>
              <a:t>dengan</a:t>
            </a:r>
            <a:r>
              <a:rPr lang="en-US" sz="2600" dirty="0" smtClean="0"/>
              <a:t> 10-ok  (agar data </a:t>
            </a:r>
            <a:r>
              <a:rPr lang="en-US" sz="2600" dirty="0" err="1" smtClean="0"/>
              <a:t>dua</a:t>
            </a:r>
            <a:r>
              <a:rPr lang="en-US" sz="2600" dirty="0" smtClean="0"/>
              <a:t> </a:t>
            </a:r>
            <a:r>
              <a:rPr lang="en-US" sz="2600" dirty="0" err="1" smtClean="0"/>
              <a:t>desimal</a:t>
            </a:r>
            <a:r>
              <a:rPr lang="en-US" sz="2600" dirty="0" smtClean="0"/>
              <a:t>, </a:t>
            </a:r>
            <a:r>
              <a:rPr lang="en-US" sz="2600" dirty="0" err="1" smtClean="0"/>
              <a:t>klik</a:t>
            </a:r>
            <a:r>
              <a:rPr lang="en-US" sz="2600" dirty="0" smtClean="0"/>
              <a:t> number-number- decimal places 2-enter)</a:t>
            </a:r>
          </a:p>
          <a:p>
            <a:r>
              <a:rPr lang="en-US" sz="2600" dirty="0" err="1" smtClean="0"/>
              <a:t>Tentukan</a:t>
            </a:r>
            <a:r>
              <a:rPr lang="en-US" sz="2600" dirty="0" smtClean="0"/>
              <a:t> </a:t>
            </a:r>
            <a:r>
              <a:rPr lang="en-US" sz="2600" dirty="0" err="1" smtClean="0"/>
              <a:t>banyak</a:t>
            </a:r>
            <a:r>
              <a:rPr lang="en-US" sz="2600" dirty="0" smtClean="0"/>
              <a:t> </a:t>
            </a:r>
            <a:r>
              <a:rPr lang="en-US" sz="2600" dirty="0" err="1" smtClean="0"/>
              <a:t>kelas</a:t>
            </a:r>
            <a:r>
              <a:rPr lang="en-US" sz="2600" dirty="0" smtClean="0"/>
              <a:t> interval, </a:t>
            </a:r>
            <a:r>
              <a:rPr lang="en-US" sz="2600" dirty="0" err="1" smtClean="0"/>
              <a:t>gunakan</a:t>
            </a:r>
            <a:r>
              <a:rPr lang="en-US" sz="2600" dirty="0" smtClean="0"/>
              <a:t> </a:t>
            </a:r>
            <a:r>
              <a:rPr lang="en-US" sz="2600" dirty="0" err="1" smtClean="0"/>
              <a:t>aturan</a:t>
            </a:r>
            <a:r>
              <a:rPr lang="en-US" sz="2600" dirty="0" smtClean="0"/>
              <a:t> </a:t>
            </a:r>
            <a:r>
              <a:rPr lang="en-US" sz="2600" dirty="0" err="1" smtClean="0"/>
              <a:t>sturges</a:t>
            </a:r>
            <a:r>
              <a:rPr lang="en-US" sz="2600" dirty="0" smtClean="0"/>
              <a:t> </a:t>
            </a:r>
            <a:r>
              <a:rPr lang="en-US" sz="2600" dirty="0" err="1" smtClean="0"/>
              <a:t>yaitu</a:t>
            </a:r>
            <a:r>
              <a:rPr lang="en-US" sz="2600" dirty="0" smtClean="0"/>
              <a:t> KI= 1 +( 3,3*</a:t>
            </a:r>
            <a:r>
              <a:rPr lang="en-US" sz="2600" dirty="0" err="1" smtClean="0"/>
              <a:t>klik</a:t>
            </a:r>
            <a:r>
              <a:rPr lang="en-US" sz="2600" dirty="0" smtClean="0"/>
              <a:t> log 36)-enter</a:t>
            </a:r>
            <a:endParaRPr lang="en-US" sz="2600" dirty="0" smtClean="0"/>
          </a:p>
          <a:p>
            <a:r>
              <a:rPr lang="en-US" sz="2600" dirty="0" err="1" smtClean="0"/>
              <a:t>Tentukan</a:t>
            </a:r>
            <a:r>
              <a:rPr lang="en-US" sz="2600" dirty="0" smtClean="0"/>
              <a:t> </a:t>
            </a:r>
            <a:r>
              <a:rPr lang="en-US" sz="2600" dirty="0" err="1" smtClean="0"/>
              <a:t>panjang</a:t>
            </a:r>
            <a:r>
              <a:rPr lang="en-US" sz="2600" dirty="0" smtClean="0"/>
              <a:t> </a:t>
            </a:r>
            <a:r>
              <a:rPr lang="en-US" sz="2600" dirty="0" err="1" smtClean="0"/>
              <a:t>kelas</a:t>
            </a:r>
            <a:r>
              <a:rPr lang="en-US" sz="2600" dirty="0" smtClean="0"/>
              <a:t> interval, p = </a:t>
            </a:r>
            <a:r>
              <a:rPr lang="en-US" sz="2600" dirty="0" err="1" smtClean="0"/>
              <a:t>rentang</a:t>
            </a:r>
            <a:r>
              <a:rPr lang="en-US" sz="2600" dirty="0" smtClean="0"/>
              <a:t>/KI-enter</a:t>
            </a:r>
            <a:endParaRPr lang="en-US" sz="2600" dirty="0" smtClean="0"/>
          </a:p>
          <a:p>
            <a:r>
              <a:rPr lang="en-US" sz="2600" dirty="0" smtClean="0"/>
              <a:t> </a:t>
            </a:r>
            <a:r>
              <a:rPr lang="en-US" sz="2600" dirty="0" err="1" smtClean="0"/>
              <a:t>Pilih</a:t>
            </a:r>
            <a:r>
              <a:rPr lang="en-US" sz="2600" dirty="0" smtClean="0"/>
              <a:t> </a:t>
            </a:r>
            <a:r>
              <a:rPr lang="en-US" sz="2600" dirty="0" err="1" smtClean="0"/>
              <a:t>ujung</a:t>
            </a:r>
            <a:r>
              <a:rPr lang="en-US" sz="2600" dirty="0" smtClean="0"/>
              <a:t> </a:t>
            </a:r>
            <a:r>
              <a:rPr lang="en-US" sz="2600" dirty="0" err="1" smtClean="0"/>
              <a:t>bawah</a:t>
            </a:r>
            <a:r>
              <a:rPr lang="en-US" sz="2600" dirty="0" smtClean="0"/>
              <a:t> </a:t>
            </a:r>
            <a:r>
              <a:rPr lang="en-US" sz="2600" dirty="0" err="1" smtClean="0"/>
              <a:t>kelas</a:t>
            </a:r>
            <a:r>
              <a:rPr lang="en-US" sz="2600" dirty="0" smtClean="0"/>
              <a:t> interval </a:t>
            </a:r>
            <a:r>
              <a:rPr lang="en-US" sz="2600" dirty="0" err="1" smtClean="0"/>
              <a:t>pertama</a:t>
            </a:r>
            <a:r>
              <a:rPr lang="en-US" sz="2600" dirty="0" smtClean="0"/>
              <a:t>, </a:t>
            </a:r>
            <a:r>
              <a:rPr lang="en-US" sz="2600" dirty="0" err="1" smtClean="0"/>
              <a:t>dengan</a:t>
            </a:r>
            <a:r>
              <a:rPr lang="en-US" sz="2600" dirty="0" smtClean="0"/>
              <a:t> </a:t>
            </a:r>
            <a:r>
              <a:rPr lang="en-US" sz="2600" dirty="0" err="1" smtClean="0"/>
              <a:t>cara</a:t>
            </a:r>
            <a:r>
              <a:rPr lang="en-US" sz="2600" dirty="0" smtClean="0"/>
              <a:t> :</a:t>
            </a:r>
          </a:p>
          <a:p>
            <a:pPr lvl="2"/>
            <a:r>
              <a:rPr lang="en-US" sz="2600" dirty="0" err="1" smtClean="0"/>
              <a:t>Ambil</a:t>
            </a:r>
            <a:r>
              <a:rPr lang="en-US" sz="2600" dirty="0" smtClean="0"/>
              <a:t> data </a:t>
            </a:r>
            <a:r>
              <a:rPr lang="en-US" sz="2600" dirty="0" err="1" smtClean="0"/>
              <a:t>terkecil</a:t>
            </a:r>
            <a:endParaRPr lang="en-US" sz="2600" dirty="0" smtClean="0"/>
          </a:p>
          <a:p>
            <a:pPr lvl="2"/>
            <a:r>
              <a:rPr lang="en-US" sz="2600" dirty="0" err="1" smtClean="0"/>
              <a:t>Ambil</a:t>
            </a:r>
            <a:r>
              <a:rPr lang="en-US" sz="2600" dirty="0" smtClean="0"/>
              <a:t> data yang </a:t>
            </a:r>
            <a:r>
              <a:rPr lang="en-US" sz="2600" dirty="0" err="1" smtClean="0"/>
              <a:t>lebih</a:t>
            </a:r>
            <a:r>
              <a:rPr lang="en-US" sz="2600" dirty="0" smtClean="0"/>
              <a:t> </a:t>
            </a:r>
            <a:r>
              <a:rPr lang="en-US" sz="2600" dirty="0" err="1" smtClean="0"/>
              <a:t>kecil</a:t>
            </a:r>
            <a:r>
              <a:rPr lang="en-US" sz="2600" dirty="0" smtClean="0"/>
              <a:t> </a:t>
            </a:r>
            <a:r>
              <a:rPr lang="en-US" sz="2600" dirty="0" err="1" smtClean="0"/>
              <a:t>dari</a:t>
            </a:r>
            <a:r>
              <a:rPr lang="en-US" sz="2600" dirty="0" smtClean="0"/>
              <a:t> data </a:t>
            </a:r>
            <a:r>
              <a:rPr lang="en-US" sz="2600" dirty="0" err="1" smtClean="0"/>
              <a:t>terkecil</a:t>
            </a:r>
            <a:r>
              <a:rPr lang="en-US" sz="2600" dirty="0" smtClean="0"/>
              <a:t> </a:t>
            </a:r>
            <a:r>
              <a:rPr lang="en-US" sz="2600" dirty="0" err="1" smtClean="0"/>
              <a:t>tetapi</a:t>
            </a:r>
            <a:r>
              <a:rPr lang="en-US" sz="2600" dirty="0" smtClean="0"/>
              <a:t> </a:t>
            </a:r>
            <a:r>
              <a:rPr lang="en-US" sz="2600" dirty="0" err="1" smtClean="0"/>
              <a:t>selisihnya</a:t>
            </a:r>
            <a:endParaRPr lang="en-US" sz="2600" dirty="0" smtClean="0"/>
          </a:p>
          <a:p>
            <a:pPr marL="514350" indent="-514350"/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mengisi</a:t>
            </a:r>
            <a:r>
              <a:rPr lang="en-US" sz="2800" dirty="0" smtClean="0"/>
              <a:t> </a:t>
            </a:r>
            <a:r>
              <a:rPr lang="en-US" sz="2800" dirty="0" err="1" smtClean="0"/>
              <a:t>frekuensi</a:t>
            </a:r>
            <a:r>
              <a:rPr lang="en-US" sz="2800" dirty="0" smtClean="0"/>
              <a:t> </a:t>
            </a:r>
            <a:r>
              <a:rPr lang="en-US" sz="2800" dirty="0" err="1" smtClean="0"/>
              <a:t>warnai</a:t>
            </a:r>
            <a:r>
              <a:rPr lang="en-US" sz="2800" dirty="0" smtClean="0"/>
              <a:t> data </a:t>
            </a:r>
            <a:r>
              <a:rPr lang="en-US" sz="2800" dirty="0" err="1" smtClean="0"/>
              <a:t>sesuai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interval </a:t>
            </a:r>
            <a:r>
              <a:rPr lang="en-US" sz="2800" dirty="0" err="1" smtClean="0"/>
              <a:t>kelas</a:t>
            </a:r>
            <a:endParaRPr lang="en-US" sz="2800" dirty="0" smtClean="0"/>
          </a:p>
          <a:p>
            <a:pPr marL="514350" indent="-514350">
              <a:buFont typeface="+mj-lt"/>
              <a:buAutoNum type="alphaLcPeriod"/>
            </a:pPr>
            <a:endParaRPr lang="en-US" sz="2400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b="1" dirty="0" smtClean="0"/>
              <a:t>DISTRIBUSI FREKUENSINYA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219200"/>
          <a:ext cx="5486400" cy="311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INTERVAL KELAS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/>
                        <a:t>fi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latin typeface="Arial"/>
                        </a:rPr>
                        <a:t>16-18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latin typeface="Arial"/>
                        </a:rPr>
                        <a:t>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latin typeface="Arial"/>
                        </a:rPr>
                        <a:t>19-21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latin typeface="Arial"/>
                        </a:rPr>
                        <a:t>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latin typeface="Arial"/>
                        </a:rPr>
                        <a:t>22-24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latin typeface="Arial"/>
                        </a:rPr>
                        <a:t>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latin typeface="Arial"/>
                        </a:rPr>
                        <a:t>25-27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latin typeface="Arial"/>
                        </a:rPr>
                        <a:t>11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latin typeface="Arial"/>
                        </a:rPr>
                        <a:t>28-30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latin typeface="Arial"/>
                        </a:rPr>
                        <a:t>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latin typeface="Arial"/>
                        </a:rPr>
                        <a:t>31-33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latin typeface="Arial"/>
                        </a:rPr>
                        <a:t>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latin typeface="Arial"/>
                        </a:rPr>
                        <a:t>JUMLAH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latin typeface="Arial"/>
                        </a:rPr>
                        <a:t>36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7200" y="4419600"/>
            <a:ext cx="8153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Istilah-istilah</a:t>
            </a:r>
            <a:r>
              <a:rPr lang="en-US" sz="2000" b="1" dirty="0" smtClean="0"/>
              <a:t>:</a:t>
            </a:r>
            <a:endParaRPr lang="en-US" sz="2000" b="1" dirty="0" smtClean="0"/>
          </a:p>
          <a:p>
            <a:r>
              <a:rPr lang="en-US" sz="2000" b="1" dirty="0" err="1" smtClean="0"/>
              <a:t>Tepi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bawah</a:t>
            </a:r>
            <a:r>
              <a:rPr lang="en-US" sz="2000" b="1" dirty="0" smtClean="0"/>
              <a:t>/Ujung </a:t>
            </a:r>
            <a:r>
              <a:rPr lang="en-US" sz="2000" b="1" dirty="0" err="1" smtClean="0"/>
              <a:t>bawah</a:t>
            </a:r>
            <a:r>
              <a:rPr lang="en-US" sz="2000" b="1" dirty="0" smtClean="0"/>
              <a:t>: </a:t>
            </a:r>
            <a:r>
              <a:rPr lang="en-US" sz="2000" b="1" dirty="0" smtClean="0"/>
              <a:t>16, 19, 22, 25, 28, 31</a:t>
            </a:r>
          </a:p>
          <a:p>
            <a:r>
              <a:rPr lang="en-US" sz="2000" b="1" dirty="0" err="1" smtClean="0"/>
              <a:t>Tepi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atas</a:t>
            </a:r>
            <a:r>
              <a:rPr lang="en-US" sz="2000" b="1" dirty="0" smtClean="0"/>
              <a:t> </a:t>
            </a:r>
            <a:r>
              <a:rPr lang="en-US" sz="2000" b="1" dirty="0" smtClean="0"/>
              <a:t>/</a:t>
            </a:r>
            <a:r>
              <a:rPr lang="en-US" sz="2000" b="1" dirty="0" err="1" smtClean="0"/>
              <a:t>Tepi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atas</a:t>
            </a:r>
            <a:r>
              <a:rPr lang="en-US" sz="2000" b="1" dirty="0" smtClean="0"/>
              <a:t>     </a:t>
            </a:r>
            <a:r>
              <a:rPr lang="en-US" sz="2000" b="1" dirty="0" smtClean="0"/>
              <a:t>: 18, 21, 24, 27, 30, 33</a:t>
            </a:r>
          </a:p>
          <a:p>
            <a:r>
              <a:rPr lang="en-US" sz="2000" b="1" dirty="0" smtClean="0"/>
              <a:t>Batas </a:t>
            </a:r>
            <a:r>
              <a:rPr lang="en-US" sz="2000" b="1" dirty="0" err="1" smtClean="0"/>
              <a:t>bawah</a:t>
            </a:r>
            <a:r>
              <a:rPr lang="en-US" sz="2000" b="1" dirty="0" smtClean="0"/>
              <a:t> : </a:t>
            </a:r>
            <a:r>
              <a:rPr lang="en-US" sz="2000" b="1" dirty="0" err="1" smtClean="0"/>
              <a:t>Tepi</a:t>
            </a:r>
            <a:r>
              <a:rPr lang="en-US" sz="2000" b="1" dirty="0" smtClean="0"/>
              <a:t> bawah-0,5</a:t>
            </a:r>
          </a:p>
          <a:p>
            <a:r>
              <a:rPr lang="en-US" sz="2000" b="1" dirty="0" smtClean="0"/>
              <a:t>Batas </a:t>
            </a:r>
            <a:r>
              <a:rPr lang="en-US" sz="2000" b="1" dirty="0" err="1" smtClean="0"/>
              <a:t>atas</a:t>
            </a:r>
            <a:r>
              <a:rPr lang="en-US" sz="2000" b="1" dirty="0" smtClean="0"/>
              <a:t>   : </a:t>
            </a:r>
            <a:r>
              <a:rPr lang="en-US" sz="2000" b="1" dirty="0" err="1" smtClean="0"/>
              <a:t>Tepi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atas</a:t>
            </a:r>
            <a:r>
              <a:rPr lang="en-US" sz="2000" b="1" dirty="0" smtClean="0"/>
              <a:t> + 0,5</a:t>
            </a:r>
          </a:p>
          <a:p>
            <a:r>
              <a:rPr lang="en-US" sz="2000" b="1" dirty="0" err="1" smtClean="0"/>
              <a:t>Titik</a:t>
            </a:r>
            <a:r>
              <a:rPr lang="en-US" sz="2000" b="1" dirty="0" smtClean="0"/>
              <a:t> Tengah : (</a:t>
            </a:r>
            <a:r>
              <a:rPr lang="en-US" sz="2000" b="1" dirty="0" err="1" smtClean="0"/>
              <a:t>tepi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bawah+tepi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atas</a:t>
            </a:r>
            <a:r>
              <a:rPr lang="en-US" sz="2000" b="1" dirty="0" smtClean="0"/>
              <a:t>)/2</a:t>
            </a:r>
          </a:p>
          <a:p>
            <a:r>
              <a:rPr lang="en-US" sz="2000" b="1" dirty="0" err="1" smtClean="0"/>
              <a:t>Panjang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kelas</a:t>
            </a:r>
            <a:r>
              <a:rPr lang="en-US" sz="2000" b="1" dirty="0" smtClean="0"/>
              <a:t>: </a:t>
            </a:r>
            <a:r>
              <a:rPr lang="en-US" sz="2000" b="1" dirty="0" err="1" smtClean="0"/>
              <a:t>tepi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bawah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kelas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sesudahnya-tepi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bawah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sebelumny</a:t>
            </a:r>
            <a:r>
              <a:rPr lang="en-US" b="1" dirty="0" err="1" smtClean="0"/>
              <a:t>a</a:t>
            </a:r>
            <a:endParaRPr lang="en-US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b="1" dirty="0" smtClean="0"/>
              <a:t>DISTRIBUSI FREKUENSI RELATIF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219200"/>
          <a:ext cx="8229600" cy="3114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1905000"/>
                <a:gridCol w="3581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INTERVAL KELAS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/>
                        <a:t>fi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aseline="0" dirty="0" smtClean="0"/>
                        <a:t> f </a:t>
                      </a:r>
                      <a:r>
                        <a:rPr lang="en-US" sz="2800" dirty="0" err="1" smtClean="0"/>
                        <a:t>rel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smtClean="0">
                          <a:latin typeface="Arial"/>
                        </a:rPr>
                        <a:t>16-18</a:t>
                      </a:r>
                      <a:endParaRPr lang="en-US" sz="24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latin typeface="Arial"/>
                        </a:rPr>
                        <a:t>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smtClean="0">
                          <a:latin typeface="Arial"/>
                        </a:rPr>
                        <a:t>=</a:t>
                      </a:r>
                      <a:r>
                        <a:rPr lang="en-US" sz="2400" b="1" i="0" u="none" strike="noStrike" dirty="0" err="1" smtClean="0">
                          <a:latin typeface="Arial"/>
                        </a:rPr>
                        <a:t>klik</a:t>
                      </a:r>
                      <a:r>
                        <a:rPr lang="en-US" sz="2400" b="1" i="0" u="none" strike="noStrike" baseline="0" dirty="0" smtClean="0">
                          <a:latin typeface="Arial"/>
                        </a:rPr>
                        <a:t> 2/</a:t>
                      </a:r>
                      <a:r>
                        <a:rPr lang="en-US" sz="2400" b="1" i="0" u="none" strike="noStrike" baseline="0" dirty="0" err="1" smtClean="0">
                          <a:latin typeface="Arial"/>
                        </a:rPr>
                        <a:t>klik</a:t>
                      </a:r>
                      <a:r>
                        <a:rPr lang="en-US" sz="2400" b="1" i="0" u="none" strike="noStrike" baseline="0" dirty="0" smtClean="0">
                          <a:latin typeface="Arial"/>
                        </a:rPr>
                        <a:t> 36 enter</a:t>
                      </a:r>
                      <a:endParaRPr lang="en-US" sz="24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latin typeface="Arial"/>
                        </a:rPr>
                        <a:t>19-21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latin typeface="Arial"/>
                        </a:rPr>
                        <a:t>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smtClean="0">
                          <a:latin typeface="Arial"/>
                        </a:rPr>
                        <a:t>=</a:t>
                      </a:r>
                      <a:r>
                        <a:rPr lang="en-US" sz="2400" b="1" i="0" u="none" strike="noStrike" dirty="0" err="1" smtClean="0">
                          <a:latin typeface="Arial"/>
                        </a:rPr>
                        <a:t>klik</a:t>
                      </a:r>
                      <a:r>
                        <a:rPr lang="en-US" sz="2400" b="1" i="0" u="none" strike="noStrike" baseline="0" dirty="0" smtClean="0">
                          <a:latin typeface="Arial"/>
                        </a:rPr>
                        <a:t> 6/</a:t>
                      </a:r>
                      <a:r>
                        <a:rPr lang="en-US" sz="2400" b="1" i="0" u="none" strike="noStrike" baseline="0" dirty="0" err="1" smtClean="0">
                          <a:latin typeface="Arial"/>
                        </a:rPr>
                        <a:t>klik</a:t>
                      </a:r>
                      <a:r>
                        <a:rPr lang="en-US" sz="2400" b="1" i="0" u="none" strike="noStrike" baseline="0" dirty="0" smtClean="0">
                          <a:latin typeface="Arial"/>
                        </a:rPr>
                        <a:t> 36 enter</a:t>
                      </a:r>
                      <a:endParaRPr lang="en-US" sz="24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latin typeface="Arial"/>
                        </a:rPr>
                        <a:t>22-24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latin typeface="Arial"/>
                        </a:rPr>
                        <a:t>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smtClean="0">
                          <a:latin typeface="Arial"/>
                        </a:rPr>
                        <a:t>=</a:t>
                      </a:r>
                      <a:r>
                        <a:rPr lang="en-US" sz="2400" b="1" i="0" u="none" strike="noStrike" dirty="0" err="1" smtClean="0">
                          <a:latin typeface="Arial"/>
                        </a:rPr>
                        <a:t>klik</a:t>
                      </a:r>
                      <a:r>
                        <a:rPr lang="en-US" sz="2400" b="1" i="0" u="none" strike="noStrike" baseline="0" dirty="0" smtClean="0">
                          <a:latin typeface="Arial"/>
                        </a:rPr>
                        <a:t> 7/</a:t>
                      </a:r>
                      <a:r>
                        <a:rPr lang="en-US" sz="2400" b="1" i="0" u="none" strike="noStrike" baseline="0" dirty="0" err="1" smtClean="0">
                          <a:latin typeface="Arial"/>
                        </a:rPr>
                        <a:t>klik</a:t>
                      </a:r>
                      <a:r>
                        <a:rPr lang="en-US" sz="2400" b="1" i="0" u="none" strike="noStrike" baseline="0" dirty="0" smtClean="0">
                          <a:latin typeface="Arial"/>
                        </a:rPr>
                        <a:t> 36 enter</a:t>
                      </a:r>
                      <a:endParaRPr lang="en-US" sz="24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latin typeface="Arial"/>
                        </a:rPr>
                        <a:t>25-27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latin typeface="Arial"/>
                        </a:rPr>
                        <a:t>11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smtClean="0">
                          <a:latin typeface="Arial"/>
                        </a:rPr>
                        <a:t>=</a:t>
                      </a:r>
                      <a:r>
                        <a:rPr lang="en-US" sz="2400" b="1" i="0" u="none" strike="noStrike" dirty="0" err="1" smtClean="0">
                          <a:latin typeface="Arial"/>
                        </a:rPr>
                        <a:t>klik</a:t>
                      </a:r>
                      <a:r>
                        <a:rPr lang="en-US" sz="2400" b="1" i="0" u="none" strike="noStrike" baseline="0" dirty="0" smtClean="0">
                          <a:latin typeface="Arial"/>
                        </a:rPr>
                        <a:t> 11/</a:t>
                      </a:r>
                      <a:r>
                        <a:rPr lang="en-US" sz="2400" b="1" i="0" u="none" strike="noStrike" baseline="0" dirty="0" err="1" smtClean="0">
                          <a:latin typeface="Arial"/>
                        </a:rPr>
                        <a:t>klik</a:t>
                      </a:r>
                      <a:r>
                        <a:rPr lang="en-US" sz="2400" b="1" i="0" u="none" strike="noStrike" baseline="0" dirty="0" smtClean="0">
                          <a:latin typeface="Arial"/>
                        </a:rPr>
                        <a:t> 36 enter</a:t>
                      </a:r>
                      <a:endParaRPr lang="en-US" sz="24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latin typeface="Arial"/>
                        </a:rPr>
                        <a:t>28-30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latin typeface="Arial"/>
                        </a:rPr>
                        <a:t>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smtClean="0">
                          <a:latin typeface="Arial"/>
                        </a:rPr>
                        <a:t>=</a:t>
                      </a:r>
                      <a:r>
                        <a:rPr lang="en-US" sz="2400" b="1" i="0" u="none" strike="noStrike" dirty="0" err="1" smtClean="0">
                          <a:latin typeface="Arial"/>
                        </a:rPr>
                        <a:t>klik</a:t>
                      </a:r>
                      <a:r>
                        <a:rPr lang="en-US" sz="2400" b="1" i="0" u="none" strike="noStrike" baseline="0" dirty="0" smtClean="0">
                          <a:latin typeface="Arial"/>
                        </a:rPr>
                        <a:t> 6/</a:t>
                      </a:r>
                      <a:r>
                        <a:rPr lang="en-US" sz="2400" b="1" i="0" u="none" strike="noStrike" baseline="0" dirty="0" err="1" smtClean="0">
                          <a:latin typeface="Arial"/>
                        </a:rPr>
                        <a:t>klik</a:t>
                      </a:r>
                      <a:r>
                        <a:rPr lang="en-US" sz="2400" b="1" i="0" u="none" strike="noStrike" baseline="0" dirty="0" smtClean="0">
                          <a:latin typeface="Arial"/>
                        </a:rPr>
                        <a:t> 36 enter</a:t>
                      </a:r>
                      <a:endParaRPr lang="en-US" sz="24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>
                          <a:latin typeface="Arial"/>
                        </a:rPr>
                        <a:t>31-33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latin typeface="Arial"/>
                        </a:rPr>
                        <a:t>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smtClean="0">
                          <a:latin typeface="Arial"/>
                        </a:rPr>
                        <a:t>=</a:t>
                      </a:r>
                      <a:r>
                        <a:rPr lang="en-US" sz="2400" b="1" i="0" u="none" strike="noStrike" dirty="0" err="1" smtClean="0">
                          <a:latin typeface="Arial"/>
                        </a:rPr>
                        <a:t>klik</a:t>
                      </a:r>
                      <a:r>
                        <a:rPr lang="en-US" sz="2400" b="1" i="0" u="none" strike="noStrike" baseline="0" dirty="0" smtClean="0">
                          <a:latin typeface="Arial"/>
                        </a:rPr>
                        <a:t> 4/</a:t>
                      </a:r>
                      <a:r>
                        <a:rPr lang="en-US" sz="2400" b="1" i="0" u="none" strike="noStrike" baseline="0" dirty="0" err="1" smtClean="0">
                          <a:latin typeface="Arial"/>
                        </a:rPr>
                        <a:t>klik</a:t>
                      </a:r>
                      <a:r>
                        <a:rPr lang="en-US" sz="2400" b="1" i="0" u="none" strike="noStrike" baseline="0" dirty="0" smtClean="0">
                          <a:latin typeface="Arial"/>
                        </a:rPr>
                        <a:t> 36 enter</a:t>
                      </a:r>
                      <a:endParaRPr lang="en-US" sz="24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latin typeface="Arial"/>
                        </a:rPr>
                        <a:t>JUMLAH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latin typeface="Arial"/>
                        </a:rPr>
                        <a:t>36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 smtClean="0">
                          <a:latin typeface="Arial"/>
                        </a:rPr>
                        <a:t>100%</a:t>
                      </a:r>
                      <a:endParaRPr lang="en-US" sz="2400" b="1" i="0" u="none" strike="noStrike" dirty="0">
                        <a:latin typeface="Arial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33400" y="4800600"/>
            <a:ext cx="85786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Agar </a:t>
            </a:r>
            <a:r>
              <a:rPr lang="en-US" sz="2000" dirty="0" err="1" smtClean="0"/>
              <a:t>frekuensi</a:t>
            </a:r>
            <a:r>
              <a:rPr lang="en-US" sz="2000" dirty="0" smtClean="0"/>
              <a:t> </a:t>
            </a:r>
            <a:r>
              <a:rPr lang="en-US" sz="2000" dirty="0" err="1" smtClean="0"/>
              <a:t>relatif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persen</a:t>
            </a:r>
            <a:r>
              <a:rPr lang="en-US" sz="2000" dirty="0" smtClean="0"/>
              <a:t>: </a:t>
            </a:r>
            <a:r>
              <a:rPr lang="en-US" sz="2000" dirty="0" err="1" smtClean="0"/>
              <a:t>klik</a:t>
            </a:r>
            <a:r>
              <a:rPr lang="en-US" sz="2000" dirty="0" smtClean="0"/>
              <a:t> number-percentage-decimal places 2-ok</a:t>
            </a:r>
            <a:endParaRPr lang="en-US" sz="2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DISTRIBUSI FREKUENSI KUMULATIF KURANG DARI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676400" y="1828800"/>
          <a:ext cx="6096000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UKURAN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f</a:t>
                      </a:r>
                      <a:r>
                        <a:rPr lang="en-US" sz="2800" baseline="0" dirty="0" smtClean="0"/>
                        <a:t>  </a:t>
                      </a:r>
                      <a:r>
                        <a:rPr lang="en-US" sz="2800" baseline="0" dirty="0" err="1" smtClean="0"/>
                        <a:t>kum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&lt;15,5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&lt;18,5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=</a:t>
                      </a:r>
                      <a:r>
                        <a:rPr lang="en-US" dirty="0" err="1" smtClean="0"/>
                        <a:t>klik</a:t>
                      </a:r>
                      <a:r>
                        <a:rPr lang="en-US" baseline="0" dirty="0" smtClean="0"/>
                        <a:t> 36-klik 2 enter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&lt;21,5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&lt;24,5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&lt;27,5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&lt;30,5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&lt;33,5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DISTRIBUSI FREKUENSI KUMULATIF LEBIH  DARI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47800" y="2057400"/>
          <a:ext cx="6096000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UKURAN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f</a:t>
                      </a:r>
                      <a:r>
                        <a:rPr lang="en-US" sz="2800" baseline="0" dirty="0" smtClean="0"/>
                        <a:t>  </a:t>
                      </a:r>
                      <a:r>
                        <a:rPr lang="en-US" sz="2800" baseline="0" dirty="0" err="1" smtClean="0"/>
                        <a:t>kum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&gt;15,5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&gt;18,5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=</a:t>
                      </a:r>
                      <a:r>
                        <a:rPr lang="en-US" dirty="0" err="1" smtClean="0"/>
                        <a:t>klik</a:t>
                      </a:r>
                      <a:r>
                        <a:rPr lang="en-US" baseline="0" dirty="0" smtClean="0"/>
                        <a:t> 0+klik 2 enter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&gt;21,5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&gt;24,5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&gt;27,5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&gt;30,5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&gt;33,5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76200"/>
            <a:ext cx="8153400" cy="9906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RINCIAN MATERI</a:t>
            </a:r>
            <a:endParaRPr lang="en-US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76201" y="1066800"/>
          <a:ext cx="9067799" cy="585712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523999"/>
                <a:gridCol w="7543800"/>
              </a:tblGrid>
              <a:tr h="453396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PERTEMUAN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MATERI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4168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1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/>
                        <a:t>Pengertian</a:t>
                      </a:r>
                      <a:r>
                        <a:rPr lang="en-US" sz="2400" b="1" dirty="0" smtClean="0"/>
                        <a:t> </a:t>
                      </a:r>
                      <a:r>
                        <a:rPr lang="en-US" sz="2400" b="1" dirty="0" err="1" smtClean="0"/>
                        <a:t>Statistika</a:t>
                      </a:r>
                      <a:r>
                        <a:rPr lang="en-US" sz="2400" b="1" dirty="0" smtClean="0"/>
                        <a:t>,</a:t>
                      </a:r>
                      <a:r>
                        <a:rPr lang="en-US" sz="2400" b="1" baseline="0" dirty="0" smtClean="0"/>
                        <a:t> </a:t>
                      </a:r>
                      <a:r>
                        <a:rPr lang="en-US" sz="2400" b="1" baseline="0" dirty="0" err="1" smtClean="0"/>
                        <a:t>Macam-macam</a:t>
                      </a:r>
                      <a:r>
                        <a:rPr lang="en-US" sz="2400" b="1" baseline="0" dirty="0" smtClean="0"/>
                        <a:t> </a:t>
                      </a:r>
                      <a:r>
                        <a:rPr lang="en-US" sz="2400" b="1" baseline="0" dirty="0" err="1" smtClean="0"/>
                        <a:t>Statistika</a:t>
                      </a:r>
                      <a:r>
                        <a:rPr lang="en-US" sz="2400" b="1" baseline="0" dirty="0" smtClean="0"/>
                        <a:t>, </a:t>
                      </a:r>
                      <a:r>
                        <a:rPr lang="en-US" sz="2400" b="1" baseline="0" dirty="0" err="1" smtClean="0"/>
                        <a:t>Pengertian</a:t>
                      </a:r>
                      <a:r>
                        <a:rPr lang="en-US" sz="2400" b="1" baseline="0" dirty="0" smtClean="0"/>
                        <a:t> </a:t>
                      </a:r>
                      <a:r>
                        <a:rPr lang="en-US" sz="2400" b="1" baseline="0" dirty="0" err="1" smtClean="0"/>
                        <a:t>Penelitian</a:t>
                      </a:r>
                      <a:r>
                        <a:rPr lang="en-US" sz="2400" b="1" baseline="0" dirty="0" smtClean="0"/>
                        <a:t>, </a:t>
                      </a:r>
                      <a:r>
                        <a:rPr lang="en-US" sz="2400" b="1" baseline="0" dirty="0" err="1" smtClean="0"/>
                        <a:t>Macam-macam</a:t>
                      </a:r>
                      <a:r>
                        <a:rPr lang="en-US" sz="2400" b="1" baseline="0" dirty="0" smtClean="0"/>
                        <a:t> </a:t>
                      </a:r>
                      <a:r>
                        <a:rPr lang="en-US" sz="2400" b="1" baseline="0" dirty="0" err="1" smtClean="0"/>
                        <a:t>Penelitian</a:t>
                      </a:r>
                      <a:r>
                        <a:rPr lang="en-US" sz="2400" b="1" baseline="0" dirty="0" smtClean="0"/>
                        <a:t>, </a:t>
                      </a:r>
                      <a:r>
                        <a:rPr lang="en-US" sz="2400" b="1" baseline="0" dirty="0" err="1" smtClean="0"/>
                        <a:t>peranan</a:t>
                      </a:r>
                      <a:r>
                        <a:rPr lang="en-US" sz="2400" b="1" baseline="0" dirty="0" smtClean="0"/>
                        <a:t> </a:t>
                      </a:r>
                      <a:r>
                        <a:rPr lang="en-US" sz="2400" b="1" baseline="0" dirty="0" err="1" smtClean="0"/>
                        <a:t>statistika</a:t>
                      </a:r>
                      <a:r>
                        <a:rPr lang="en-US" sz="2400" b="1" baseline="0" dirty="0" smtClean="0"/>
                        <a:t> </a:t>
                      </a:r>
                      <a:r>
                        <a:rPr lang="en-US" sz="2400" b="1" baseline="0" dirty="0" err="1" smtClean="0"/>
                        <a:t>dalam</a:t>
                      </a:r>
                      <a:r>
                        <a:rPr lang="en-US" sz="2400" b="1" baseline="0" dirty="0" smtClean="0"/>
                        <a:t> </a:t>
                      </a:r>
                      <a:r>
                        <a:rPr lang="en-US" sz="2400" b="1" baseline="0" dirty="0" err="1" smtClean="0"/>
                        <a:t>penelitian</a:t>
                      </a:r>
                      <a:r>
                        <a:rPr lang="en-US" sz="2400" b="1" baseline="0" dirty="0" smtClean="0"/>
                        <a:t>, </a:t>
                      </a:r>
                      <a:r>
                        <a:rPr lang="en-US" sz="2400" b="1" baseline="0" dirty="0" err="1" smtClean="0"/>
                        <a:t>aturan</a:t>
                      </a:r>
                      <a:r>
                        <a:rPr lang="en-US" sz="2400" b="1" baseline="0" dirty="0" smtClean="0"/>
                        <a:t> </a:t>
                      </a:r>
                      <a:r>
                        <a:rPr lang="en-US" sz="2400" b="1" baseline="0" dirty="0" err="1" smtClean="0"/>
                        <a:t>pembulatan</a:t>
                      </a:r>
                      <a:r>
                        <a:rPr lang="en-US" sz="2400" b="1" baseline="0" dirty="0" smtClean="0"/>
                        <a:t> </a:t>
                      </a:r>
                      <a:r>
                        <a:rPr lang="en-US" sz="2400" b="1" baseline="0" dirty="0" err="1" smtClean="0"/>
                        <a:t>angka</a:t>
                      </a:r>
                      <a:endParaRPr lang="en-US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9168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2,3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/>
                        <a:t>Statistika</a:t>
                      </a:r>
                      <a:r>
                        <a:rPr lang="en-US" sz="2400" b="1" dirty="0" smtClean="0"/>
                        <a:t> </a:t>
                      </a:r>
                      <a:r>
                        <a:rPr lang="en-US" sz="2400" b="1" dirty="0" err="1" smtClean="0"/>
                        <a:t>Deskriptif</a:t>
                      </a:r>
                      <a:r>
                        <a:rPr lang="en-US" sz="2400" b="1" dirty="0" smtClean="0"/>
                        <a:t> (</a:t>
                      </a:r>
                      <a:r>
                        <a:rPr lang="en-US" sz="2400" b="1" dirty="0" err="1" smtClean="0"/>
                        <a:t>distribusi</a:t>
                      </a:r>
                      <a:r>
                        <a:rPr lang="en-US" sz="2400" b="1" dirty="0" smtClean="0"/>
                        <a:t> </a:t>
                      </a:r>
                      <a:r>
                        <a:rPr lang="en-US" sz="2400" b="1" dirty="0" err="1" smtClean="0"/>
                        <a:t>frekuensi</a:t>
                      </a:r>
                      <a:r>
                        <a:rPr lang="en-US" sz="2400" b="1" dirty="0" smtClean="0"/>
                        <a:t> </a:t>
                      </a:r>
                      <a:r>
                        <a:rPr lang="en-US" sz="2400" b="1" dirty="0" err="1" smtClean="0"/>
                        <a:t>dan</a:t>
                      </a:r>
                      <a:r>
                        <a:rPr lang="en-US" sz="2400" b="1" dirty="0" smtClean="0"/>
                        <a:t> diagram-diagram)</a:t>
                      </a:r>
                      <a:endParaRPr lang="en-US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9168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3,4,5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/>
                        <a:t>Statistika</a:t>
                      </a:r>
                      <a:r>
                        <a:rPr lang="en-US" sz="2400" b="1" baseline="0" dirty="0" smtClean="0"/>
                        <a:t> </a:t>
                      </a:r>
                      <a:r>
                        <a:rPr lang="en-US" sz="2400" b="1" baseline="0" dirty="0" err="1" smtClean="0"/>
                        <a:t>Deskriptif</a:t>
                      </a:r>
                      <a:r>
                        <a:rPr lang="en-US" sz="2400" b="1" baseline="0" dirty="0" smtClean="0"/>
                        <a:t> (</a:t>
                      </a:r>
                      <a:r>
                        <a:rPr lang="en-US" sz="2400" b="1" baseline="0" dirty="0" err="1" smtClean="0"/>
                        <a:t>Ukuran</a:t>
                      </a:r>
                      <a:r>
                        <a:rPr lang="en-US" sz="2400" b="1" baseline="0" dirty="0" smtClean="0"/>
                        <a:t> </a:t>
                      </a:r>
                      <a:r>
                        <a:rPr lang="en-US" sz="2400" b="1" baseline="0" dirty="0" err="1" smtClean="0"/>
                        <a:t>Gejala</a:t>
                      </a:r>
                      <a:r>
                        <a:rPr lang="en-US" sz="2400" b="1" baseline="0" dirty="0" smtClean="0"/>
                        <a:t> </a:t>
                      </a:r>
                      <a:r>
                        <a:rPr lang="en-US" sz="2400" b="1" baseline="0" dirty="0" err="1" smtClean="0"/>
                        <a:t>Pusat</a:t>
                      </a:r>
                      <a:r>
                        <a:rPr lang="en-US" sz="2400" b="1" baseline="0" dirty="0" smtClean="0"/>
                        <a:t> </a:t>
                      </a:r>
                      <a:r>
                        <a:rPr lang="en-US" sz="2400" b="1" baseline="0" dirty="0" err="1" smtClean="0"/>
                        <a:t>dan</a:t>
                      </a:r>
                      <a:r>
                        <a:rPr lang="en-US" sz="2400" b="1" baseline="0" dirty="0" smtClean="0"/>
                        <a:t> </a:t>
                      </a:r>
                      <a:r>
                        <a:rPr lang="en-US" sz="2400" b="1" baseline="0" dirty="0" err="1" smtClean="0"/>
                        <a:t>Ukuran</a:t>
                      </a:r>
                      <a:r>
                        <a:rPr lang="en-US" sz="2400" b="1" baseline="0" dirty="0" smtClean="0"/>
                        <a:t> </a:t>
                      </a:r>
                      <a:r>
                        <a:rPr lang="en-US" sz="2400" b="1" baseline="0" dirty="0" err="1" smtClean="0"/>
                        <a:t>Letak</a:t>
                      </a:r>
                      <a:r>
                        <a:rPr lang="en-US" sz="2400" b="1" baseline="0" dirty="0" smtClean="0"/>
                        <a:t>)</a:t>
                      </a:r>
                      <a:endParaRPr lang="en-US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3396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6,7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/>
                        <a:t>Statistika</a:t>
                      </a:r>
                      <a:r>
                        <a:rPr lang="en-US" sz="2400" b="1" baseline="0" dirty="0" smtClean="0"/>
                        <a:t> </a:t>
                      </a:r>
                      <a:r>
                        <a:rPr lang="en-US" sz="2400" b="1" baseline="0" dirty="0" err="1" smtClean="0"/>
                        <a:t>Deskriptif</a:t>
                      </a:r>
                      <a:r>
                        <a:rPr lang="en-US" sz="2400" b="1" baseline="0" dirty="0" smtClean="0"/>
                        <a:t> (</a:t>
                      </a:r>
                      <a:r>
                        <a:rPr lang="en-US" sz="2400" b="1" baseline="0" dirty="0" err="1" smtClean="0"/>
                        <a:t>Ukuran</a:t>
                      </a:r>
                      <a:r>
                        <a:rPr lang="en-US" sz="2400" b="1" baseline="0" dirty="0" smtClean="0"/>
                        <a:t> </a:t>
                      </a:r>
                      <a:r>
                        <a:rPr lang="en-US" sz="2400" b="1" baseline="0" dirty="0" err="1" smtClean="0"/>
                        <a:t>Penyebaran</a:t>
                      </a:r>
                      <a:r>
                        <a:rPr lang="en-US" sz="2400" b="1" baseline="0" dirty="0" smtClean="0"/>
                        <a:t>)</a:t>
                      </a:r>
                      <a:endParaRPr lang="en-US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3396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8,9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/>
                        <a:t>Tes</a:t>
                      </a:r>
                      <a:r>
                        <a:rPr lang="en-US" sz="2400" b="1" dirty="0" smtClean="0"/>
                        <a:t> </a:t>
                      </a:r>
                      <a:r>
                        <a:rPr lang="en-US" sz="2400" b="1" u="none" dirty="0" err="1" smtClean="0"/>
                        <a:t>Praktek</a:t>
                      </a:r>
                      <a:r>
                        <a:rPr lang="en-US" sz="2400" b="1" u="none" dirty="0" smtClean="0"/>
                        <a:t>/UTS</a:t>
                      </a:r>
                      <a:endParaRPr lang="en-US" sz="2400" b="1" u="non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3396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10,11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/>
                        <a:t>Statistika</a:t>
                      </a:r>
                      <a:r>
                        <a:rPr lang="en-US" sz="2400" b="1" dirty="0" smtClean="0"/>
                        <a:t> </a:t>
                      </a:r>
                      <a:r>
                        <a:rPr lang="en-US" sz="2400" b="1" dirty="0" err="1" smtClean="0"/>
                        <a:t>Inferensial</a:t>
                      </a:r>
                      <a:r>
                        <a:rPr lang="en-US" sz="2400" b="1" dirty="0" smtClean="0"/>
                        <a:t> (</a:t>
                      </a:r>
                      <a:r>
                        <a:rPr lang="en-US" sz="2400" b="1" dirty="0" err="1" smtClean="0"/>
                        <a:t>Analisis</a:t>
                      </a:r>
                      <a:r>
                        <a:rPr lang="en-US" sz="2400" b="1" dirty="0" smtClean="0"/>
                        <a:t> </a:t>
                      </a:r>
                      <a:r>
                        <a:rPr lang="en-US" sz="2400" b="1" dirty="0" err="1" smtClean="0"/>
                        <a:t>Regresi</a:t>
                      </a:r>
                      <a:r>
                        <a:rPr lang="en-US" sz="2400" b="1" dirty="0" smtClean="0"/>
                        <a:t> </a:t>
                      </a:r>
                      <a:r>
                        <a:rPr lang="en-US" sz="2400" b="1" dirty="0" err="1" smtClean="0"/>
                        <a:t>dan</a:t>
                      </a:r>
                      <a:r>
                        <a:rPr lang="en-US" sz="2400" b="1" dirty="0" smtClean="0"/>
                        <a:t> </a:t>
                      </a:r>
                      <a:r>
                        <a:rPr lang="en-US" sz="2400" b="1" dirty="0" err="1" smtClean="0"/>
                        <a:t>Korelasi</a:t>
                      </a:r>
                      <a:r>
                        <a:rPr lang="en-US" sz="2400" b="1" dirty="0" smtClean="0"/>
                        <a:t>)</a:t>
                      </a:r>
                      <a:endParaRPr lang="en-US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3396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12,13,14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/>
                        <a:t>Statistika</a:t>
                      </a:r>
                      <a:r>
                        <a:rPr lang="en-US" sz="2400" b="1" dirty="0" smtClean="0"/>
                        <a:t> </a:t>
                      </a:r>
                      <a:r>
                        <a:rPr lang="en-US" sz="2400" b="1" dirty="0" err="1" smtClean="0"/>
                        <a:t>Infrensial</a:t>
                      </a:r>
                      <a:r>
                        <a:rPr lang="en-US" sz="2400" b="1" dirty="0" smtClean="0"/>
                        <a:t> ( </a:t>
                      </a:r>
                      <a:r>
                        <a:rPr lang="en-US" sz="2400" b="1" dirty="0" err="1" smtClean="0"/>
                        <a:t>uji</a:t>
                      </a:r>
                      <a:r>
                        <a:rPr lang="en-US" sz="2400" b="1" dirty="0" smtClean="0"/>
                        <a:t> t, </a:t>
                      </a:r>
                      <a:r>
                        <a:rPr lang="en-US" sz="2400" b="1" dirty="0" err="1" smtClean="0"/>
                        <a:t>uji</a:t>
                      </a:r>
                      <a:r>
                        <a:rPr lang="en-US" sz="2400" b="1" dirty="0" smtClean="0"/>
                        <a:t> t’, </a:t>
                      </a:r>
                      <a:r>
                        <a:rPr lang="en-US" sz="2400" b="1" dirty="0" err="1" smtClean="0"/>
                        <a:t>uji</a:t>
                      </a:r>
                      <a:r>
                        <a:rPr lang="en-US" sz="2400" b="1" dirty="0" smtClean="0"/>
                        <a:t> </a:t>
                      </a:r>
                      <a:r>
                        <a:rPr lang="en-US" sz="2400" b="1" dirty="0" err="1" smtClean="0"/>
                        <a:t>mann</a:t>
                      </a:r>
                      <a:r>
                        <a:rPr lang="en-US" sz="2400" b="1" dirty="0" smtClean="0"/>
                        <a:t> </a:t>
                      </a:r>
                      <a:r>
                        <a:rPr lang="en-US" sz="2400" b="1" dirty="0" err="1" smtClean="0"/>
                        <a:t>whitney</a:t>
                      </a:r>
                      <a:r>
                        <a:rPr lang="en-US" sz="2400" b="1" dirty="0" smtClean="0"/>
                        <a:t>)</a:t>
                      </a:r>
                      <a:endParaRPr lang="en-US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3396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15,16</a:t>
                      </a:r>
                      <a:endParaRPr lang="en-US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/>
                        <a:t>Tes</a:t>
                      </a:r>
                      <a:r>
                        <a:rPr lang="en-US" sz="2400" b="1" dirty="0" smtClean="0"/>
                        <a:t> </a:t>
                      </a:r>
                      <a:r>
                        <a:rPr lang="en-US" sz="2400" b="1" dirty="0" err="1" smtClean="0"/>
                        <a:t>Praktek</a:t>
                      </a:r>
                      <a:endParaRPr lang="en-US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1371600"/>
          </a:xfrm>
        </p:spPr>
        <p:txBody>
          <a:bodyPr>
            <a:noAutofit/>
          </a:bodyPr>
          <a:lstStyle/>
          <a:p>
            <a:r>
              <a:rPr lang="en-US" sz="4800" b="1" dirty="0" smtClean="0"/>
              <a:t>PENGERTIAN  STATISTIKA SECARA ASAL KATA</a:t>
            </a:r>
            <a:endParaRPr lang="en-US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err="1" smtClean="0"/>
              <a:t>Statistika</a:t>
            </a:r>
            <a:r>
              <a:rPr lang="en-US" b="1" dirty="0" smtClean="0"/>
              <a:t> </a:t>
            </a:r>
            <a:r>
              <a:rPr lang="en-US" b="1" dirty="0" err="1" smtClean="0"/>
              <a:t>berasal</a:t>
            </a:r>
            <a:r>
              <a:rPr lang="en-US" b="1" dirty="0" smtClean="0"/>
              <a:t> </a:t>
            </a:r>
            <a:r>
              <a:rPr lang="en-US" b="1" dirty="0" err="1" smtClean="0"/>
              <a:t>dari</a:t>
            </a:r>
            <a:r>
              <a:rPr lang="en-US" b="1" dirty="0" smtClean="0"/>
              <a:t>:</a:t>
            </a:r>
          </a:p>
          <a:p>
            <a:pPr marL="514350" indent="-514350">
              <a:buAutoNum type="arabicPeriod"/>
            </a:pPr>
            <a:r>
              <a:rPr lang="en-US" b="1" dirty="0" err="1" smtClean="0"/>
              <a:t>Bahasa</a:t>
            </a:r>
            <a:r>
              <a:rPr lang="en-US" b="1" dirty="0" smtClean="0"/>
              <a:t> </a:t>
            </a:r>
            <a:r>
              <a:rPr lang="en-US" b="1" dirty="0" err="1" smtClean="0"/>
              <a:t>latin</a:t>
            </a:r>
            <a:r>
              <a:rPr lang="en-US" b="1" dirty="0" smtClean="0"/>
              <a:t> : status</a:t>
            </a:r>
          </a:p>
          <a:p>
            <a:pPr marL="514350" indent="-514350">
              <a:buAutoNum type="arabicPeriod"/>
            </a:pPr>
            <a:r>
              <a:rPr lang="en-US" b="1" dirty="0" err="1" smtClean="0"/>
              <a:t>Bahasa</a:t>
            </a:r>
            <a:r>
              <a:rPr lang="en-US" b="1" dirty="0" smtClean="0"/>
              <a:t> </a:t>
            </a:r>
            <a:r>
              <a:rPr lang="en-US" b="1" dirty="0" err="1" smtClean="0"/>
              <a:t>Inggris</a:t>
            </a:r>
            <a:r>
              <a:rPr lang="en-US" b="1" dirty="0" smtClean="0"/>
              <a:t> : State</a:t>
            </a:r>
          </a:p>
          <a:p>
            <a:pPr marL="514350" indent="-514350">
              <a:buNone/>
            </a:pPr>
            <a:r>
              <a:rPr lang="en-US" b="1" dirty="0" err="1" smtClean="0"/>
              <a:t>Artinya</a:t>
            </a:r>
            <a:r>
              <a:rPr lang="en-US" b="1" dirty="0" smtClean="0"/>
              <a:t> </a:t>
            </a:r>
            <a:r>
              <a:rPr lang="en-US" b="1" dirty="0" err="1" smtClean="0"/>
              <a:t>kesatuan</a:t>
            </a:r>
            <a:r>
              <a:rPr lang="en-US" b="1" dirty="0" smtClean="0"/>
              <a:t> </a:t>
            </a:r>
            <a:r>
              <a:rPr lang="en-US" b="1" dirty="0" err="1" smtClean="0"/>
              <a:t>politik</a:t>
            </a:r>
            <a:r>
              <a:rPr lang="en-US" b="1" dirty="0" smtClean="0"/>
              <a:t> (</a:t>
            </a:r>
            <a:r>
              <a:rPr lang="en-US" b="1" dirty="0" err="1" smtClean="0"/>
              <a:t>berkaitan</a:t>
            </a:r>
            <a:r>
              <a:rPr lang="en-US" b="1" dirty="0" smtClean="0"/>
              <a:t> </a:t>
            </a:r>
            <a:r>
              <a:rPr lang="en-US" b="1" dirty="0" err="1" smtClean="0"/>
              <a:t>dengan</a:t>
            </a:r>
            <a:r>
              <a:rPr lang="en-US" b="1" dirty="0" smtClean="0"/>
              <a:t> </a:t>
            </a:r>
            <a:r>
              <a:rPr lang="en-US" b="1" dirty="0" err="1" smtClean="0"/>
              <a:t>suatu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r>
              <a:rPr lang="en-US" b="1" dirty="0" smtClean="0"/>
              <a:t>). </a:t>
            </a:r>
            <a:r>
              <a:rPr lang="en-US" b="1" dirty="0" err="1" smtClean="0"/>
              <a:t>Karena</a:t>
            </a:r>
            <a:r>
              <a:rPr lang="en-US" b="1" dirty="0" smtClean="0"/>
              <a:t> </a:t>
            </a:r>
            <a:r>
              <a:rPr lang="en-US" b="1" dirty="0" err="1" smtClean="0"/>
              <a:t>dahulu</a:t>
            </a:r>
            <a:r>
              <a:rPr lang="en-US" b="1" dirty="0" smtClean="0"/>
              <a:t> </a:t>
            </a:r>
            <a:r>
              <a:rPr lang="en-US" b="1" dirty="0" err="1" smtClean="0"/>
              <a:t>statistika</a:t>
            </a:r>
            <a:r>
              <a:rPr lang="en-US" b="1" dirty="0" smtClean="0"/>
              <a:t> </a:t>
            </a:r>
            <a:r>
              <a:rPr lang="en-US" b="1" dirty="0" err="1" smtClean="0"/>
              <a:t>lebih</a:t>
            </a:r>
            <a:r>
              <a:rPr lang="en-US" b="1" dirty="0" smtClean="0"/>
              <a:t> </a:t>
            </a:r>
            <a:r>
              <a:rPr lang="en-US" b="1" dirty="0" err="1" smtClean="0"/>
              <a:t>berfungsi</a:t>
            </a:r>
            <a:r>
              <a:rPr lang="en-US" b="1" dirty="0" smtClean="0"/>
              <a:t> </a:t>
            </a:r>
            <a:r>
              <a:rPr lang="en-US" b="1" dirty="0" err="1" smtClean="0"/>
              <a:t>untuk</a:t>
            </a:r>
            <a:r>
              <a:rPr lang="en-US" b="1" dirty="0" smtClean="0"/>
              <a:t> </a:t>
            </a:r>
            <a:r>
              <a:rPr lang="en-US" b="1" dirty="0" err="1" smtClean="0"/>
              <a:t>melayani</a:t>
            </a:r>
            <a:r>
              <a:rPr lang="en-US" b="1" dirty="0" smtClean="0"/>
              <a:t> </a:t>
            </a:r>
            <a:r>
              <a:rPr lang="en-US" b="1" dirty="0" err="1" smtClean="0"/>
              <a:t>keperluan</a:t>
            </a:r>
            <a:r>
              <a:rPr lang="en-US" b="1" dirty="0" smtClean="0"/>
              <a:t> </a:t>
            </a:r>
            <a:r>
              <a:rPr lang="en-US" b="1" dirty="0" err="1" smtClean="0"/>
              <a:t>administrasi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r>
              <a:rPr lang="en-US" b="1" dirty="0" smtClean="0"/>
              <a:t>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/>
              <a:t>catatan</a:t>
            </a:r>
            <a:r>
              <a:rPr lang="en-US" b="1" dirty="0" smtClean="0"/>
              <a:t> </a:t>
            </a:r>
            <a:r>
              <a:rPr lang="en-US" b="1" dirty="0" err="1" smtClean="0"/>
              <a:t>kekayaan</a:t>
            </a:r>
            <a:r>
              <a:rPr lang="en-US" b="1" dirty="0" smtClean="0"/>
              <a:t> </a:t>
            </a:r>
            <a:r>
              <a:rPr lang="en-US" b="1" dirty="0" err="1" smtClean="0"/>
              <a:t>negara</a:t>
            </a:r>
            <a:endParaRPr lang="en-US" b="1" dirty="0" smtClean="0"/>
          </a:p>
          <a:p>
            <a:pPr marL="514350" indent="-514350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PENGERTIAN </a:t>
            </a:r>
            <a:br>
              <a:rPr lang="en-US" b="1" dirty="0" smtClean="0"/>
            </a:br>
            <a:r>
              <a:rPr lang="en-US" b="1" dirty="0" smtClean="0"/>
              <a:t>STATISTIK DAN STATISTIKA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382000" cy="4221163"/>
          </a:xfrm>
        </p:spPr>
        <p:txBody>
          <a:bodyPr/>
          <a:lstStyle/>
          <a:p>
            <a:pPr>
              <a:buNone/>
            </a:pPr>
            <a:r>
              <a:rPr lang="en-US" b="1" dirty="0" err="1" smtClean="0"/>
              <a:t>Statistika</a:t>
            </a:r>
            <a:r>
              <a:rPr lang="en-US" b="1" dirty="0" smtClean="0"/>
              <a:t>: </a:t>
            </a:r>
            <a:r>
              <a:rPr lang="en-US" b="1" dirty="0" err="1" smtClean="0"/>
              <a:t>ilmu</a:t>
            </a:r>
            <a:r>
              <a:rPr lang="en-US" b="1" dirty="0" smtClean="0"/>
              <a:t> </a:t>
            </a:r>
            <a:r>
              <a:rPr lang="en-US" b="1" dirty="0" err="1" smtClean="0"/>
              <a:t>pengetahuan</a:t>
            </a:r>
            <a:r>
              <a:rPr lang="en-US" b="1" dirty="0" smtClean="0"/>
              <a:t> yang </a:t>
            </a:r>
            <a:r>
              <a:rPr lang="en-US" b="1" dirty="0" err="1" smtClean="0"/>
              <a:t>mempelajari</a:t>
            </a:r>
            <a:r>
              <a:rPr lang="en-US" b="1" dirty="0" smtClean="0"/>
              <a:t> </a:t>
            </a:r>
            <a:r>
              <a:rPr lang="en-US" b="1" dirty="0" err="1" smtClean="0"/>
              <a:t>tentang</a:t>
            </a:r>
            <a:r>
              <a:rPr lang="en-US" b="1" dirty="0" smtClean="0"/>
              <a:t> </a:t>
            </a:r>
            <a:r>
              <a:rPr lang="en-US" b="1" dirty="0" err="1" smtClean="0"/>
              <a:t>bagaimana</a:t>
            </a:r>
            <a:r>
              <a:rPr lang="en-US" b="1" dirty="0" smtClean="0"/>
              <a:t> </a:t>
            </a:r>
            <a:r>
              <a:rPr lang="en-US" b="1" dirty="0" err="1" smtClean="0"/>
              <a:t>cara</a:t>
            </a:r>
            <a:r>
              <a:rPr lang="en-US" b="1" dirty="0" smtClean="0"/>
              <a:t> </a:t>
            </a:r>
            <a:r>
              <a:rPr lang="en-US" b="1" dirty="0" err="1" smtClean="0"/>
              <a:t>kita</a:t>
            </a:r>
            <a:r>
              <a:rPr lang="en-US" b="1" dirty="0" smtClean="0"/>
              <a:t> </a:t>
            </a:r>
            <a:r>
              <a:rPr lang="en-US" b="1" dirty="0" err="1" smtClean="0"/>
              <a:t>mengumpulkan</a:t>
            </a:r>
            <a:r>
              <a:rPr lang="en-US" b="1" dirty="0" smtClean="0"/>
              <a:t>, </a:t>
            </a:r>
            <a:r>
              <a:rPr lang="en-US" b="1" dirty="0" err="1" smtClean="0"/>
              <a:t>mengolah</a:t>
            </a:r>
            <a:r>
              <a:rPr lang="en-US" b="1" dirty="0" smtClean="0"/>
              <a:t>, </a:t>
            </a:r>
            <a:r>
              <a:rPr lang="en-US" b="1" dirty="0" err="1" smtClean="0"/>
              <a:t>menganalisis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menginterpretasikan</a:t>
            </a:r>
            <a:r>
              <a:rPr lang="en-US" b="1" dirty="0" smtClean="0"/>
              <a:t> data </a:t>
            </a:r>
            <a:r>
              <a:rPr lang="en-US" b="1" dirty="0" err="1" smtClean="0"/>
              <a:t>sehingga</a:t>
            </a:r>
            <a:r>
              <a:rPr lang="en-US" b="1" dirty="0" smtClean="0"/>
              <a:t> </a:t>
            </a:r>
            <a:r>
              <a:rPr lang="en-US" b="1" dirty="0" err="1" smtClean="0"/>
              <a:t>dapat</a:t>
            </a:r>
            <a:r>
              <a:rPr lang="en-US" b="1" dirty="0" smtClean="0"/>
              <a:t> </a:t>
            </a:r>
            <a:r>
              <a:rPr lang="en-US" b="1" dirty="0" err="1" smtClean="0"/>
              <a:t>disajikan</a:t>
            </a:r>
            <a:r>
              <a:rPr lang="en-US" b="1" dirty="0" smtClean="0"/>
              <a:t> </a:t>
            </a:r>
            <a:r>
              <a:rPr lang="en-US" b="1" dirty="0" err="1" smtClean="0"/>
              <a:t>dengan</a:t>
            </a:r>
            <a:r>
              <a:rPr lang="en-US" b="1" dirty="0" smtClean="0"/>
              <a:t> </a:t>
            </a:r>
            <a:r>
              <a:rPr lang="en-US" b="1" dirty="0" err="1" smtClean="0"/>
              <a:t>lebih</a:t>
            </a:r>
            <a:r>
              <a:rPr lang="en-US" b="1" dirty="0" smtClean="0"/>
              <a:t> </a:t>
            </a:r>
            <a:r>
              <a:rPr lang="en-US" b="1" dirty="0" err="1" smtClean="0"/>
              <a:t>baik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b="1" dirty="0" err="1" smtClean="0"/>
              <a:t>Statistik</a:t>
            </a:r>
            <a:r>
              <a:rPr lang="en-US" b="1" dirty="0" smtClean="0"/>
              <a:t>: </a:t>
            </a:r>
            <a:r>
              <a:rPr lang="en-US" b="1" dirty="0" err="1" smtClean="0"/>
              <a:t>kumpulan</a:t>
            </a:r>
            <a:r>
              <a:rPr lang="en-US" b="1" dirty="0" smtClean="0"/>
              <a:t> </a:t>
            </a:r>
            <a:r>
              <a:rPr lang="en-US" b="1" dirty="0" err="1" smtClean="0"/>
              <a:t>fakta</a:t>
            </a:r>
            <a:r>
              <a:rPr lang="en-US" b="1" dirty="0" smtClean="0"/>
              <a:t> yang </a:t>
            </a:r>
            <a:r>
              <a:rPr lang="en-US" b="1" dirty="0" err="1" smtClean="0"/>
              <a:t>berbentuk</a:t>
            </a:r>
            <a:r>
              <a:rPr lang="en-US" b="1" dirty="0" smtClean="0"/>
              <a:t> </a:t>
            </a:r>
            <a:r>
              <a:rPr lang="en-US" b="1" dirty="0" err="1" smtClean="0"/>
              <a:t>angka</a:t>
            </a:r>
            <a:r>
              <a:rPr lang="en-US" b="1" dirty="0" smtClean="0"/>
              <a:t> yang </a:t>
            </a:r>
            <a:r>
              <a:rPr lang="en-US" b="1" dirty="0" err="1" smtClean="0"/>
              <a:t>disusun</a:t>
            </a:r>
            <a:r>
              <a:rPr lang="en-US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 smtClean="0"/>
              <a:t>bentuk</a:t>
            </a:r>
            <a:r>
              <a:rPr lang="en-US" b="1" dirty="0" smtClean="0"/>
              <a:t> </a:t>
            </a:r>
            <a:r>
              <a:rPr lang="en-US" b="1" dirty="0" err="1" smtClean="0"/>
              <a:t>daftar</a:t>
            </a:r>
            <a:r>
              <a:rPr lang="en-US" b="1" dirty="0" smtClean="0"/>
              <a:t>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/>
              <a:t>tabel</a:t>
            </a:r>
            <a:r>
              <a:rPr lang="en-US" b="1" dirty="0" smtClean="0"/>
              <a:t> yang </a:t>
            </a:r>
            <a:r>
              <a:rPr lang="en-US" b="1" dirty="0" err="1" smtClean="0"/>
              <a:t>menggambarkan</a:t>
            </a:r>
            <a:r>
              <a:rPr lang="en-US" b="1" dirty="0" smtClean="0"/>
              <a:t> </a:t>
            </a:r>
            <a:r>
              <a:rPr lang="en-US" b="1" dirty="0" err="1" smtClean="0"/>
              <a:t>suatu</a:t>
            </a:r>
            <a:r>
              <a:rPr lang="en-US" b="1" dirty="0" smtClean="0"/>
              <a:t> </a:t>
            </a:r>
            <a:r>
              <a:rPr lang="en-US" b="1" dirty="0" err="1" smtClean="0"/>
              <a:t>persoalan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smtClean="0"/>
              <a:t>PENGGOLONGAN STATISTIKA</a:t>
            </a:r>
            <a:endParaRPr lang="en-US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51037"/>
            <a:ext cx="8229600" cy="4525963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sz="4800" b="1" dirty="0" err="1" smtClean="0"/>
              <a:t>Statistika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Deskriptif</a:t>
            </a:r>
            <a:endParaRPr lang="en-US" sz="4800" b="1" dirty="0" smtClean="0"/>
          </a:p>
          <a:p>
            <a:pPr marL="514350" indent="-514350">
              <a:buAutoNum type="arabicPeriod"/>
            </a:pPr>
            <a:r>
              <a:rPr lang="en-US" sz="4800" b="1" dirty="0" err="1" smtClean="0"/>
              <a:t>Statistika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Inferensial</a:t>
            </a:r>
            <a:endParaRPr lang="en-US" sz="4800" b="1" dirty="0" smtClean="0"/>
          </a:p>
          <a:p>
            <a:pPr marL="914400" lvl="1" indent="-514350">
              <a:buAutoNum type="alphaLcPeriod"/>
            </a:pPr>
            <a:r>
              <a:rPr lang="en-US" sz="4400" b="1" dirty="0" err="1" smtClean="0"/>
              <a:t>Statistika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parametrik</a:t>
            </a:r>
            <a:endParaRPr lang="en-US" sz="4400" b="1" dirty="0" smtClean="0"/>
          </a:p>
          <a:p>
            <a:pPr marL="914400" lvl="1" indent="-514350">
              <a:buAutoNum type="alphaLcPeriod"/>
            </a:pPr>
            <a:r>
              <a:rPr lang="en-US" sz="4400" b="1" dirty="0" err="1" smtClean="0"/>
              <a:t>Statistika</a:t>
            </a:r>
            <a:r>
              <a:rPr lang="en-US" sz="4400" b="1" dirty="0" smtClean="0"/>
              <a:t> non </a:t>
            </a:r>
            <a:r>
              <a:rPr lang="en-US" sz="4400" b="1" dirty="0" err="1" smtClean="0"/>
              <a:t>parametrik</a:t>
            </a:r>
            <a:endParaRPr lang="en-US" sz="4400" b="1" dirty="0" smtClean="0"/>
          </a:p>
          <a:p>
            <a:pPr marL="514350" indent="-514350">
              <a:buNone/>
            </a:pPr>
            <a:endParaRPr lang="en-US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STATISTIKA DESKRIPTIF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 err="1" smtClean="0"/>
              <a:t>Statistika</a:t>
            </a:r>
            <a:r>
              <a:rPr lang="en-US" b="1" dirty="0" smtClean="0"/>
              <a:t> </a:t>
            </a:r>
            <a:r>
              <a:rPr lang="en-US" b="1" dirty="0" err="1" smtClean="0"/>
              <a:t>deskriptif</a:t>
            </a:r>
            <a:r>
              <a:rPr lang="en-US" b="1" dirty="0" smtClean="0"/>
              <a:t> </a:t>
            </a:r>
            <a:r>
              <a:rPr lang="en-US" b="1" dirty="0" err="1" smtClean="0"/>
              <a:t>membahas</a:t>
            </a:r>
            <a:r>
              <a:rPr lang="en-US" b="1" dirty="0" smtClean="0"/>
              <a:t> </a:t>
            </a:r>
            <a:r>
              <a:rPr lang="en-US" b="1" dirty="0" err="1" smtClean="0"/>
              <a:t>cara-cara</a:t>
            </a:r>
            <a:r>
              <a:rPr lang="en-US" b="1" dirty="0" smtClean="0"/>
              <a:t> </a:t>
            </a:r>
            <a:r>
              <a:rPr lang="en-US" b="1" dirty="0" err="1" smtClean="0"/>
              <a:t>pengumpulan</a:t>
            </a:r>
            <a:r>
              <a:rPr lang="en-US" b="1" dirty="0" smtClean="0"/>
              <a:t> data, </a:t>
            </a:r>
            <a:r>
              <a:rPr lang="en-US" b="1" dirty="0" err="1" smtClean="0"/>
              <a:t>penyederhanaan</a:t>
            </a:r>
            <a:r>
              <a:rPr lang="en-US" b="1" dirty="0" smtClean="0"/>
              <a:t> </a:t>
            </a:r>
            <a:r>
              <a:rPr lang="en-US" b="1" dirty="0" err="1" smtClean="0"/>
              <a:t>angka-angka</a:t>
            </a:r>
            <a:r>
              <a:rPr lang="en-US" b="1" dirty="0" smtClean="0"/>
              <a:t> </a:t>
            </a:r>
            <a:r>
              <a:rPr lang="en-US" b="1" dirty="0" err="1" smtClean="0"/>
              <a:t>pengamatan</a:t>
            </a:r>
            <a:r>
              <a:rPr lang="en-US" b="1" dirty="0" smtClean="0"/>
              <a:t> yang </a:t>
            </a:r>
            <a:r>
              <a:rPr lang="en-US" b="1" dirty="0" err="1" smtClean="0"/>
              <a:t>diperoleh</a:t>
            </a:r>
            <a:r>
              <a:rPr lang="en-US" b="1" dirty="0" smtClean="0"/>
              <a:t> (</a:t>
            </a:r>
            <a:r>
              <a:rPr lang="en-US" b="1" dirty="0" err="1" smtClean="0"/>
              <a:t>meringkas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menyajikan</a:t>
            </a:r>
            <a:r>
              <a:rPr lang="en-US" b="1" dirty="0" smtClean="0"/>
              <a:t>), </a:t>
            </a:r>
            <a:r>
              <a:rPr lang="en-US" b="1" dirty="0" err="1" smtClean="0"/>
              <a:t>serta</a:t>
            </a:r>
            <a:r>
              <a:rPr lang="en-US" b="1" dirty="0" smtClean="0"/>
              <a:t> </a:t>
            </a:r>
            <a:r>
              <a:rPr lang="en-US" b="1" dirty="0" err="1" smtClean="0"/>
              <a:t>melakukan</a:t>
            </a:r>
            <a:r>
              <a:rPr lang="en-US" b="1" dirty="0" smtClean="0"/>
              <a:t> </a:t>
            </a:r>
            <a:r>
              <a:rPr lang="en-US" b="1" dirty="0" err="1" smtClean="0"/>
              <a:t>pengukuran</a:t>
            </a:r>
            <a:r>
              <a:rPr lang="en-US" b="1" dirty="0" smtClean="0"/>
              <a:t> </a:t>
            </a:r>
            <a:r>
              <a:rPr lang="en-US" b="1" dirty="0" err="1"/>
              <a:t>p</a:t>
            </a:r>
            <a:r>
              <a:rPr lang="en-US" b="1" dirty="0" err="1" smtClean="0"/>
              <a:t>emusatan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penyebaran</a:t>
            </a:r>
            <a:r>
              <a:rPr lang="en-US" b="1" dirty="0" smtClean="0"/>
              <a:t> data </a:t>
            </a:r>
            <a:r>
              <a:rPr lang="en-US" b="1" dirty="0" err="1" smtClean="0"/>
              <a:t>untuk</a:t>
            </a:r>
            <a:r>
              <a:rPr lang="en-US" b="1" dirty="0" smtClean="0"/>
              <a:t> </a:t>
            </a:r>
            <a:r>
              <a:rPr lang="en-US" b="1" dirty="0" err="1" smtClean="0"/>
              <a:t>memperoleh</a:t>
            </a:r>
            <a:r>
              <a:rPr lang="en-US" b="1" dirty="0" smtClean="0"/>
              <a:t> </a:t>
            </a:r>
            <a:r>
              <a:rPr lang="en-US" b="1" dirty="0" err="1" smtClean="0"/>
              <a:t>informasi</a:t>
            </a:r>
            <a:r>
              <a:rPr lang="en-US" b="1" dirty="0" smtClean="0"/>
              <a:t> yang </a:t>
            </a:r>
            <a:r>
              <a:rPr lang="en-US" b="1" dirty="0" err="1" smtClean="0"/>
              <a:t>lebih</a:t>
            </a:r>
            <a:r>
              <a:rPr lang="en-US" b="1" dirty="0" smtClean="0"/>
              <a:t> </a:t>
            </a:r>
            <a:r>
              <a:rPr lang="en-US" b="1" dirty="0" err="1" smtClean="0"/>
              <a:t>menarik</a:t>
            </a:r>
            <a:r>
              <a:rPr lang="en-US" b="1" dirty="0" smtClean="0"/>
              <a:t>, </a:t>
            </a:r>
            <a:r>
              <a:rPr lang="en-US" b="1" dirty="0" err="1" smtClean="0"/>
              <a:t>berguna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mudah</a:t>
            </a:r>
            <a:r>
              <a:rPr lang="en-US" b="1" dirty="0" smtClean="0"/>
              <a:t> </a:t>
            </a:r>
            <a:r>
              <a:rPr lang="en-US" b="1" dirty="0" err="1" smtClean="0"/>
              <a:t>dipahami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b="1" dirty="0" err="1" smtClean="0"/>
              <a:t>Informasi</a:t>
            </a:r>
            <a:r>
              <a:rPr lang="en-US" b="1" dirty="0" smtClean="0"/>
              <a:t> yang </a:t>
            </a:r>
            <a:r>
              <a:rPr lang="en-US" b="1" dirty="0" err="1" smtClean="0"/>
              <a:t>dapat</a:t>
            </a:r>
            <a:r>
              <a:rPr lang="en-US" b="1" dirty="0" smtClean="0"/>
              <a:t> </a:t>
            </a:r>
            <a:r>
              <a:rPr lang="en-US" b="1" dirty="0" err="1" smtClean="0"/>
              <a:t>diperoleh</a:t>
            </a:r>
            <a:r>
              <a:rPr lang="en-US" b="1" dirty="0" smtClean="0"/>
              <a:t> </a:t>
            </a:r>
            <a:r>
              <a:rPr lang="en-US" b="1" dirty="0" err="1" smtClean="0"/>
              <a:t>dengan</a:t>
            </a:r>
            <a:r>
              <a:rPr lang="en-US" b="1" dirty="0" smtClean="0"/>
              <a:t> </a:t>
            </a:r>
            <a:r>
              <a:rPr lang="en-US" b="1" dirty="0" err="1" smtClean="0"/>
              <a:t>statistika</a:t>
            </a:r>
            <a:r>
              <a:rPr lang="en-US" b="1" dirty="0" smtClean="0"/>
              <a:t> </a:t>
            </a:r>
            <a:r>
              <a:rPr lang="en-US" b="1" dirty="0" err="1" smtClean="0"/>
              <a:t>deskriptif</a:t>
            </a:r>
            <a:r>
              <a:rPr lang="en-US" b="1" dirty="0" smtClean="0"/>
              <a:t> </a:t>
            </a:r>
            <a:r>
              <a:rPr lang="en-US" b="1" dirty="0" err="1" smtClean="0"/>
              <a:t>antara</a:t>
            </a:r>
            <a:r>
              <a:rPr lang="en-US" b="1" dirty="0" smtClean="0"/>
              <a:t> lain </a:t>
            </a:r>
            <a:r>
              <a:rPr lang="en-US" b="1" dirty="0" err="1" smtClean="0"/>
              <a:t>pemusatan</a:t>
            </a:r>
            <a:r>
              <a:rPr lang="en-US" b="1" dirty="0" smtClean="0"/>
              <a:t> data, </a:t>
            </a:r>
            <a:r>
              <a:rPr lang="en-US" b="1" dirty="0" err="1" smtClean="0"/>
              <a:t>penyebaran</a:t>
            </a:r>
            <a:r>
              <a:rPr lang="en-US" b="1" dirty="0" smtClean="0"/>
              <a:t> data, </a:t>
            </a:r>
            <a:r>
              <a:rPr lang="en-US" b="1" dirty="0" err="1" smtClean="0"/>
              <a:t>serta</a:t>
            </a:r>
            <a:r>
              <a:rPr lang="en-US" b="1" dirty="0" smtClean="0"/>
              <a:t> </a:t>
            </a:r>
            <a:r>
              <a:rPr lang="en-US" b="1" dirty="0" err="1" smtClean="0"/>
              <a:t>kecenderungan</a:t>
            </a:r>
            <a:r>
              <a:rPr lang="en-US" b="1" dirty="0" smtClean="0"/>
              <a:t> </a:t>
            </a:r>
            <a:r>
              <a:rPr lang="en-US" b="1" dirty="0" err="1" smtClean="0"/>
              <a:t>gugus</a:t>
            </a:r>
            <a:r>
              <a:rPr lang="en-US" b="1" dirty="0" smtClean="0"/>
              <a:t> data. 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STATISTIKA INFERENSIA</a:t>
            </a:r>
            <a:r>
              <a:rPr lang="en-US" dirty="0" smtClean="0"/>
              <a:t>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9144000" cy="5410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err="1" smtClean="0"/>
              <a:t>Statistika</a:t>
            </a:r>
            <a:r>
              <a:rPr lang="en-US" b="1" dirty="0" smtClean="0"/>
              <a:t> </a:t>
            </a:r>
            <a:r>
              <a:rPr lang="en-US" b="1" dirty="0" err="1" smtClean="0"/>
              <a:t>inferensial</a:t>
            </a:r>
            <a:r>
              <a:rPr lang="en-US" b="1" dirty="0" smtClean="0"/>
              <a:t> </a:t>
            </a:r>
            <a:r>
              <a:rPr lang="en-US" b="1" dirty="0" err="1" smtClean="0"/>
              <a:t>membahas</a:t>
            </a:r>
            <a:r>
              <a:rPr lang="en-US" b="1" dirty="0" smtClean="0"/>
              <a:t> </a:t>
            </a:r>
            <a:r>
              <a:rPr lang="en-US" b="1" dirty="0" err="1" smtClean="0"/>
              <a:t>mengenai</a:t>
            </a:r>
            <a:r>
              <a:rPr lang="en-US" b="1" dirty="0" smtClean="0"/>
              <a:t> </a:t>
            </a:r>
            <a:r>
              <a:rPr lang="en-US" b="1" dirty="0" err="1" smtClean="0"/>
              <a:t>cara</a:t>
            </a:r>
            <a:r>
              <a:rPr lang="en-US" b="1" dirty="0" smtClean="0"/>
              <a:t> </a:t>
            </a:r>
            <a:r>
              <a:rPr lang="en-US" b="1" dirty="0" err="1" smtClean="0"/>
              <a:t>menganalisis</a:t>
            </a:r>
            <a:r>
              <a:rPr lang="en-US" b="1" dirty="0" smtClean="0"/>
              <a:t> data </a:t>
            </a:r>
            <a:r>
              <a:rPr lang="en-US" b="1" dirty="0" err="1" smtClean="0"/>
              <a:t>serta</a:t>
            </a:r>
            <a:r>
              <a:rPr lang="en-US" b="1" dirty="0" smtClean="0"/>
              <a:t> </a:t>
            </a:r>
            <a:r>
              <a:rPr lang="en-US" b="1" dirty="0" err="1" smtClean="0"/>
              <a:t>mengambil</a:t>
            </a:r>
            <a:r>
              <a:rPr lang="en-US" b="1" dirty="0" smtClean="0"/>
              <a:t> </a:t>
            </a:r>
            <a:r>
              <a:rPr lang="en-US" b="1" dirty="0" err="1" smtClean="0"/>
              <a:t>kesimpulan</a:t>
            </a:r>
            <a:r>
              <a:rPr lang="en-US" b="1" dirty="0" smtClean="0"/>
              <a:t> (</a:t>
            </a:r>
            <a:r>
              <a:rPr lang="en-US" b="1" dirty="0" err="1" smtClean="0"/>
              <a:t>berkaitan</a:t>
            </a:r>
            <a:r>
              <a:rPr lang="en-US" b="1" dirty="0" smtClean="0"/>
              <a:t> </a:t>
            </a:r>
            <a:r>
              <a:rPr lang="en-US" b="1" dirty="0" err="1" smtClean="0"/>
              <a:t>dengan</a:t>
            </a:r>
            <a:r>
              <a:rPr lang="en-US" b="1" dirty="0" smtClean="0"/>
              <a:t> </a:t>
            </a:r>
            <a:r>
              <a:rPr lang="en-US" b="1" dirty="0" err="1" smtClean="0"/>
              <a:t>estimasi</a:t>
            </a:r>
            <a:r>
              <a:rPr lang="en-US" b="1" dirty="0" smtClean="0"/>
              <a:t> parameter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pengujian</a:t>
            </a:r>
            <a:r>
              <a:rPr lang="en-US" b="1" dirty="0" smtClean="0"/>
              <a:t> </a:t>
            </a:r>
            <a:r>
              <a:rPr lang="en-US" b="1" dirty="0" err="1" smtClean="0"/>
              <a:t>hipotesis</a:t>
            </a:r>
            <a:r>
              <a:rPr lang="en-US" b="1" dirty="0" smtClean="0"/>
              <a:t>)</a:t>
            </a:r>
          </a:p>
          <a:p>
            <a:pPr>
              <a:buNone/>
            </a:pPr>
            <a:r>
              <a:rPr lang="en-US" b="1" dirty="0" err="1" smtClean="0"/>
              <a:t>Metode</a:t>
            </a:r>
            <a:r>
              <a:rPr lang="en-US" b="1" dirty="0" smtClean="0"/>
              <a:t> </a:t>
            </a:r>
            <a:r>
              <a:rPr lang="en-US" b="1" dirty="0" err="1" smtClean="0"/>
              <a:t>statistika</a:t>
            </a:r>
            <a:r>
              <a:rPr lang="en-US" b="1" dirty="0" smtClean="0"/>
              <a:t> </a:t>
            </a:r>
            <a:r>
              <a:rPr lang="en-US" b="1" dirty="0" err="1" smtClean="0"/>
              <a:t>inferensial</a:t>
            </a:r>
            <a:r>
              <a:rPr lang="en-US" b="1" dirty="0" smtClean="0"/>
              <a:t> </a:t>
            </a:r>
            <a:r>
              <a:rPr lang="en-US" b="1" dirty="0" err="1" smtClean="0"/>
              <a:t>berkaitan</a:t>
            </a:r>
            <a:r>
              <a:rPr lang="en-US" b="1" dirty="0" smtClean="0"/>
              <a:t> </a:t>
            </a:r>
            <a:r>
              <a:rPr lang="en-US" b="1" dirty="0" err="1" smtClean="0"/>
              <a:t>dengan</a:t>
            </a:r>
            <a:r>
              <a:rPr lang="en-US" b="1" dirty="0" smtClean="0"/>
              <a:t> </a:t>
            </a:r>
            <a:r>
              <a:rPr lang="en-US" b="1" dirty="0" err="1" smtClean="0"/>
              <a:t>analisis</a:t>
            </a:r>
            <a:r>
              <a:rPr lang="en-US" b="1" dirty="0" smtClean="0"/>
              <a:t> </a:t>
            </a:r>
            <a:r>
              <a:rPr lang="en-US" b="1" dirty="0" err="1" smtClean="0"/>
              <a:t>sebagian</a:t>
            </a:r>
            <a:r>
              <a:rPr lang="en-US" b="1" dirty="0" smtClean="0"/>
              <a:t> data </a:t>
            </a:r>
            <a:r>
              <a:rPr lang="en-US" b="1" dirty="0" err="1" smtClean="0"/>
              <a:t>sampai</a:t>
            </a:r>
            <a:r>
              <a:rPr lang="en-US" b="1" dirty="0" smtClean="0"/>
              <a:t> </a:t>
            </a:r>
            <a:r>
              <a:rPr lang="en-US" b="1" dirty="0" err="1" smtClean="0"/>
              <a:t>ke</a:t>
            </a:r>
            <a:r>
              <a:rPr lang="en-US" b="1" dirty="0" smtClean="0"/>
              <a:t> </a:t>
            </a:r>
            <a:r>
              <a:rPr lang="en-US" b="1" dirty="0" err="1" smtClean="0"/>
              <a:t>peramalan</a:t>
            </a:r>
            <a:r>
              <a:rPr lang="en-US" b="1" dirty="0" smtClean="0"/>
              <a:t>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/>
              <a:t>penarikan</a:t>
            </a:r>
            <a:r>
              <a:rPr lang="en-US" b="1" dirty="0" smtClean="0"/>
              <a:t> </a:t>
            </a:r>
            <a:r>
              <a:rPr lang="en-US" b="1" dirty="0" err="1" smtClean="0"/>
              <a:t>kesimpulan</a:t>
            </a:r>
            <a:r>
              <a:rPr lang="en-US" b="1" dirty="0" smtClean="0"/>
              <a:t> </a:t>
            </a:r>
            <a:r>
              <a:rPr lang="en-US" b="1" dirty="0" err="1" smtClean="0"/>
              <a:t>mengenai</a:t>
            </a:r>
            <a:r>
              <a:rPr lang="en-US" b="1" dirty="0" smtClean="0"/>
              <a:t> </a:t>
            </a:r>
            <a:r>
              <a:rPr lang="en-US" b="1" dirty="0" err="1" smtClean="0"/>
              <a:t>keseluruhan</a:t>
            </a:r>
            <a:r>
              <a:rPr lang="en-US" b="1" dirty="0" smtClean="0"/>
              <a:t> data</a:t>
            </a:r>
          </a:p>
          <a:p>
            <a:pPr>
              <a:buNone/>
            </a:pPr>
            <a:r>
              <a:rPr lang="en-US" b="1" dirty="0" err="1" smtClean="0"/>
              <a:t>Disebut</a:t>
            </a:r>
            <a:r>
              <a:rPr lang="en-US" b="1" dirty="0" smtClean="0"/>
              <a:t> </a:t>
            </a:r>
            <a:r>
              <a:rPr lang="en-US" b="1" dirty="0" err="1" smtClean="0"/>
              <a:t>juga</a:t>
            </a:r>
            <a:r>
              <a:rPr lang="en-US" b="1" dirty="0" smtClean="0"/>
              <a:t> </a:t>
            </a:r>
            <a:r>
              <a:rPr lang="en-US" b="1" dirty="0" err="1" smtClean="0"/>
              <a:t>statistika</a:t>
            </a:r>
            <a:r>
              <a:rPr lang="en-US" b="1" dirty="0" smtClean="0"/>
              <a:t> </a:t>
            </a:r>
            <a:r>
              <a:rPr lang="en-US" b="1" dirty="0" err="1" smtClean="0"/>
              <a:t>induktif</a:t>
            </a:r>
            <a:r>
              <a:rPr lang="en-US" b="1" dirty="0" smtClean="0"/>
              <a:t> </a:t>
            </a:r>
            <a:r>
              <a:rPr lang="en-US" b="1" dirty="0" err="1" smtClean="0"/>
              <a:t>karena</a:t>
            </a:r>
            <a:r>
              <a:rPr lang="en-US" b="1" dirty="0" smtClean="0"/>
              <a:t> </a:t>
            </a:r>
            <a:r>
              <a:rPr lang="en-US" b="1" dirty="0" err="1" smtClean="0"/>
              <a:t>kesimpulan</a:t>
            </a:r>
            <a:r>
              <a:rPr lang="en-US" b="1" dirty="0" smtClean="0"/>
              <a:t> yang </a:t>
            </a:r>
            <a:r>
              <a:rPr lang="en-US" b="1" dirty="0" err="1" smtClean="0"/>
              <a:t>ditarik</a:t>
            </a:r>
            <a:r>
              <a:rPr lang="en-US" b="1" dirty="0" smtClean="0"/>
              <a:t> </a:t>
            </a:r>
            <a:r>
              <a:rPr lang="en-US" b="1" dirty="0" err="1" smtClean="0"/>
              <a:t>didasarkan</a:t>
            </a:r>
            <a:r>
              <a:rPr lang="en-US" b="1" dirty="0" smtClean="0"/>
              <a:t> </a:t>
            </a:r>
            <a:r>
              <a:rPr lang="en-US" b="1" dirty="0" err="1" smtClean="0"/>
              <a:t>pada</a:t>
            </a:r>
            <a:r>
              <a:rPr lang="en-US" b="1" dirty="0" smtClean="0"/>
              <a:t> </a:t>
            </a:r>
            <a:r>
              <a:rPr lang="en-US" b="1" dirty="0" err="1" smtClean="0"/>
              <a:t>sebagian</a:t>
            </a:r>
            <a:r>
              <a:rPr lang="en-US" b="1" dirty="0" smtClean="0"/>
              <a:t> data </a:t>
            </a:r>
            <a:r>
              <a:rPr lang="en-US" b="1" dirty="0" err="1" smtClean="0"/>
              <a:t>saja</a:t>
            </a:r>
            <a:r>
              <a:rPr lang="en-US" b="1" dirty="0" smtClean="0"/>
              <a:t> (</a:t>
            </a:r>
            <a:r>
              <a:rPr lang="en-US" b="1" dirty="0" err="1" smtClean="0"/>
              <a:t>sampel</a:t>
            </a:r>
            <a:r>
              <a:rPr lang="en-US" b="1" dirty="0" smtClean="0"/>
              <a:t>)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STATISTIKA PARAMETRIK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None/>
            </a:pPr>
            <a:r>
              <a:rPr lang="en-US" b="1" dirty="0" err="1" smtClean="0"/>
              <a:t>Statistika</a:t>
            </a:r>
            <a:r>
              <a:rPr lang="en-US" b="1" dirty="0" smtClean="0"/>
              <a:t> </a:t>
            </a:r>
            <a:r>
              <a:rPr lang="en-US" b="1" dirty="0" err="1" smtClean="0"/>
              <a:t>parametrik</a:t>
            </a:r>
            <a:r>
              <a:rPr lang="en-US" b="1" dirty="0" smtClean="0"/>
              <a:t>: </a:t>
            </a:r>
            <a:r>
              <a:rPr lang="en-US" b="1" dirty="0" err="1" smtClean="0"/>
              <a:t>merupakan</a:t>
            </a:r>
            <a:r>
              <a:rPr lang="en-US" b="1" dirty="0" smtClean="0"/>
              <a:t> </a:t>
            </a:r>
            <a:r>
              <a:rPr lang="en-US" b="1" dirty="0" err="1" smtClean="0"/>
              <a:t>statistika</a:t>
            </a:r>
            <a:r>
              <a:rPr lang="en-US" b="1" dirty="0" smtClean="0"/>
              <a:t> yang </a:t>
            </a:r>
            <a:r>
              <a:rPr lang="en-US" b="1" dirty="0" err="1" smtClean="0"/>
              <a:t>mempertimbangkan</a:t>
            </a:r>
            <a:r>
              <a:rPr lang="en-US" b="1" dirty="0" smtClean="0"/>
              <a:t> </a:t>
            </a:r>
            <a:r>
              <a:rPr lang="en-US" b="1" dirty="0" err="1" smtClean="0"/>
              <a:t>nilai</a:t>
            </a:r>
            <a:r>
              <a:rPr lang="en-US" b="1" dirty="0" smtClean="0"/>
              <a:t> </a:t>
            </a:r>
            <a:r>
              <a:rPr lang="en-US" b="1" dirty="0" err="1" smtClean="0"/>
              <a:t>dari</a:t>
            </a:r>
            <a:r>
              <a:rPr lang="en-US" b="1" dirty="0" smtClean="0"/>
              <a:t> </a:t>
            </a:r>
            <a:r>
              <a:rPr lang="en-US" b="1" dirty="0" err="1" smtClean="0"/>
              <a:t>satu</a:t>
            </a:r>
            <a:r>
              <a:rPr lang="en-US" b="1" dirty="0" smtClean="0"/>
              <a:t>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/>
              <a:t>lebih</a:t>
            </a:r>
            <a:r>
              <a:rPr lang="en-US" b="1" dirty="0" smtClean="0"/>
              <a:t> parameter </a:t>
            </a:r>
            <a:r>
              <a:rPr lang="en-US" b="1" dirty="0" err="1" smtClean="0"/>
              <a:t>populasi</a:t>
            </a:r>
            <a:r>
              <a:rPr lang="en-US" b="1" dirty="0" smtClean="0"/>
              <a:t>.</a:t>
            </a:r>
          </a:p>
          <a:p>
            <a:pPr marL="514350" indent="-514350">
              <a:buNone/>
            </a:pPr>
            <a:r>
              <a:rPr lang="en-US" b="1" dirty="0" err="1" smtClean="0"/>
              <a:t>Statistika</a:t>
            </a:r>
            <a:r>
              <a:rPr lang="en-US" b="1" dirty="0" smtClean="0"/>
              <a:t> </a:t>
            </a:r>
            <a:r>
              <a:rPr lang="en-US" b="1" dirty="0" err="1" smtClean="0"/>
              <a:t>parametrik</a:t>
            </a:r>
            <a:r>
              <a:rPr lang="en-US" b="1" dirty="0" smtClean="0"/>
              <a:t> </a:t>
            </a:r>
            <a:r>
              <a:rPr lang="en-US" b="1" dirty="0" err="1" smtClean="0"/>
              <a:t>biasanya</a:t>
            </a:r>
            <a:r>
              <a:rPr lang="en-US" b="1" dirty="0" smtClean="0"/>
              <a:t> </a:t>
            </a:r>
            <a:r>
              <a:rPr lang="en-US" b="1" dirty="0" err="1" smtClean="0"/>
              <a:t>dihubungkan</a:t>
            </a:r>
            <a:r>
              <a:rPr lang="en-US" b="1" dirty="0" smtClean="0"/>
              <a:t> </a:t>
            </a:r>
            <a:r>
              <a:rPr lang="en-US" b="1" dirty="0" err="1" smtClean="0"/>
              <a:t>dengan</a:t>
            </a:r>
            <a:r>
              <a:rPr lang="en-US" b="1" dirty="0" smtClean="0"/>
              <a:t> data yang </a:t>
            </a:r>
            <a:r>
              <a:rPr lang="en-US" b="1" dirty="0" err="1" smtClean="0"/>
              <a:t>bersifat</a:t>
            </a:r>
            <a:r>
              <a:rPr lang="en-US" b="1" dirty="0" smtClean="0"/>
              <a:t> </a:t>
            </a:r>
            <a:r>
              <a:rPr lang="en-US" b="1" dirty="0" err="1" smtClean="0"/>
              <a:t>kuantitatif</a:t>
            </a:r>
            <a:r>
              <a:rPr lang="en-US" b="1" dirty="0" smtClean="0"/>
              <a:t> </a:t>
            </a:r>
          </a:p>
          <a:p>
            <a:pPr marL="514350" indent="-514350">
              <a:buNone/>
            </a:pPr>
            <a:r>
              <a:rPr lang="en-US" b="1" dirty="0" err="1" smtClean="0"/>
              <a:t>Prosedur</a:t>
            </a:r>
            <a:r>
              <a:rPr lang="en-US" b="1" dirty="0" smtClean="0"/>
              <a:t> </a:t>
            </a:r>
            <a:r>
              <a:rPr lang="en-US" b="1" dirty="0" err="1" smtClean="0"/>
              <a:t>penggunaan</a:t>
            </a:r>
            <a:r>
              <a:rPr lang="en-US" b="1" dirty="0" smtClean="0"/>
              <a:t> </a:t>
            </a:r>
            <a:r>
              <a:rPr lang="en-US" b="1" dirty="0" err="1" smtClean="0"/>
              <a:t>analisis</a:t>
            </a:r>
            <a:r>
              <a:rPr lang="en-US" b="1" dirty="0" smtClean="0"/>
              <a:t> </a:t>
            </a:r>
            <a:r>
              <a:rPr lang="en-US" b="1" dirty="0" err="1" smtClean="0"/>
              <a:t>statistika</a:t>
            </a:r>
            <a:r>
              <a:rPr lang="en-US" b="1" dirty="0" smtClean="0"/>
              <a:t> </a:t>
            </a:r>
            <a:r>
              <a:rPr lang="en-US" b="1" dirty="0" err="1" smtClean="0"/>
              <a:t>parametrik</a:t>
            </a:r>
            <a:r>
              <a:rPr lang="en-US" b="1" dirty="0" smtClean="0"/>
              <a:t> </a:t>
            </a:r>
            <a:r>
              <a:rPr lang="en-US" b="1" dirty="0" err="1" smtClean="0"/>
              <a:t>mempersyaratkan</a:t>
            </a:r>
            <a:r>
              <a:rPr lang="en-US" b="1" dirty="0" smtClean="0"/>
              <a:t> </a:t>
            </a:r>
            <a:r>
              <a:rPr lang="en-US" b="1" dirty="0" err="1" smtClean="0"/>
              <a:t>bentuk</a:t>
            </a:r>
            <a:r>
              <a:rPr lang="en-US" b="1" dirty="0" smtClean="0"/>
              <a:t> data </a:t>
            </a:r>
            <a:r>
              <a:rPr lang="en-US" b="1" dirty="0" err="1" smtClean="0"/>
              <a:t>harus</a:t>
            </a:r>
            <a:r>
              <a:rPr lang="en-US" b="1" dirty="0" smtClean="0"/>
              <a:t> </a:t>
            </a:r>
            <a:r>
              <a:rPr lang="en-US" b="1" dirty="0" err="1" smtClean="0"/>
              <a:t>berdistribusi</a:t>
            </a:r>
            <a:r>
              <a:rPr lang="en-US" b="1" dirty="0" smtClean="0"/>
              <a:t> normal.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1053</Words>
  <Application>Microsoft Office PowerPoint</Application>
  <PresentationFormat>On-screen Show (4:3)</PresentationFormat>
  <Paragraphs>187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Office Theme</vt:lpstr>
      <vt:lpstr>Median</vt:lpstr>
      <vt:lpstr>STATISTIKA DASAR  </vt:lpstr>
      <vt:lpstr>TUJUAN PERKULIAHAN</vt:lpstr>
      <vt:lpstr>RINCIAN MATERI</vt:lpstr>
      <vt:lpstr>PENGERTIAN  STATISTIKA SECARA ASAL KATA</vt:lpstr>
      <vt:lpstr>PENGERTIAN  STATISTIK DAN STATISTIKA </vt:lpstr>
      <vt:lpstr>PENGGOLONGAN STATISTIKA</vt:lpstr>
      <vt:lpstr>STATISTIKA DESKRIPTIF</vt:lpstr>
      <vt:lpstr>STATISTIKA INFERENSIAL</vt:lpstr>
      <vt:lpstr>STATISTIKA PARAMETRIK</vt:lpstr>
      <vt:lpstr>STATISTIKA NON PARAMETRIK</vt:lpstr>
      <vt:lpstr>PERANAN STATISTIKA</vt:lpstr>
      <vt:lpstr>POPULASI DAN SAMPEL</vt:lpstr>
      <vt:lpstr>MACAM-MACAM DATA PENELITIAN</vt:lpstr>
      <vt:lpstr>ATURAN PEMBULATAN ANGKA</vt:lpstr>
      <vt:lpstr>CONTOH SOAL</vt:lpstr>
      <vt:lpstr>STATISTIKA DESKRIPTIF </vt:lpstr>
      <vt:lpstr>MACAM-MACAM DISTRIBUSI</vt:lpstr>
      <vt:lpstr>DISTRIBUSI FREKUENSI</vt:lpstr>
      <vt:lpstr>CONTOH SOAL</vt:lpstr>
      <vt:lpstr>PENYELESAIAN</vt:lpstr>
      <vt:lpstr>DISTRIBUSI FREKUENSINYA</vt:lpstr>
      <vt:lpstr>DISTRIBUSI FREKUENSI RELATIF</vt:lpstr>
      <vt:lpstr>DISTRIBUSI FREKUENSI KUMULATIF KURANG DARI</vt:lpstr>
      <vt:lpstr>DISTRIBUSI FREKUENSI KUMULATIF LEBIH  DARI</vt:lpstr>
    </vt:vector>
  </TitlesOfParts>
  <Company>Org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APLIKASI STATISTIKA DALAM PENELITIAN </dc:title>
  <dc:creator>Full name</dc:creator>
  <cp:lastModifiedBy>Full name</cp:lastModifiedBy>
  <cp:revision>22</cp:revision>
  <dcterms:created xsi:type="dcterms:W3CDTF">2009-09-24T11:56:02Z</dcterms:created>
  <dcterms:modified xsi:type="dcterms:W3CDTF">2012-03-20T00:29:12Z</dcterms:modified>
</cp:coreProperties>
</file>