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5/4/2020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7200" b="1" dirty="0">
                <a:latin typeface="Adobe Garamond Pro" pitchFamily="18" charset="0"/>
              </a:rPr>
              <a:t>KUTIPAN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id-ID" dirty="0" smtClean="0"/>
              <a:t>R. Mekar Ismayani, M.Pd.</a:t>
            </a: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960024B-D32F-4BB5-ADF3-C0603EA4B9E7}" type="slidenum">
              <a:rPr lang="en-US">
                <a:solidFill>
                  <a:srgbClr val="FFFFFF"/>
                </a:solidFill>
              </a:rPr>
              <a:pPr eaLnBrk="1" hangingPunct="1"/>
              <a:t>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03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Cara Mengutip (4)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e.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dirty="0" err="1" smtClean="0"/>
              <a:t>Kadang-kadang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</a:p>
          <a:p>
            <a:pPr>
              <a:buFont typeface="Arial" charset="0"/>
              <a:buNone/>
            </a:pPr>
            <a:r>
              <a:rPr lang="en-US" dirty="0" smtClean="0"/>
              <a:t>	1)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kutip</a:t>
            </a:r>
            <a:r>
              <a:rPr lang="en-US" dirty="0" smtClean="0"/>
              <a:t>,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mempergunakan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kutip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kutip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	2)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kutip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kutip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.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kutip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,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kutip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3174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Cara Mengutip (5)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3300" dirty="0"/>
              <a:t>f. </a:t>
            </a:r>
            <a:r>
              <a:rPr lang="en-US" sz="3300" dirty="0" err="1"/>
              <a:t>Kutipan</a:t>
            </a:r>
            <a:r>
              <a:rPr lang="en-US" sz="3300" dirty="0"/>
              <a:t> </a:t>
            </a:r>
            <a:r>
              <a:rPr lang="en-US" sz="3300" dirty="0" err="1"/>
              <a:t>langsung</a:t>
            </a:r>
            <a:r>
              <a:rPr lang="en-US" sz="3300" dirty="0"/>
              <a:t> </a:t>
            </a:r>
            <a:r>
              <a:rPr lang="en-US" sz="3300" dirty="0" err="1"/>
              <a:t>pada</a:t>
            </a:r>
            <a:r>
              <a:rPr lang="en-US" sz="3300" dirty="0"/>
              <a:t> </a:t>
            </a:r>
            <a:r>
              <a:rPr lang="en-US" sz="3300" dirty="0" err="1"/>
              <a:t>materi</a:t>
            </a:r>
            <a:endParaRPr lang="en-US" sz="3300" dirty="0"/>
          </a:p>
          <a:p>
            <a:pPr algn="just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terdekat</a:t>
            </a:r>
            <a:r>
              <a:rPr lang="en-US" dirty="0" smtClean="0"/>
              <a:t> 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,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) </a:t>
            </a:r>
            <a:r>
              <a:rPr lang="en-US" dirty="0" err="1" smtClean="0"/>
              <a:t>disusul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sisipan</a:t>
            </a:r>
            <a:r>
              <a:rPr lang="en-US" dirty="0" smtClean="0"/>
              <a:t> </a:t>
            </a:r>
            <a:r>
              <a:rPr lang="en-US" dirty="0" err="1" smtClean="0"/>
              <a:t>penjelas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berbicara</a:t>
            </a:r>
            <a:r>
              <a:rPr lang="en-US" dirty="0" smtClean="0"/>
              <a:t>.</a:t>
            </a:r>
          </a:p>
          <a:p>
            <a:pPr algn="just"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	</a:t>
            </a:r>
            <a:r>
              <a:rPr lang="en-US" b="1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  <a:defRPr/>
            </a:pPr>
            <a:r>
              <a:rPr lang="en-US" dirty="0" smtClean="0"/>
              <a:t>	</a:t>
            </a:r>
            <a:r>
              <a:rPr lang="en-US" dirty="0" smtClean="0"/>
              <a:t>“</a:t>
            </a:r>
            <a:r>
              <a:rPr lang="en-US" dirty="0" err="1" smtClean="0"/>
              <a:t>Jelas</a:t>
            </a:r>
            <a:r>
              <a:rPr lang="en-US" dirty="0" smtClean="0"/>
              <a:t>,” kata Prof. </a:t>
            </a:r>
            <a:r>
              <a:rPr lang="en-US" dirty="0" err="1" smtClean="0"/>
              <a:t>Haryati</a:t>
            </a:r>
            <a:r>
              <a:rPr lang="en-US" dirty="0" smtClean="0"/>
              <a:t>, “</a:t>
            </a:r>
            <a:r>
              <a:rPr lang="en-US" dirty="0" err="1" smtClean="0"/>
              <a:t>kosa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kosa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Sansekerta</a:t>
            </a:r>
            <a:r>
              <a:rPr lang="en-US" dirty="0" smtClean="0"/>
              <a:t>.”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b="1" u="sng" dirty="0" err="1" smtClean="0"/>
              <a:t>Catatan</a:t>
            </a:r>
            <a:r>
              <a:rPr lang="en-US" b="1" u="sng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yang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id-ID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962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981200" y="76200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latin typeface="Adobe Garamond Pro" pitchFamily="18" charset="0"/>
              </a:rPr>
              <a:t>KUTIPAN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57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: </a:t>
            </a:r>
            <a:r>
              <a:rPr lang="en-US" dirty="0" err="1" smtClean="0"/>
              <a:t>pengokohan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:</a:t>
            </a:r>
          </a:p>
          <a:p>
            <a:pPr marL="971550" lvl="1" indent="-514350">
              <a:buFont typeface="Arial" charset="0"/>
              <a:buAutoNum type="alphaLcPeriod"/>
            </a:pP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pPr marL="971550" lvl="1" indent="-514350">
              <a:buFont typeface="Arial" charset="0"/>
              <a:buAutoNum type="alphaLcPeriod"/>
            </a:pPr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endParaRPr lang="en-US" dirty="0" smtClean="0"/>
          </a:p>
          <a:p>
            <a:pPr marL="971550" lvl="1" indent="-514350">
              <a:buFont typeface="Arial" charset="0"/>
              <a:buAutoNum type="alphaLcPeriod"/>
            </a:pP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endParaRPr lang="en-US" dirty="0" smtClean="0"/>
          </a:p>
          <a:p>
            <a:pPr marL="971550" lvl="1" indent="-514350">
              <a:buFont typeface="Arial" charset="0"/>
              <a:buAutoNum type="alphaLcPeriod"/>
            </a:pP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40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/>
              <a:t>Hal yang perlu diperhatikan dalam mengutip: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Arial" charset="0"/>
              <a:buAutoNum type="arabicParenR"/>
            </a:pP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endParaRPr lang="en-US" dirty="0" smtClean="0"/>
          </a:p>
          <a:p>
            <a:pPr marL="514350" indent="-514350">
              <a:buFont typeface="Arial" charset="0"/>
              <a:buAutoNum type="arabicParenR"/>
            </a:pP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ketelitian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endParaRPr lang="en-US" dirty="0" smtClean="0"/>
          </a:p>
          <a:p>
            <a:pPr marL="514350" indent="-514350">
              <a:buFont typeface="Arial" charset="0"/>
              <a:buAutoNum type="arabicParenR"/>
            </a:pP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pPr marL="514350" indent="-514350">
              <a:buFont typeface="Arial" charset="0"/>
              <a:buAutoNum type="arabicParenR"/>
            </a:pP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mempergunakan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514350" indent="-514350">
              <a:buFont typeface="Arial" charset="0"/>
              <a:buAutoNum type="arabicParenR"/>
            </a:pP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,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514350" indent="-514350">
              <a:buFont typeface="Arial" charset="0"/>
              <a:buAutoNum type="arabicParenR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03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Mengutip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458200" cy="5257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en-US" sz="2800" b="1" dirty="0">
                <a:solidFill>
                  <a:srgbClr val="FF0000"/>
                </a:solidFill>
              </a:rPr>
              <a:t>a. </a:t>
            </a:r>
            <a:r>
              <a:rPr lang="en-US" sz="2800" b="1" dirty="0" err="1">
                <a:solidFill>
                  <a:srgbClr val="FF0000"/>
                </a:solidFill>
              </a:rPr>
              <a:t>Pengutip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tidak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boleh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mengadakan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perubahan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>
                <a:solidFill>
                  <a:srgbClr val="FF0000"/>
                </a:solidFill>
              </a:rPr>
              <a:t>baik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sz="2800" b="1" dirty="0">
                <a:solidFill>
                  <a:srgbClr val="FF0000"/>
                </a:solidFill>
              </a:rPr>
              <a:t>kata-</a:t>
            </a:r>
            <a:r>
              <a:rPr lang="en-US" sz="2800" b="1" dirty="0" err="1">
                <a:solidFill>
                  <a:srgbClr val="FF0000"/>
                </a:solidFill>
              </a:rPr>
              <a:t>katanya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maupun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tekniknya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None/>
              <a:defRPr/>
            </a:pPr>
            <a:r>
              <a:rPr lang="en-US" sz="2800" dirty="0"/>
              <a:t>	</a:t>
            </a:r>
          </a:p>
          <a:p>
            <a:pPr marL="514350" indent="-514350">
              <a:buNone/>
              <a:defRPr/>
            </a:pP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penulis</a:t>
            </a:r>
            <a:r>
              <a:rPr lang="en-US" sz="2800" dirty="0"/>
              <a:t> </a:t>
            </a:r>
            <a:r>
              <a:rPr lang="en-US" sz="2800" dirty="0" err="1"/>
              <a:t>terpaksa</a:t>
            </a:r>
            <a:r>
              <a:rPr lang="en-US" sz="2800" dirty="0"/>
              <a:t> </a:t>
            </a:r>
            <a:r>
              <a:rPr lang="en-US" sz="2800" dirty="0" err="1"/>
              <a:t>mengadakan</a:t>
            </a:r>
            <a:r>
              <a:rPr lang="en-US" sz="2800" dirty="0"/>
              <a:t> </a:t>
            </a:r>
            <a:r>
              <a:rPr lang="en-US" sz="2800" dirty="0" err="1"/>
              <a:t>perbaikan</a:t>
            </a:r>
            <a:r>
              <a:rPr lang="en-US" sz="2800" dirty="0"/>
              <a:t>, </a:t>
            </a:r>
            <a:r>
              <a:rPr lang="en-US" sz="2800" dirty="0" err="1"/>
              <a:t>penulis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endParaRPr lang="en-US" dirty="0"/>
          </a:p>
          <a:p>
            <a:pPr marL="514350" indent="-514350">
              <a:buNone/>
              <a:defRPr/>
            </a:pP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keterangan</a:t>
            </a:r>
            <a:r>
              <a:rPr lang="en-US" sz="2800" dirty="0"/>
              <a:t>.</a:t>
            </a:r>
          </a:p>
          <a:p>
            <a:pPr marL="514350" indent="-514350">
              <a:buNone/>
              <a:defRPr/>
            </a:pPr>
            <a:endParaRPr lang="en-US" sz="2800" dirty="0"/>
          </a:p>
          <a:p>
            <a:pPr marL="514350" indent="-514350">
              <a:buNone/>
              <a:defRPr/>
            </a:pPr>
            <a:r>
              <a:rPr lang="en-US" sz="2800" b="1" dirty="0" err="1"/>
              <a:t>Contoh</a:t>
            </a:r>
            <a:r>
              <a:rPr lang="en-US" sz="2800" dirty="0"/>
              <a:t>:	</a:t>
            </a:r>
          </a:p>
          <a:p>
            <a:pPr marL="514350" indent="-514350">
              <a:buNone/>
              <a:defRPr/>
            </a:pPr>
            <a:r>
              <a:rPr lang="en-US" sz="2600" dirty="0"/>
              <a:t>‘</a:t>
            </a:r>
            <a:r>
              <a:rPr lang="en-US" sz="2600" dirty="0" err="1"/>
              <a:t>Tugas</a:t>
            </a:r>
            <a:r>
              <a:rPr lang="en-US" sz="2600" dirty="0"/>
              <a:t> bank </a:t>
            </a:r>
            <a:r>
              <a:rPr lang="en-US" sz="2600" dirty="0" err="1"/>
              <a:t>antara</a:t>
            </a:r>
            <a:r>
              <a:rPr lang="en-US" sz="2600" dirty="0"/>
              <a:t> lain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memberi</a:t>
            </a:r>
            <a:r>
              <a:rPr lang="en-US" sz="2600" dirty="0"/>
              <a:t> </a:t>
            </a:r>
            <a:r>
              <a:rPr lang="en-US" sz="2600" dirty="0" err="1"/>
              <a:t>pinjam</a:t>
            </a:r>
            <a:r>
              <a:rPr lang="en-US" sz="2600" dirty="0"/>
              <a:t> </a:t>
            </a:r>
            <a:r>
              <a:rPr lang="en-US" sz="2600" dirty="0" err="1"/>
              <a:t>uang</a:t>
            </a:r>
            <a:r>
              <a:rPr lang="en-US" sz="2600" dirty="0"/>
              <a:t>.’</a:t>
            </a:r>
          </a:p>
          <a:p>
            <a:pPr marL="514350" indent="-514350">
              <a:buNone/>
              <a:defRPr/>
            </a:pPr>
            <a:endParaRPr lang="en-US" sz="2600" dirty="0"/>
          </a:p>
          <a:p>
            <a:pPr marL="514350" indent="-514350">
              <a:buNone/>
              <a:defRPr/>
            </a:pPr>
            <a:r>
              <a:rPr lang="en-US" sz="2800" dirty="0" err="1"/>
              <a:t>Pengutip</a:t>
            </a:r>
            <a:r>
              <a:rPr lang="en-US" sz="2800" dirty="0"/>
              <a:t> </a:t>
            </a:r>
            <a:r>
              <a:rPr lang="en-US" sz="2800" dirty="0" err="1"/>
              <a:t>tahu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kata yang </a:t>
            </a:r>
            <a:r>
              <a:rPr lang="en-US" sz="2800" dirty="0" err="1"/>
              <a:t>salah</a:t>
            </a:r>
            <a:r>
              <a:rPr lang="en-US" sz="2800" dirty="0"/>
              <a:t>,</a:t>
            </a:r>
          </a:p>
          <a:p>
            <a:pPr marL="514350" indent="-514350">
              <a:buNone/>
              <a:defRPr/>
            </a:pP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pengutip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boleh</a:t>
            </a:r>
            <a:r>
              <a:rPr lang="en-US" sz="2800" dirty="0"/>
              <a:t> </a:t>
            </a:r>
            <a:r>
              <a:rPr lang="en-US" sz="2800" dirty="0" err="1"/>
              <a:t>memperbaikinya</a:t>
            </a:r>
            <a:r>
              <a:rPr lang="en-US" sz="2800" dirty="0"/>
              <a:t>.</a:t>
            </a:r>
          </a:p>
          <a:p>
            <a:pPr marL="514350" indent="-514350">
              <a:buNone/>
              <a:defRPr/>
            </a:pPr>
            <a:r>
              <a:rPr lang="en-US" sz="2800" dirty="0"/>
              <a:t>		</a:t>
            </a:r>
          </a:p>
          <a:p>
            <a:pPr marL="514350" indent="-514350">
              <a:buNone/>
              <a:defRPr/>
            </a:pPr>
            <a:r>
              <a:rPr lang="en-US" sz="2800" b="1" dirty="0"/>
              <a:t>Cara </a:t>
            </a:r>
            <a:r>
              <a:rPr lang="en-US" sz="2800" b="1" dirty="0" err="1"/>
              <a:t>memperbaikinya</a:t>
            </a:r>
            <a:r>
              <a:rPr lang="en-US" sz="2800" b="1" dirty="0"/>
              <a:t>:</a:t>
            </a:r>
          </a:p>
          <a:p>
            <a:pPr marL="0" indent="0">
              <a:buNone/>
              <a:defRPr/>
            </a:pPr>
            <a:r>
              <a:rPr lang="en-US" sz="2600" dirty="0"/>
              <a:t>1) ‘</a:t>
            </a:r>
            <a:r>
              <a:rPr lang="en-US" sz="2600" dirty="0" err="1"/>
              <a:t>Tugas</a:t>
            </a:r>
            <a:r>
              <a:rPr lang="en-US" sz="2600" dirty="0"/>
              <a:t> bank </a:t>
            </a:r>
            <a:r>
              <a:rPr lang="en-US" sz="2600" dirty="0" err="1"/>
              <a:t>antara</a:t>
            </a:r>
            <a:r>
              <a:rPr lang="en-US" sz="2600" dirty="0"/>
              <a:t> lain </a:t>
            </a:r>
            <a:r>
              <a:rPr lang="en-US" sz="2600" dirty="0" err="1"/>
              <a:t>memberi</a:t>
            </a:r>
            <a:r>
              <a:rPr lang="en-US" sz="2600" dirty="0"/>
              <a:t> </a:t>
            </a:r>
            <a:r>
              <a:rPr lang="en-US" sz="2600" dirty="0" err="1"/>
              <a:t>pinjam</a:t>
            </a:r>
            <a:r>
              <a:rPr lang="en-US" sz="2600" dirty="0"/>
              <a:t> [</a:t>
            </a:r>
            <a:r>
              <a:rPr lang="en-US" sz="2600" dirty="0" err="1"/>
              <a:t>seharusnya</a:t>
            </a:r>
            <a:r>
              <a:rPr lang="en-US" sz="2600" dirty="0"/>
              <a:t>, </a:t>
            </a:r>
            <a:r>
              <a:rPr lang="en-US" sz="2600" dirty="0" err="1"/>
              <a:t>pinjaman</a:t>
            </a:r>
            <a:r>
              <a:rPr lang="en-US" sz="2600" dirty="0"/>
              <a:t>,</a:t>
            </a:r>
          </a:p>
          <a:p>
            <a:pPr marL="0" indent="0">
              <a:buNone/>
              <a:defRPr/>
            </a:pPr>
            <a:r>
              <a:rPr lang="en-US" sz="2600" i="1" dirty="0"/>
              <a:t>      </a:t>
            </a:r>
            <a:r>
              <a:rPr lang="en-US" sz="2600" i="1" dirty="0" err="1"/>
              <a:t>penulis</a:t>
            </a:r>
            <a:r>
              <a:rPr lang="en-US" sz="2600" dirty="0"/>
              <a:t>] </a:t>
            </a:r>
            <a:r>
              <a:rPr lang="en-US" sz="2600" dirty="0" err="1"/>
              <a:t>uang</a:t>
            </a:r>
            <a:r>
              <a:rPr lang="en-US" sz="2600" dirty="0"/>
              <a:t>.’</a:t>
            </a:r>
          </a:p>
          <a:p>
            <a:pPr marL="514350" indent="-514350">
              <a:buNone/>
              <a:defRPr/>
            </a:pPr>
            <a:r>
              <a:rPr lang="en-US" sz="2600" dirty="0"/>
              <a:t>2) ‘</a:t>
            </a:r>
            <a:r>
              <a:rPr lang="en-US" sz="2600" dirty="0" err="1"/>
              <a:t>Tugas</a:t>
            </a:r>
            <a:r>
              <a:rPr lang="en-US" sz="2600" dirty="0"/>
              <a:t> bank </a:t>
            </a:r>
            <a:r>
              <a:rPr lang="en-US" sz="2600" dirty="0" err="1"/>
              <a:t>antara</a:t>
            </a:r>
            <a:r>
              <a:rPr lang="en-US" sz="2600" dirty="0"/>
              <a:t> lain </a:t>
            </a:r>
            <a:r>
              <a:rPr lang="en-US" sz="2600" dirty="0" err="1"/>
              <a:t>memberi</a:t>
            </a:r>
            <a:r>
              <a:rPr lang="en-US" sz="2600" dirty="0"/>
              <a:t> </a:t>
            </a:r>
            <a:r>
              <a:rPr lang="en-US" sz="2600" dirty="0" err="1"/>
              <a:t>pinjam</a:t>
            </a:r>
            <a:r>
              <a:rPr lang="en-US" sz="2600" dirty="0"/>
              <a:t> [Sic!] </a:t>
            </a:r>
            <a:r>
              <a:rPr lang="en-US" sz="2600" dirty="0" err="1"/>
              <a:t>uang</a:t>
            </a:r>
            <a:r>
              <a:rPr lang="en-US" sz="2600" dirty="0"/>
              <a:t>.’</a:t>
            </a:r>
          </a:p>
          <a:p>
            <a:pPr marL="514350" indent="-514350">
              <a:buNone/>
              <a:defRPr/>
            </a:pPr>
            <a:r>
              <a:rPr lang="en-US" sz="2600" dirty="0"/>
              <a:t>      [Sic!] </a:t>
            </a:r>
            <a:r>
              <a:rPr lang="en-US" sz="2600" dirty="0" err="1"/>
              <a:t>artinya</a:t>
            </a:r>
            <a:r>
              <a:rPr lang="en-US" sz="2600" dirty="0"/>
              <a:t> </a:t>
            </a:r>
            <a:r>
              <a:rPr lang="en-US" sz="2600" dirty="0" err="1"/>
              <a:t>dikutip</a:t>
            </a:r>
            <a:r>
              <a:rPr lang="en-US" sz="2600" dirty="0"/>
              <a:t> </a:t>
            </a:r>
            <a:r>
              <a:rPr lang="en-US" sz="2600" dirty="0" err="1"/>
              <a:t>sesuai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aslinya</a:t>
            </a:r>
            <a:r>
              <a:rPr lang="en-US" sz="2600" dirty="0"/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val="12146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457200"/>
            <a:ext cx="8686800" cy="465037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b. </a:t>
            </a:r>
            <a:r>
              <a:rPr lang="en-US" b="1" dirty="0" err="1" smtClean="0">
                <a:solidFill>
                  <a:srgbClr val="FF0000"/>
                </a:solidFill>
              </a:rPr>
              <a:t>Menghilangkan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bagian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kutipan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Diperkenankan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penghilangan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.</a:t>
            </a:r>
          </a:p>
          <a:p>
            <a:pPr algn="just"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	</a:t>
            </a:r>
            <a:r>
              <a:rPr lang="en-US" b="1" dirty="0" smtClean="0"/>
              <a:t>Cara: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r>
              <a:rPr lang="en-US" dirty="0" smtClean="0"/>
              <a:t>.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dihilangkan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berspasi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r>
              <a:rPr lang="en-US" dirty="0" smtClean="0"/>
              <a:t>.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dihilangkan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berspasi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magin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margin </a:t>
            </a:r>
            <a:r>
              <a:rPr lang="en-US" dirty="0" err="1" smtClean="0"/>
              <a:t>kanan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601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Jenis Kutipan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Arial" charset="0"/>
              <a:buAutoNum type="alphaLcPeriod"/>
            </a:pP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kata demi kata, </a:t>
            </a:r>
            <a:r>
              <a:rPr lang="en-US" dirty="0" err="1" smtClean="0"/>
              <a:t>kalimat</a:t>
            </a:r>
            <a:r>
              <a:rPr lang="en-US" dirty="0" smtClean="0"/>
              <a:t> demi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endParaRPr lang="en-US" dirty="0" smtClean="0"/>
          </a:p>
          <a:p>
            <a:pPr marL="514350" indent="-514350">
              <a:buFont typeface="Arial" charset="0"/>
              <a:buAutoNum type="alphaLcPeriod"/>
            </a:pP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sarinya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endParaRPr lang="en-US" dirty="0" smtClean="0"/>
          </a:p>
          <a:p>
            <a:pPr marL="514350" indent="-514350">
              <a:buFont typeface="Arial" charset="0"/>
              <a:buAutoNum type="alphaLcPeriod"/>
            </a:pP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kaki</a:t>
            </a:r>
          </a:p>
          <a:p>
            <a:pPr marL="514350" indent="-514350">
              <a:buFont typeface="Arial" charset="0"/>
              <a:buAutoNum type="alphaLcPeriod"/>
            </a:pP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ucapan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endParaRPr lang="en-US" dirty="0" smtClean="0"/>
          </a:p>
          <a:p>
            <a:pPr marL="514350" indent="-514350">
              <a:buFont typeface="Arial" charset="0"/>
              <a:buAutoNum type="alphaLcPeriod"/>
            </a:pP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endParaRPr lang="en-US" dirty="0" smtClean="0"/>
          </a:p>
          <a:p>
            <a:pPr marL="514350" indent="-514350">
              <a:buFont typeface="Arial" charset="0"/>
              <a:buAutoNum type="alphaLcPeriod"/>
            </a:pP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29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Cara Mengutip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Arial" charset="0"/>
              <a:buAutoNum type="alphaLcPeriod"/>
            </a:pPr>
            <a:r>
              <a:rPr lang="en-US" sz="3200" dirty="0" err="1" smtClean="0"/>
              <a:t>Kutipan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, </a:t>
            </a:r>
          </a:p>
          <a:p>
            <a:pPr marL="914400" lvl="1" indent="-514350">
              <a:buFont typeface="Arial" charset="0"/>
              <a:buAutoNum type="arabicParenR"/>
            </a:pPr>
            <a:r>
              <a:rPr lang="en-US" sz="2800" dirty="0" smtClean="0"/>
              <a:t>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empat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:</a:t>
            </a:r>
          </a:p>
          <a:p>
            <a:pPr marL="1314450" lvl="2" indent="-514350">
              <a:buFont typeface="Arial" charset="0"/>
              <a:buAutoNum type="alphaLcParenR"/>
            </a:pPr>
            <a:r>
              <a:rPr lang="en-US" sz="2400" dirty="0" err="1" smtClean="0"/>
              <a:t>Kutipan</a:t>
            </a:r>
            <a:r>
              <a:rPr lang="en-US" sz="2400" dirty="0" smtClean="0"/>
              <a:t> </a:t>
            </a:r>
            <a:r>
              <a:rPr lang="en-US" sz="2400" dirty="0" err="1" smtClean="0"/>
              <a:t>diintegrasikan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teks</a:t>
            </a:r>
            <a:endParaRPr lang="en-US" sz="2400" dirty="0" smtClean="0"/>
          </a:p>
          <a:p>
            <a:pPr marL="1314450" lvl="2" indent="-514350">
              <a:buFont typeface="Arial" charset="0"/>
              <a:buAutoNum type="alphaLcParenR"/>
            </a:pP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kutipan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spasi</a:t>
            </a:r>
            <a:endParaRPr lang="en-US" sz="2400" dirty="0" smtClean="0"/>
          </a:p>
          <a:p>
            <a:pPr marL="1314450" lvl="2" indent="-514350">
              <a:buFont typeface="Arial" charset="0"/>
              <a:buAutoNum type="alphaLcParenR"/>
            </a:pPr>
            <a:r>
              <a:rPr lang="en-US" sz="2400" dirty="0" err="1" smtClean="0"/>
              <a:t>Kutipan</a:t>
            </a:r>
            <a:r>
              <a:rPr lang="en-US" sz="2400" dirty="0" smtClean="0"/>
              <a:t> </a:t>
            </a:r>
            <a:r>
              <a:rPr lang="en-US" sz="2400" dirty="0" err="1" smtClean="0"/>
              <a:t>diapit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kutip</a:t>
            </a:r>
            <a:endParaRPr lang="en-US" sz="2400" dirty="0" smtClean="0"/>
          </a:p>
          <a:p>
            <a:pPr marL="1314450" lvl="2" indent="-514350">
              <a:buFont typeface="Arial" charset="0"/>
              <a:buAutoNum type="alphaLcParenR"/>
            </a:pPr>
            <a:r>
              <a:rPr lang="en-US" sz="2400" dirty="0" err="1" smtClean="0"/>
              <a:t>Sesudah</a:t>
            </a:r>
            <a:r>
              <a:rPr lang="en-US" sz="2400" dirty="0" smtClean="0"/>
              <a:t> </a:t>
            </a:r>
            <a:r>
              <a:rPr lang="en-US" sz="2400" dirty="0" err="1" smtClean="0"/>
              <a:t>kutipan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,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di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dikutip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kurung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mana </a:t>
            </a:r>
            <a:r>
              <a:rPr lang="en-US" sz="2400" dirty="0" err="1" smtClean="0"/>
              <a:t>kutipan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singkat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 </a:t>
            </a:r>
            <a:r>
              <a:rPr lang="en-US" sz="2400" dirty="0" err="1" smtClean="0"/>
              <a:t>pengarang</a:t>
            </a:r>
            <a:r>
              <a:rPr lang="en-US" sz="2400" dirty="0" smtClean="0"/>
              <a:t>,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terbit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kutipan</a:t>
            </a:r>
            <a:r>
              <a:rPr lang="en-US" sz="2400" dirty="0" smtClean="0"/>
              <a:t> it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9853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Cara </a:t>
            </a:r>
            <a:r>
              <a:rPr lang="en-US" dirty="0" err="1" smtClean="0"/>
              <a:t>Mengutip</a:t>
            </a:r>
            <a:r>
              <a:rPr lang="en-US" dirty="0" smtClean="0"/>
              <a:t> (2)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3581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14400" lvl="1" indent="-514350">
              <a:buNone/>
            </a:pPr>
            <a:r>
              <a:rPr lang="en-US" sz="3000" dirty="0"/>
              <a:t>2) Yang </a:t>
            </a:r>
            <a:r>
              <a:rPr lang="en-US" sz="3000" dirty="0" err="1"/>
              <a:t>lebih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empat</a:t>
            </a:r>
            <a:r>
              <a:rPr lang="en-US" sz="3000" dirty="0"/>
              <a:t> </a:t>
            </a:r>
            <a:r>
              <a:rPr lang="en-US" sz="3000" dirty="0" err="1"/>
              <a:t>baris</a:t>
            </a:r>
            <a:r>
              <a:rPr lang="en-US" sz="3000" dirty="0"/>
              <a:t>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sejarak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endParaRPr lang="en-US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endParaRPr lang="en-US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5-7 </a:t>
            </a:r>
            <a:r>
              <a:rPr lang="en-US" dirty="0" err="1" smtClean="0"/>
              <a:t>ketukan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pengutip</a:t>
            </a:r>
            <a:r>
              <a:rPr lang="en-US" dirty="0" smtClean="0"/>
              <a:t>.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id-ID" dirty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5-7 </a:t>
            </a:r>
            <a:r>
              <a:rPr lang="en-US" dirty="0" err="1" smtClean="0"/>
              <a:t>ketukan</a:t>
            </a:r>
            <a:endParaRPr lang="en-US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diapit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kutip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diapit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kutip</a:t>
            </a:r>
            <a:endParaRPr lang="en-US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di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1).</a:t>
            </a:r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423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Cara </a:t>
            </a:r>
            <a:r>
              <a:rPr lang="en-US" dirty="0" err="1" smtClean="0"/>
              <a:t>Mengutip</a:t>
            </a:r>
            <a:r>
              <a:rPr lang="en-US" dirty="0" smtClean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447800"/>
            <a:ext cx="10646229" cy="5105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en-US" sz="3600" dirty="0"/>
              <a:t>b. </a:t>
            </a:r>
            <a:r>
              <a:rPr lang="en-US" sz="3600" dirty="0" err="1"/>
              <a:t>Kutipan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langsung</a:t>
            </a:r>
            <a:endParaRPr lang="en-US" sz="3600" dirty="0"/>
          </a:p>
          <a:p>
            <a:pPr>
              <a:buNone/>
              <a:defRPr/>
            </a:pPr>
            <a:r>
              <a:rPr lang="en-US" dirty="0" smtClean="0"/>
              <a:t>	1)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diintegrasikan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	2)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r>
              <a:rPr lang="en-US" dirty="0" smtClean="0"/>
              <a:t> </a:t>
            </a:r>
            <a:r>
              <a:rPr lang="en-US" dirty="0" err="1" smtClean="0"/>
              <a:t>rangkap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	3)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diapit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kutip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	4)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endParaRPr lang="en-US" dirty="0"/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sz="3600" dirty="0"/>
              <a:t>c. </a:t>
            </a:r>
            <a:r>
              <a:rPr lang="en-US" sz="3600" dirty="0" err="1"/>
              <a:t>Kutipan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catatan</a:t>
            </a:r>
            <a:r>
              <a:rPr lang="en-US" sz="3600" dirty="0"/>
              <a:t> kaki</a:t>
            </a:r>
          </a:p>
          <a:p>
            <a:pPr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kutip</a:t>
            </a:r>
            <a:r>
              <a:rPr lang="en-US" dirty="0" smtClean="0"/>
              <a:t>,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endParaRPr lang="en-US" dirty="0"/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sz="3600" dirty="0"/>
              <a:t>d. </a:t>
            </a:r>
            <a:r>
              <a:rPr lang="en-US" sz="3600" dirty="0" err="1"/>
              <a:t>Kutipan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ucapan</a:t>
            </a:r>
            <a:r>
              <a:rPr lang="en-US" sz="3600" dirty="0"/>
              <a:t> </a:t>
            </a:r>
            <a:r>
              <a:rPr lang="en-US" sz="3600" dirty="0" err="1"/>
              <a:t>lisan</a:t>
            </a:r>
            <a:endParaRPr lang="en-US" sz="3600" dirty="0"/>
          </a:p>
          <a:p>
            <a:pPr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dilegalisir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sekretarisnya</a:t>
            </a:r>
            <a:r>
              <a:rPr lang="en-US" dirty="0" smtClean="0"/>
              <a:t> (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).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123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</TotalTime>
  <Words>359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Adobe Garamond Pro</vt:lpstr>
      <vt:lpstr>Arial</vt:lpstr>
      <vt:lpstr>Rockwell</vt:lpstr>
      <vt:lpstr>Rockwell Condensed</vt:lpstr>
      <vt:lpstr>Wingdings</vt:lpstr>
      <vt:lpstr>Wood Type</vt:lpstr>
      <vt:lpstr>KUTIPAN</vt:lpstr>
      <vt:lpstr>KUTIPAN</vt:lpstr>
      <vt:lpstr>Hal yang perlu diperhatikan dalam mengutip:</vt:lpstr>
      <vt:lpstr>Prinsip Mengutip</vt:lpstr>
      <vt:lpstr>PowerPoint Presentation</vt:lpstr>
      <vt:lpstr>Jenis Kutipan</vt:lpstr>
      <vt:lpstr>Cara Mengutip</vt:lpstr>
      <vt:lpstr>Cara Mengutip (2)</vt:lpstr>
      <vt:lpstr>Cara Mengutip (3)</vt:lpstr>
      <vt:lpstr>Cara Mengutip (4)</vt:lpstr>
      <vt:lpstr>Cara Mengutip (5)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KUTIPAN</dc:title>
  <dc:creator>Windows User</dc:creator>
  <cp:lastModifiedBy>Windows User</cp:lastModifiedBy>
  <cp:revision>1</cp:revision>
  <dcterms:created xsi:type="dcterms:W3CDTF">2020-05-04T04:10:32Z</dcterms:created>
  <dcterms:modified xsi:type="dcterms:W3CDTF">2020-05-04T04:16:22Z</dcterms:modified>
</cp:coreProperties>
</file>