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10"/>
  </p:notesMasterIdLst>
  <p:sldIdLst>
    <p:sldId id="427" r:id="rId2"/>
    <p:sldId id="428" r:id="rId3"/>
    <p:sldId id="429" r:id="rId4"/>
    <p:sldId id="430" r:id="rId5"/>
    <p:sldId id="431" r:id="rId6"/>
    <p:sldId id="432" r:id="rId7"/>
    <p:sldId id="434" r:id="rId8"/>
    <p:sldId id="435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66"/>
    <a:srgbClr val="A50021"/>
    <a:srgbClr val="003399"/>
    <a:srgbClr val="006600"/>
    <a:srgbClr val="CC0000"/>
    <a:srgbClr val="0000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30" autoAdjust="0"/>
    <p:restoredTop sz="94711" autoAdjust="0"/>
  </p:normalViewPr>
  <p:slideViewPr>
    <p:cSldViewPr>
      <p:cViewPr varScale="1">
        <p:scale>
          <a:sx n="67" d="100"/>
          <a:sy n="67" d="100"/>
        </p:scale>
        <p:origin x="132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800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652647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2646327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3911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333749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553347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479709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793389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619516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7356" y="2502282"/>
            <a:ext cx="60007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10</a:t>
            </a:r>
          </a:p>
          <a:p>
            <a:pPr algn="ctr"/>
            <a:r>
              <a:rPr lang="en-US" sz="2400" b="1" dirty="0">
                <a:latin typeface="Cambria" pitchFamily="18" charset="0"/>
              </a:rPr>
              <a:t> </a:t>
            </a: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pPr algn="ctr"/>
            <a:r>
              <a:rPr lang="en-US" sz="2400" b="1" dirty="0" err="1" smtClean="0">
                <a:latin typeface="Cambria" pitchFamily="18" charset="0"/>
              </a:rPr>
              <a:t>Ekspektasi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Dua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Kontinu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357166"/>
            <a:ext cx="8640763" cy="5663089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>
              <a:buAutoNum type="alphaUcPeriod"/>
            </a:pPr>
            <a:r>
              <a:rPr lang="en-US" sz="2400" b="1" u="sng" dirty="0" err="1" smtClean="0">
                <a:latin typeface="Cambria" pitchFamily="18" charset="0"/>
              </a:rPr>
              <a:t>Nilai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Ekspektasi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Gabungan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Kontinu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(X, Y)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v(X,Y)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Y;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v(X,Y), 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E[v(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)],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</a:t>
            </a:r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endParaRPr lang="en-US" dirty="0" smtClean="0"/>
          </a:p>
          <a:p>
            <a:pPr marL="342900" indent="-342900"/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 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smtClean="0">
                <a:latin typeface="Cambria" pitchFamily="18" charset="0"/>
              </a:rPr>
              <a:t>		f</a:t>
            </a:r>
            <a:r>
              <a:rPr lang="en-US" sz="2000" i="1" dirty="0" smtClean="0">
                <a:latin typeface="Cambria" pitchFamily="18" charset="0"/>
              </a:rPr>
              <a:t>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=x + y   ;  0 &lt; x &lt; 1, 0 &lt; y &lt;1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E(2XY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 – 1)</a:t>
            </a:r>
            <a:endParaRPr lang="en-US" baseline="30000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2928934"/>
            <a:ext cx="4557480" cy="928694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5720" y="285728"/>
            <a:ext cx="8640763" cy="6145272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u="sng" dirty="0" smtClean="0">
                <a:latin typeface="Cambria" pitchFamily="18" charset="0"/>
              </a:rPr>
              <a:t>B. </a:t>
            </a:r>
            <a:r>
              <a:rPr lang="en-US" sz="2400" b="1" u="sng" dirty="0" err="1" smtClean="0">
                <a:latin typeface="Cambria" pitchFamily="18" charset="0"/>
              </a:rPr>
              <a:t>Ekspektasi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Bersyarat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g(</a:t>
            </a:r>
            <a:r>
              <a:rPr lang="en-US" sz="2000" i="1" dirty="0" err="1" smtClean="0">
                <a:latin typeface="Cambria" pitchFamily="18" charset="0"/>
              </a:rPr>
              <a:t>x|y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h(</a:t>
            </a:r>
            <a:r>
              <a:rPr lang="en-US" sz="2000" i="1" dirty="0" err="1" smtClean="0">
                <a:latin typeface="Cambria" pitchFamily="18" charset="0"/>
              </a:rPr>
              <a:t>y|x</a:t>
            </a:r>
            <a:r>
              <a:rPr lang="en-US" sz="2000" i="1" dirty="0" smtClean="0">
                <a:latin typeface="Cambria" pitchFamily="18" charset="0"/>
              </a:rPr>
              <a:t>))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u(X) </a:t>
            </a:r>
            <a:r>
              <a:rPr lang="en-US" sz="2000" i="1" dirty="0" err="1" smtClean="0">
                <a:latin typeface="Cambria" pitchFamily="18" charset="0"/>
              </a:rPr>
              <a:t>diberikam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Dan </a:t>
            </a:r>
            <a:r>
              <a:rPr lang="en-US" sz="2000" i="1" dirty="0" err="1" smtClean="0">
                <a:latin typeface="Cambria" pitchFamily="18" charset="0"/>
              </a:rPr>
              <a:t>ekspektasi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v(Y)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363538" algn="just"/>
            <a:endParaRPr lang="en-US" sz="2000" i="1" baseline="30000" dirty="0" smtClean="0">
              <a:latin typeface="Cambria" pitchFamily="18" charset="0"/>
            </a:endParaRPr>
          </a:p>
          <a:p>
            <a:pPr marL="268288"/>
            <a:endParaRPr lang="en-US" baseline="30000" dirty="0" smtClean="0"/>
          </a:p>
          <a:p>
            <a:r>
              <a:rPr lang="en-US" sz="2000" u="sng" dirty="0" err="1" smtClean="0">
                <a:latin typeface="Cambria" pitchFamily="18" charset="0"/>
              </a:rPr>
              <a:t>Contoh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Misalkan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fungsi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densitas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X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Y </a:t>
            </a:r>
            <a:r>
              <a:rPr lang="en-US" sz="2000" dirty="0" err="1" smtClean="0">
                <a:latin typeface="Cambria" pitchFamily="18" charset="0"/>
              </a:rPr>
              <a:t>berbentuk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		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= (3/4) xy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   ; 0 &lt; x &lt; 2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 1 &lt; y &lt; 2</a:t>
            </a:r>
          </a:p>
          <a:p>
            <a:pPr marL="268288"/>
            <a:endParaRPr lang="en-US" sz="2000" dirty="0" smtClean="0">
              <a:latin typeface="Cambria" pitchFamily="18" charset="0"/>
            </a:endParaRPr>
          </a:p>
          <a:p>
            <a:pPr marL="268288"/>
            <a:r>
              <a:rPr lang="en-US" sz="2000" dirty="0" err="1" smtClean="0">
                <a:latin typeface="Cambria" pitchFamily="18" charset="0"/>
              </a:rPr>
              <a:t>Hitung</a:t>
            </a:r>
            <a:r>
              <a:rPr lang="en-US" sz="2000" dirty="0" smtClean="0">
                <a:latin typeface="Cambria" pitchFamily="18" charset="0"/>
              </a:rPr>
              <a:t> E(3X|y= 1)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E(2Y</a:t>
            </a:r>
            <a:r>
              <a:rPr lang="en-US" sz="2000" baseline="30000" dirty="0" smtClean="0">
                <a:latin typeface="Cambria" pitchFamily="18" charset="0"/>
              </a:rPr>
              <a:t>2</a:t>
            </a:r>
            <a:r>
              <a:rPr lang="en-US" sz="2000" dirty="0" smtClean="0">
                <a:latin typeface="Cambria" pitchFamily="18" charset="0"/>
              </a:rPr>
              <a:t>| x = 1)</a:t>
            </a:r>
            <a:endParaRPr lang="en-US" sz="2000" baseline="30000" dirty="0" smtClean="0">
              <a:latin typeface="Cambria" pitchFamily="18" charset="0"/>
            </a:endParaRPr>
          </a:p>
          <a:p>
            <a:pPr marL="268288"/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71736" y="2643181"/>
            <a:ext cx="3357586" cy="893151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43174" y="3857628"/>
            <a:ext cx="3143272" cy="832042"/>
          </a:xfrm>
          <a:prstGeom prst="rect">
            <a:avLst/>
          </a:prstGeom>
          <a:noFill/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382198"/>
            <a:ext cx="8640763" cy="5416868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/>
            <a:r>
              <a:rPr lang="en-US" sz="2400" b="1" u="sng" dirty="0" smtClean="0">
                <a:latin typeface="Cambria" pitchFamily="18" charset="0"/>
              </a:rPr>
              <a:t>C. </a:t>
            </a:r>
            <a:r>
              <a:rPr lang="en-US" sz="2400" b="1" u="sng" dirty="0" err="1" smtClean="0">
                <a:latin typeface="Cambria" pitchFamily="18" charset="0"/>
              </a:rPr>
              <a:t>Rataan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Bersyarat</a:t>
            </a:r>
            <a:endParaRPr lang="en-US" sz="2400" b="1" u="sng" dirty="0" smtClean="0">
              <a:latin typeface="Cambria" pitchFamily="18" charset="0"/>
            </a:endParaRPr>
          </a:p>
          <a:p>
            <a:pPr marL="457200" indent="-457200">
              <a:buAutoNum type="alphaUcPeriod"/>
            </a:pPr>
            <a:endParaRPr lang="en-US" sz="2400" b="1" u="sng" dirty="0" smtClean="0">
              <a:latin typeface="Cambria" pitchFamily="18" charset="0"/>
            </a:endParaRPr>
          </a:p>
          <a:p>
            <a:pPr marL="45720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g(</a:t>
            </a:r>
            <a:r>
              <a:rPr lang="en-US" sz="2000" i="1" dirty="0" err="1" smtClean="0">
                <a:latin typeface="Cambria" pitchFamily="18" charset="0"/>
              </a:rPr>
              <a:t>x|y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h(</a:t>
            </a:r>
            <a:r>
              <a:rPr lang="en-US" sz="2000" i="1" dirty="0" err="1" smtClean="0">
                <a:latin typeface="Cambria" pitchFamily="18" charset="0"/>
              </a:rPr>
              <a:t>y|x</a:t>
            </a:r>
            <a:r>
              <a:rPr lang="en-US" sz="2000" i="1" dirty="0" smtClean="0">
                <a:latin typeface="Cambria" pitchFamily="18" charset="0"/>
              </a:rPr>
              <a:t>))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peluang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y,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diberikam</a:t>
            </a:r>
            <a:r>
              <a:rPr lang="en-US" sz="2000" i="1" dirty="0" smtClean="0">
                <a:latin typeface="Cambria" pitchFamily="18" charset="0"/>
              </a:rPr>
              <a:t> Y=y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bersyarat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diberikan</a:t>
            </a:r>
            <a:r>
              <a:rPr lang="en-US" sz="2000" i="1" dirty="0" smtClean="0">
                <a:latin typeface="Cambria" pitchFamily="18" charset="0"/>
              </a:rPr>
              <a:t> X=x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dirty="0" smtClean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57200" y="819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2857496"/>
            <a:ext cx="2820478" cy="928694"/>
          </a:xfrm>
          <a:prstGeom prst="rect">
            <a:avLst/>
          </a:prstGeom>
          <a:noFill/>
        </p:spPr>
      </p:pic>
      <p:sp>
        <p:nvSpPr>
          <p:cNvPr id="1025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4429132"/>
            <a:ext cx="2768884" cy="928694"/>
          </a:xfrm>
          <a:prstGeom prst="rect">
            <a:avLst/>
          </a:prstGeom>
          <a:noFill/>
        </p:spPr>
      </p:pic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562252"/>
            <a:ext cx="8640763" cy="5652830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400" b="1" u="sng" dirty="0" smtClean="0">
                <a:latin typeface="Cambria" pitchFamily="18" charset="0"/>
              </a:rPr>
              <a:t>D. </a:t>
            </a:r>
            <a:r>
              <a:rPr lang="en-US" sz="2400" b="1" u="sng" dirty="0" err="1" smtClean="0">
                <a:latin typeface="Cambria" pitchFamily="18" charset="0"/>
              </a:rPr>
              <a:t>Perkalian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Dua</a:t>
            </a:r>
            <a:r>
              <a:rPr lang="en-US" sz="2400" b="1" u="sng" dirty="0" smtClean="0">
                <a:latin typeface="Cambria" pitchFamily="18" charset="0"/>
              </a:rPr>
              <a:t> </a:t>
            </a:r>
            <a:r>
              <a:rPr lang="en-US" sz="2400" b="1" u="sng" dirty="0" err="1" smtClean="0">
                <a:latin typeface="Cambria" pitchFamily="18" charset="0"/>
              </a:rPr>
              <a:t>Momen</a:t>
            </a:r>
            <a:endParaRPr lang="en-US" sz="24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pPr algn="just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Perkalian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b="1" dirty="0" smtClean="0">
              <a:latin typeface="Cambria" pitchFamily="18" charset="0"/>
            </a:endParaRPr>
          </a:p>
          <a:p>
            <a:pPr marL="36353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(X, Y)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µ</a:t>
            </a:r>
            <a:r>
              <a:rPr lang="en-US" sz="2000" i="1" baseline="-25000" dirty="0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smtClean="0">
                <a:latin typeface="Cambria" pitchFamily="18" charset="0"/>
              </a:rPr>
              <a:t>y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Y;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perkalian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pusat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-r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-s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X,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µ’</a:t>
            </a:r>
            <a:r>
              <a:rPr lang="en-US" sz="2000" i="1" baseline="-25000" dirty="0" err="1" smtClean="0">
                <a:latin typeface="Cambria" pitchFamily="18" charset="0"/>
              </a:rPr>
              <a:t>r,s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sz="2000" i="1" dirty="0" smtClean="0">
                <a:latin typeface="Cambria" pitchFamily="18" charset="0"/>
              </a:rPr>
              <a:t>		</a:t>
            </a:r>
          </a:p>
          <a:p>
            <a:endParaRPr lang="en-US" sz="2000" b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r>
              <a:rPr lang="en-US" sz="2000" i="1" dirty="0" smtClean="0">
                <a:latin typeface="Cambria" pitchFamily="18" charset="0"/>
              </a:rPr>
              <a:t>Dan </a:t>
            </a:r>
            <a:r>
              <a:rPr lang="en-US" sz="2000" i="1" dirty="0" err="1" smtClean="0">
                <a:latin typeface="Cambria" pitchFamily="18" charset="0"/>
              </a:rPr>
              <a:t>perkalian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sekitar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rataan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-r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ke</a:t>
            </a:r>
            <a:r>
              <a:rPr lang="en-US" sz="2000" i="1" dirty="0" smtClean="0">
                <a:latin typeface="Cambria" pitchFamily="18" charset="0"/>
              </a:rPr>
              <a:t>-s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µ</a:t>
            </a:r>
            <a:r>
              <a:rPr lang="en-US" sz="2000" i="1" baseline="-25000" dirty="0" err="1" smtClean="0">
                <a:latin typeface="Cambria" pitchFamily="18" charset="0"/>
              </a:rPr>
              <a:t>r,s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dirumuskan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berikut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endParaRPr lang="en-US" sz="2000" b="1" dirty="0" smtClean="0">
              <a:latin typeface="Cambria" pitchFamily="18" charset="0"/>
            </a:endParaRPr>
          </a:p>
          <a:p>
            <a:pPr marL="363538"/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0" y="657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4546" y="3077174"/>
            <a:ext cx="4492656" cy="857256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10" y="4934562"/>
            <a:ext cx="7461303" cy="857256"/>
          </a:xfrm>
          <a:prstGeom prst="rect">
            <a:avLst/>
          </a:prstGeom>
          <a:noFill/>
        </p:spPr>
      </p:pic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142852"/>
            <a:ext cx="8640763" cy="6617196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E. </a:t>
            </a:r>
            <a:r>
              <a:rPr lang="en-US" sz="2000" b="1" u="sng" dirty="0" err="1" smtClean="0">
                <a:latin typeface="Cambria" pitchFamily="18" charset="0"/>
              </a:rPr>
              <a:t>Kovarians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u="sng" dirty="0" err="1" smtClean="0">
                <a:latin typeface="Cambria" pitchFamily="18" charset="0"/>
              </a:rPr>
              <a:t>Definisi</a:t>
            </a:r>
            <a:r>
              <a:rPr lang="en-US" u="sng" dirty="0" smtClean="0">
                <a:latin typeface="Cambria" pitchFamily="18" charset="0"/>
              </a:rPr>
              <a:t> </a:t>
            </a:r>
            <a:r>
              <a:rPr lang="en-US" dirty="0" smtClean="0">
                <a:latin typeface="Cambria" pitchFamily="18" charset="0"/>
              </a:rPr>
              <a:t>: </a:t>
            </a:r>
            <a:r>
              <a:rPr lang="en-US" b="1" dirty="0" err="1" smtClean="0">
                <a:latin typeface="Cambria" pitchFamily="18" charset="0"/>
              </a:rPr>
              <a:t>Kovarians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Kontinu</a:t>
            </a:r>
            <a:r>
              <a:rPr lang="en-US" b="1" dirty="0" smtClean="0">
                <a:latin typeface="Cambria" pitchFamily="18" charset="0"/>
              </a:rPr>
              <a:t>:</a:t>
            </a:r>
          </a:p>
          <a:p>
            <a:pPr marL="363538" algn="just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dua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peubah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acak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kontinu</a:t>
            </a:r>
            <a:r>
              <a:rPr lang="en-US" i="1" dirty="0" smtClean="0">
                <a:latin typeface="Cambria" pitchFamily="18" charset="0"/>
              </a:rPr>
              <a:t>, f(</a:t>
            </a:r>
            <a:r>
              <a:rPr lang="en-US" i="1" dirty="0" err="1" smtClean="0">
                <a:latin typeface="Cambria" pitchFamily="18" charset="0"/>
              </a:rPr>
              <a:t>x,y</a:t>
            </a:r>
            <a:r>
              <a:rPr lang="en-US" i="1" dirty="0" smtClean="0">
                <a:latin typeface="Cambria" pitchFamily="18" charset="0"/>
              </a:rPr>
              <a:t>)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peluang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</a:t>
            </a:r>
            <a:r>
              <a:rPr lang="en-US" i="1" dirty="0" smtClean="0">
                <a:latin typeface="Cambria" pitchFamily="18" charset="0"/>
              </a:rPr>
              <a:t> x, 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pembangkit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momen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didefinisikan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i="1" dirty="0" smtClean="0">
              <a:latin typeface="Cambria" pitchFamily="18" charset="0"/>
            </a:endParaRPr>
          </a:p>
          <a:p>
            <a:pPr marL="363538" algn="just"/>
            <a:endParaRPr lang="en-US" i="1" dirty="0" smtClean="0">
              <a:latin typeface="Cambria" pitchFamily="18" charset="0"/>
            </a:endParaRPr>
          </a:p>
          <a:p>
            <a:pPr marL="363538" algn="just"/>
            <a:endParaRPr lang="en-US" i="1" dirty="0" smtClean="0">
              <a:latin typeface="Cambria" pitchFamily="18" charset="0"/>
            </a:endParaRPr>
          </a:p>
          <a:p>
            <a:pPr marL="363538" algn="just"/>
            <a:endParaRPr lang="en-US" i="1" dirty="0" smtClean="0">
              <a:latin typeface="Cambria" pitchFamily="18" charset="0"/>
            </a:endParaRPr>
          </a:p>
          <a:p>
            <a:r>
              <a:rPr lang="en-US" sz="2000" b="1" u="sng" dirty="0" smtClean="0">
                <a:latin typeface="Cambria" pitchFamily="18" charset="0"/>
              </a:rPr>
              <a:t>F. </a:t>
            </a:r>
            <a:r>
              <a:rPr lang="en-US" sz="2000" b="1" u="sng" dirty="0" err="1" smtClean="0">
                <a:latin typeface="Cambria" pitchFamily="18" charset="0"/>
              </a:rPr>
              <a:t>Varians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Bersyarat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dirty="0" smtClean="0">
              <a:latin typeface="Cambria" pitchFamily="18" charset="0"/>
            </a:endParaRPr>
          </a:p>
          <a:p>
            <a:pPr algn="just">
              <a:tabLst>
                <a:tab pos="93663" algn="l"/>
              </a:tabLst>
            </a:pPr>
            <a:r>
              <a:rPr lang="en-US" i="1" u="sng" dirty="0" err="1" smtClean="0">
                <a:latin typeface="Cambria" pitchFamily="18" charset="0"/>
              </a:rPr>
              <a:t>Definisi</a:t>
            </a:r>
            <a:r>
              <a:rPr lang="en-US" i="1" u="sng" dirty="0" smtClean="0">
                <a:latin typeface="Cambria" pitchFamily="18" charset="0"/>
              </a:rPr>
              <a:t> : </a:t>
            </a:r>
            <a:r>
              <a:rPr lang="en-US" b="1" i="1" dirty="0" err="1" smtClean="0">
                <a:latin typeface="Cambria" pitchFamily="18" charset="0"/>
              </a:rPr>
              <a:t>Varians</a:t>
            </a:r>
            <a:r>
              <a:rPr lang="en-US" b="1" i="1" dirty="0" smtClean="0">
                <a:latin typeface="Cambria" pitchFamily="18" charset="0"/>
              </a:rPr>
              <a:t> </a:t>
            </a:r>
            <a:r>
              <a:rPr lang="en-US" b="1" i="1" dirty="0" err="1" smtClean="0">
                <a:latin typeface="Cambria" pitchFamily="18" charset="0"/>
              </a:rPr>
              <a:t>Bersyarat</a:t>
            </a:r>
            <a:r>
              <a:rPr lang="en-US" b="1" i="1" dirty="0" smtClean="0">
                <a:latin typeface="Cambria" pitchFamily="18" charset="0"/>
              </a:rPr>
              <a:t> </a:t>
            </a:r>
            <a:r>
              <a:rPr lang="en-US" b="1" i="1" dirty="0" err="1" smtClean="0">
                <a:latin typeface="Cambria" pitchFamily="18" charset="0"/>
              </a:rPr>
              <a:t>Kontinu</a:t>
            </a:r>
            <a:endParaRPr lang="en-US" i="1" dirty="0" smtClean="0">
              <a:latin typeface="Cambria" pitchFamily="18" charset="0"/>
            </a:endParaRPr>
          </a:p>
          <a:p>
            <a:pPr marL="363538" algn="just"/>
            <a:r>
              <a:rPr lang="en-US" i="1" dirty="0" err="1" smtClean="0">
                <a:latin typeface="Cambria" pitchFamily="18" charset="0"/>
              </a:rPr>
              <a:t>Jika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dua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peubah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acak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kontinu</a:t>
            </a:r>
            <a:r>
              <a:rPr lang="en-US" i="1" dirty="0" smtClean="0">
                <a:latin typeface="Cambria" pitchFamily="18" charset="0"/>
              </a:rPr>
              <a:t>, g(</a:t>
            </a:r>
            <a:r>
              <a:rPr lang="en-US" i="1" dirty="0" err="1" smtClean="0">
                <a:latin typeface="Cambria" pitchFamily="18" charset="0"/>
              </a:rPr>
              <a:t>x|y</a:t>
            </a:r>
            <a:r>
              <a:rPr lang="en-US" i="1" dirty="0" smtClean="0">
                <a:latin typeface="Cambria" pitchFamily="18" charset="0"/>
              </a:rPr>
              <a:t>)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nilai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Y=y </a:t>
            </a:r>
            <a:r>
              <a:rPr lang="en-US" i="1" dirty="0" err="1" smtClean="0">
                <a:latin typeface="Cambria" pitchFamily="18" charset="0"/>
              </a:rPr>
              <a:t>di</a:t>
            </a:r>
            <a:r>
              <a:rPr lang="en-US" i="1" dirty="0" smtClean="0">
                <a:latin typeface="Cambria" pitchFamily="18" charset="0"/>
              </a:rPr>
              <a:t> x, </a:t>
            </a:r>
            <a:r>
              <a:rPr lang="en-US" i="1" dirty="0" err="1" smtClean="0">
                <a:latin typeface="Cambria" pitchFamily="18" charset="0"/>
              </a:rPr>
              <a:t>dan</a:t>
            </a:r>
            <a:r>
              <a:rPr lang="en-US" i="1" dirty="0" smtClean="0">
                <a:latin typeface="Cambria" pitchFamily="18" charset="0"/>
              </a:rPr>
              <a:t> h(</a:t>
            </a:r>
            <a:r>
              <a:rPr lang="en-US" i="1" dirty="0" err="1" smtClean="0">
                <a:latin typeface="Cambria" pitchFamily="18" charset="0"/>
              </a:rPr>
              <a:t>y|x</a:t>
            </a:r>
            <a:r>
              <a:rPr lang="en-US" i="1" dirty="0" smtClean="0">
                <a:latin typeface="Cambria" pitchFamily="18" charset="0"/>
              </a:rPr>
              <a:t>) </a:t>
            </a:r>
            <a:r>
              <a:rPr lang="en-US" i="1" dirty="0" err="1" smtClean="0">
                <a:latin typeface="Cambria" pitchFamily="18" charset="0"/>
              </a:rPr>
              <a:t>adalah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nilai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fungsi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densitas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X=x </a:t>
            </a:r>
            <a:r>
              <a:rPr lang="en-US" i="1" dirty="0" err="1" smtClean="0">
                <a:latin typeface="Cambria" pitchFamily="18" charset="0"/>
              </a:rPr>
              <a:t>di</a:t>
            </a:r>
            <a:r>
              <a:rPr lang="en-US" i="1" dirty="0" smtClean="0">
                <a:latin typeface="Cambria" pitchFamily="18" charset="0"/>
              </a:rPr>
              <a:t> y, </a:t>
            </a:r>
            <a:r>
              <a:rPr lang="en-US" i="1" dirty="0" err="1" smtClean="0">
                <a:latin typeface="Cambria" pitchFamily="18" charset="0"/>
              </a:rPr>
              <a:t>maka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varians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X </a:t>
            </a:r>
            <a:r>
              <a:rPr lang="en-US" i="1" dirty="0" err="1" smtClean="0">
                <a:latin typeface="Cambria" pitchFamily="18" charset="0"/>
              </a:rPr>
              <a:t>diberikam</a:t>
            </a:r>
            <a:r>
              <a:rPr lang="en-US" i="1" dirty="0" smtClean="0">
                <a:latin typeface="Cambria" pitchFamily="18" charset="0"/>
              </a:rPr>
              <a:t> Y=y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berikut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i="1" baseline="30000" dirty="0" smtClean="0">
              <a:latin typeface="Cambria" pitchFamily="18" charset="0"/>
            </a:endParaRPr>
          </a:p>
          <a:p>
            <a:pPr marL="363538"/>
            <a:endParaRPr lang="en-US" i="1" dirty="0" smtClean="0">
              <a:latin typeface="Cambria" pitchFamily="18" charset="0"/>
            </a:endParaRPr>
          </a:p>
          <a:p>
            <a:pPr marL="363538"/>
            <a:endParaRPr lang="en-US" i="1" dirty="0" smtClean="0">
              <a:latin typeface="Cambria" pitchFamily="18" charset="0"/>
            </a:endParaRPr>
          </a:p>
          <a:p>
            <a:pPr marL="363538"/>
            <a:r>
              <a:rPr lang="en-US" i="1" dirty="0" smtClean="0">
                <a:latin typeface="Cambria" pitchFamily="18" charset="0"/>
              </a:rPr>
              <a:t>Dan </a:t>
            </a:r>
            <a:r>
              <a:rPr lang="en-US" i="1" dirty="0" err="1" smtClean="0">
                <a:latin typeface="Cambria" pitchFamily="18" charset="0"/>
              </a:rPr>
              <a:t>varians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bersyarat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dari</a:t>
            </a:r>
            <a:r>
              <a:rPr lang="en-US" i="1" dirty="0" smtClean="0">
                <a:latin typeface="Cambria" pitchFamily="18" charset="0"/>
              </a:rPr>
              <a:t> Y </a:t>
            </a:r>
            <a:r>
              <a:rPr lang="en-US" i="1" dirty="0" err="1" smtClean="0">
                <a:latin typeface="Cambria" pitchFamily="18" charset="0"/>
              </a:rPr>
              <a:t>diberikan</a:t>
            </a:r>
            <a:r>
              <a:rPr lang="en-US" i="1" dirty="0" smtClean="0">
                <a:latin typeface="Cambria" pitchFamily="18" charset="0"/>
              </a:rPr>
              <a:t> X=x </a:t>
            </a:r>
            <a:r>
              <a:rPr lang="en-US" i="1" dirty="0" err="1" smtClean="0">
                <a:latin typeface="Cambria" pitchFamily="18" charset="0"/>
              </a:rPr>
              <a:t>dirumuskan</a:t>
            </a:r>
            <a:r>
              <a:rPr lang="en-US" i="1" dirty="0" smtClean="0">
                <a:latin typeface="Cambria" pitchFamily="18" charset="0"/>
              </a:rPr>
              <a:t> </a:t>
            </a:r>
            <a:r>
              <a:rPr lang="en-US" i="1" dirty="0" err="1" smtClean="0">
                <a:latin typeface="Cambria" pitchFamily="18" charset="0"/>
              </a:rPr>
              <a:t>sebagai</a:t>
            </a:r>
            <a:r>
              <a:rPr lang="en-US" i="1" dirty="0" smtClean="0">
                <a:latin typeface="Cambria" pitchFamily="18" charset="0"/>
              </a:rPr>
              <a:t>:</a:t>
            </a:r>
          </a:p>
          <a:p>
            <a:pPr marL="363538"/>
            <a:endParaRPr lang="en-US" i="1" baseline="30000" dirty="0" smtClean="0">
              <a:latin typeface="Cambria" pitchFamily="18" charset="0"/>
            </a:endParaRPr>
          </a:p>
          <a:p>
            <a:pPr marL="363538"/>
            <a:endParaRPr lang="en-US" i="1" baseline="30000" dirty="0" smtClean="0">
              <a:latin typeface="Cambria" pitchFamily="18" charset="0"/>
            </a:endParaRPr>
          </a:p>
          <a:p>
            <a:pPr marL="363538"/>
            <a:endParaRPr lang="en-US" i="1" baseline="30000" dirty="0" smtClean="0">
              <a:latin typeface="Cambria" pitchFamily="18" charset="0"/>
            </a:endParaRPr>
          </a:p>
          <a:p>
            <a:pPr marL="363538"/>
            <a:endParaRPr lang="en-US" i="1" baseline="30000" dirty="0" smtClean="0">
              <a:latin typeface="Cambria" pitchFamily="18" charset="0"/>
            </a:endParaRPr>
          </a:p>
          <a:p>
            <a:pPr marL="363538"/>
            <a:endParaRPr lang="en-US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16107" y="1785926"/>
            <a:ext cx="5127661" cy="857256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57422" y="4500570"/>
            <a:ext cx="4357718" cy="905064"/>
          </a:xfrm>
          <a:prstGeom prst="rect">
            <a:avLst/>
          </a:prstGeom>
          <a:noFill/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5786454"/>
            <a:ext cx="4177220" cy="85768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552370"/>
            <a:ext cx="8640763" cy="5899051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2000" b="1" u="sng" dirty="0" smtClean="0">
                <a:latin typeface="Cambria" pitchFamily="18" charset="0"/>
              </a:rPr>
              <a:t>G. </a:t>
            </a:r>
            <a:r>
              <a:rPr lang="en-US" sz="2000" b="1" u="sng" dirty="0" err="1" smtClean="0">
                <a:latin typeface="Cambria" pitchFamily="18" charset="0"/>
              </a:rPr>
              <a:t>Fungsi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Pembangkit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Momen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Gabungan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400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 1</a:t>
            </a:r>
            <a:r>
              <a:rPr lang="en-US" sz="2000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Pembangkit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Momen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Gabungan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Kontinu</a:t>
            </a:r>
            <a:endParaRPr lang="en-US" sz="2000" b="1" dirty="0" smtClean="0">
              <a:latin typeface="Cambria" pitchFamily="18" charset="0"/>
            </a:endParaRPr>
          </a:p>
          <a:p>
            <a:pPr marL="268288" algn="just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f(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nilai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x,y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pembangkit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momen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gabungan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dari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pPr marL="363538" algn="just"/>
            <a:endParaRPr lang="en-US" sz="2000" i="1" dirty="0" smtClean="0">
              <a:latin typeface="Cambria" pitchFamily="18" charset="0"/>
            </a:endParaRPr>
          </a:p>
          <a:p>
            <a:r>
              <a:rPr lang="en-US" sz="2000" b="1" u="sng" dirty="0" smtClean="0">
                <a:latin typeface="Cambria" pitchFamily="18" charset="0"/>
              </a:rPr>
              <a:t>H. </a:t>
            </a:r>
            <a:r>
              <a:rPr lang="en-US" sz="2000" b="1" u="sng" dirty="0" err="1" smtClean="0">
                <a:latin typeface="Cambria" pitchFamily="18" charset="0"/>
              </a:rPr>
              <a:t>Koefisien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Korelasi</a:t>
            </a:r>
            <a:endParaRPr lang="en-US" sz="2000" b="1" u="sng" dirty="0" smtClean="0">
              <a:latin typeface="Cambria" pitchFamily="18" charset="0"/>
            </a:endParaRPr>
          </a:p>
          <a:p>
            <a:endParaRPr lang="en-US" sz="2000" b="1" u="sng" dirty="0" smtClean="0">
              <a:latin typeface="Cambria" pitchFamily="18" charset="0"/>
            </a:endParaRPr>
          </a:p>
          <a:p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</a:t>
            </a:r>
          </a:p>
          <a:p>
            <a:pPr marL="268288"/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X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Y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dua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baik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diskrit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maupun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kontinu</a:t>
            </a:r>
            <a:r>
              <a:rPr lang="en-US" sz="2000" i="1" dirty="0" smtClean="0">
                <a:latin typeface="Cambria" pitchFamily="18" charset="0"/>
              </a:rPr>
              <a:t>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koefisien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korelasi</a:t>
            </a:r>
            <a:r>
              <a:rPr lang="en-US" sz="2000" i="1" dirty="0" smtClean="0">
                <a:latin typeface="Cambria" pitchFamily="18" charset="0"/>
              </a:rPr>
              <a:t> (</a:t>
            </a:r>
            <a:r>
              <a:rPr lang="en-US" sz="2000" i="1" dirty="0" err="1" smtClean="0">
                <a:latin typeface="Cambria" pitchFamily="18" charset="0"/>
              </a:rPr>
              <a:t>dinotasikan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dengan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l-GR" sz="2000" i="1" dirty="0" smtClean="0">
                <a:latin typeface="Cambria" pitchFamily="18" charset="0"/>
              </a:rPr>
              <a:t>ρ</a:t>
            </a:r>
            <a:r>
              <a:rPr lang="en-US" sz="2000" i="1" dirty="0" smtClean="0">
                <a:latin typeface="Cambria" pitchFamily="18" charset="0"/>
              </a:rPr>
              <a:t>) </a:t>
            </a:r>
            <a:r>
              <a:rPr lang="en-US" sz="2000" i="1" dirty="0" err="1" smtClean="0">
                <a:latin typeface="Cambria" pitchFamily="18" charset="0"/>
              </a:rPr>
              <a:t>didefinisikan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sebagai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268288"/>
            <a:endParaRPr lang="en-US" sz="2000" i="1" dirty="0" smtClean="0">
              <a:latin typeface="Cambria" pitchFamily="18" charset="0"/>
            </a:endParaRPr>
          </a:p>
          <a:p>
            <a:pPr marL="268288"/>
            <a:endParaRPr lang="en-US" sz="2000" u="sng" dirty="0" smtClean="0">
              <a:latin typeface="Cambria" pitchFamily="18" charset="0"/>
            </a:endParaRPr>
          </a:p>
          <a:p>
            <a:pPr marL="363538"/>
            <a:endParaRPr lang="en-US" sz="2000" i="1" dirty="0" smtClean="0">
              <a:latin typeface="Cambria" pitchFamily="18" charset="0"/>
            </a:endParaRPr>
          </a:p>
          <a:p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298" y="2571744"/>
            <a:ext cx="3852360" cy="928694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971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5340028"/>
            <a:ext cx="4286280" cy="875054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88955" y="500042"/>
            <a:ext cx="8640763" cy="5837495"/>
          </a:xfrm>
          <a:prstGeom prst="rect">
            <a:avLst/>
          </a:prstGeom>
          <a:noFill/>
          <a:ln w="28575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268288" indent="-268288">
              <a:buAutoNum type="romanUcPeriod"/>
            </a:pPr>
            <a:r>
              <a:rPr lang="en-US" sz="2000" b="1" u="sng" dirty="0" err="1" smtClean="0">
                <a:latin typeface="Cambria" pitchFamily="18" charset="0"/>
              </a:rPr>
              <a:t>Akibat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Kebebasan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Stokastik</a:t>
            </a:r>
            <a:endParaRPr lang="en-US" sz="2000" b="1" u="sng" dirty="0" smtClean="0">
              <a:latin typeface="Cambria" pitchFamily="18" charset="0"/>
            </a:endParaRPr>
          </a:p>
          <a:p>
            <a:pPr marL="268288" indent="-268288"/>
            <a:endParaRPr lang="en-US" sz="2000" b="1" u="sng" dirty="0" smtClean="0">
              <a:latin typeface="Cambria" pitchFamily="18" charset="0"/>
            </a:endParaRPr>
          </a:p>
          <a:p>
            <a:pPr indent="174625"/>
            <a:r>
              <a:rPr lang="en-US" sz="2000" dirty="0" err="1" smtClean="0">
                <a:latin typeface="Cambria" pitchFamily="18" charset="0"/>
              </a:rPr>
              <a:t>Telah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dijelaskan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sebelumnya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bahwa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dikatakan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saling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bebas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gabungannya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sama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dengan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perkalian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dari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distribusi</a:t>
            </a:r>
            <a:r>
              <a:rPr lang="en-US" sz="2000" dirty="0" smtClean="0">
                <a:latin typeface="Cambria" pitchFamily="18" charset="0"/>
              </a:rPr>
              <a:t> marginal </a:t>
            </a:r>
            <a:r>
              <a:rPr lang="en-US" sz="2000" dirty="0" err="1" smtClean="0">
                <a:latin typeface="Cambria" pitchFamily="18" charset="0"/>
              </a:rPr>
              <a:t>masing-masing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acaknya</a:t>
            </a:r>
            <a:r>
              <a:rPr lang="en-US" sz="2000" dirty="0" smtClean="0">
                <a:latin typeface="Cambria" pitchFamily="18" charset="0"/>
              </a:rPr>
              <a:t>. </a:t>
            </a:r>
          </a:p>
          <a:p>
            <a:pPr indent="174625"/>
            <a:r>
              <a:rPr lang="en-US" sz="2000" dirty="0" err="1" smtClean="0">
                <a:latin typeface="Cambria" pitchFamily="18" charset="0"/>
              </a:rPr>
              <a:t>Beberapa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akibat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kebebasan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stokastik</a:t>
            </a:r>
            <a:r>
              <a:rPr lang="en-US" sz="2000" dirty="0" smtClean="0">
                <a:latin typeface="Cambria" pitchFamily="18" charset="0"/>
              </a:rPr>
              <a:t>, </a:t>
            </a:r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dan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Y </a:t>
            </a:r>
            <a:r>
              <a:rPr lang="en-US" sz="2000" dirty="0" err="1" smtClean="0">
                <a:latin typeface="Cambria" pitchFamily="18" charset="0"/>
              </a:rPr>
              <a:t>adalah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dua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peubah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acak</a:t>
            </a:r>
            <a:r>
              <a:rPr lang="en-US" sz="2000" dirty="0" smtClean="0">
                <a:latin typeface="Cambria" pitchFamily="18" charset="0"/>
              </a:rPr>
              <a:t> yang </a:t>
            </a:r>
            <a:r>
              <a:rPr lang="en-US" sz="2000" dirty="0" err="1" smtClean="0">
                <a:latin typeface="Cambria" pitchFamily="18" charset="0"/>
              </a:rPr>
              <a:t>saling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dirty="0" err="1" smtClean="0">
                <a:latin typeface="Cambria" pitchFamily="18" charset="0"/>
              </a:rPr>
              <a:t>bebas</a:t>
            </a:r>
            <a:r>
              <a:rPr lang="en-US" sz="2000" dirty="0" smtClean="0">
                <a:latin typeface="Cambria" pitchFamily="18" charset="0"/>
              </a:rPr>
              <a:t>:</a:t>
            </a:r>
          </a:p>
          <a:p>
            <a:pPr marL="363538" indent="-363538">
              <a:buFont typeface="+mj-lt"/>
              <a:buAutoNum type="arabicPeriod"/>
            </a:pPr>
            <a:r>
              <a:rPr lang="en-US" sz="2000" i="1" dirty="0" smtClean="0">
                <a:latin typeface="Cambria" pitchFamily="18" charset="0"/>
              </a:rPr>
              <a:t>E(XY) = E(X) . E(Y)</a:t>
            </a:r>
          </a:p>
          <a:p>
            <a:pPr marL="363538" indent="-363538">
              <a:buFont typeface="+mj-lt"/>
              <a:buAutoNum type="arabicPeriod"/>
            </a:pPr>
            <a:endParaRPr lang="en-US" sz="2000" i="1" dirty="0" smtClean="0">
              <a:latin typeface="Cambria" pitchFamily="18" charset="0"/>
            </a:endParaRPr>
          </a:p>
          <a:p>
            <a:pPr marL="363538" indent="-363538">
              <a:buFont typeface="+mj-lt"/>
              <a:buAutoNum type="arabicPeriod"/>
            </a:pPr>
            <a:r>
              <a:rPr lang="en-US" sz="2000" i="1" dirty="0" smtClean="0">
                <a:latin typeface="Cambria" pitchFamily="18" charset="0"/>
              </a:rPr>
              <a:t>E[u(X) . v(Y)] = E[u(X)] . E[v(Y)]</a:t>
            </a:r>
          </a:p>
          <a:p>
            <a:pPr marL="363538" indent="-363538">
              <a:buFont typeface="+mj-lt"/>
              <a:buAutoNum type="arabicPeriod"/>
            </a:pPr>
            <a:endParaRPr lang="en-US" sz="2000" i="1" dirty="0" smtClean="0">
              <a:latin typeface="Cambria" pitchFamily="18" charset="0"/>
            </a:endParaRPr>
          </a:p>
          <a:p>
            <a:pPr marL="363538" indent="-363538">
              <a:buFont typeface="+mj-lt"/>
              <a:buAutoNum type="arabicPeriod"/>
            </a:pPr>
            <a:r>
              <a:rPr lang="en-US" sz="2000" i="1" dirty="0" smtClean="0">
                <a:latin typeface="Cambria" pitchFamily="18" charset="0"/>
              </a:rPr>
              <a:t>M(t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t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 = M</a:t>
            </a:r>
            <a:r>
              <a:rPr lang="en-US" sz="2000" i="1" baseline="-25000" dirty="0" smtClean="0">
                <a:latin typeface="Cambria" pitchFamily="18" charset="0"/>
              </a:rPr>
              <a:t>X</a:t>
            </a:r>
            <a:r>
              <a:rPr lang="en-US" sz="2000" i="1" dirty="0" smtClean="0">
                <a:latin typeface="Cambria" pitchFamily="18" charset="0"/>
              </a:rPr>
              <a:t>(t</a:t>
            </a:r>
            <a:r>
              <a:rPr lang="en-US" sz="2000" i="1" baseline="-25000" dirty="0" smtClean="0">
                <a:latin typeface="Cambria" pitchFamily="18" charset="0"/>
              </a:rPr>
              <a:t>1</a:t>
            </a:r>
            <a:r>
              <a:rPr lang="en-US" sz="2000" i="1" dirty="0" smtClean="0">
                <a:latin typeface="Cambria" pitchFamily="18" charset="0"/>
              </a:rPr>
              <a:t>) . M</a:t>
            </a:r>
            <a:r>
              <a:rPr lang="en-US" sz="2000" i="1" baseline="-25000" dirty="0" smtClean="0">
                <a:latin typeface="Cambria" pitchFamily="18" charset="0"/>
              </a:rPr>
              <a:t>Y</a:t>
            </a:r>
            <a:r>
              <a:rPr lang="en-US" sz="2000" i="1" dirty="0" smtClean="0">
                <a:latin typeface="Cambria" pitchFamily="18" charset="0"/>
              </a:rPr>
              <a:t>(t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 </a:t>
            </a:r>
          </a:p>
          <a:p>
            <a:pPr marL="363538" indent="-363538">
              <a:buFont typeface="+mj-lt"/>
              <a:buAutoNum type="arabicPeriod"/>
            </a:pPr>
            <a:endParaRPr lang="en-US" sz="2000" i="1" dirty="0" smtClean="0">
              <a:latin typeface="Cambria" pitchFamily="18" charset="0"/>
            </a:endParaRPr>
          </a:p>
          <a:p>
            <a:pPr marL="363538" indent="-363538">
              <a:buFont typeface="+mj-lt"/>
              <a:buAutoNum type="arabicPeriod"/>
            </a:pPr>
            <a:r>
              <a:rPr lang="en-US" sz="2000" i="1" dirty="0" err="1" smtClean="0">
                <a:latin typeface="Cambria" pitchFamily="18" charset="0"/>
              </a:rPr>
              <a:t>Kov</a:t>
            </a:r>
            <a:r>
              <a:rPr lang="en-US" sz="2000" i="1" dirty="0" smtClean="0">
                <a:latin typeface="Cambria" pitchFamily="18" charset="0"/>
              </a:rPr>
              <a:t>(X,Y) = 0</a:t>
            </a:r>
          </a:p>
          <a:p>
            <a:pPr marL="363538" indent="-363538">
              <a:buFont typeface="+mj-lt"/>
              <a:buAutoNum type="arabicPeriod"/>
            </a:pPr>
            <a:endParaRPr lang="en-US" sz="2000" i="1" dirty="0" smtClean="0">
              <a:latin typeface="Cambria" pitchFamily="18" charset="0"/>
            </a:endParaRPr>
          </a:p>
          <a:p>
            <a:pPr marL="363538" indent="-363538">
              <a:buFont typeface="+mj-lt"/>
              <a:buAutoNum type="arabicPeriod"/>
            </a:pPr>
            <a:r>
              <a:rPr lang="en-US" sz="2000" i="1" dirty="0" smtClean="0">
                <a:latin typeface="Cambria" pitchFamily="18" charset="0"/>
              </a:rPr>
              <a:t>ρ = 0</a:t>
            </a:r>
          </a:p>
          <a:p>
            <a:pPr marL="363538" indent="-363538">
              <a:buFont typeface="+mj-lt"/>
              <a:buAutoNum type="arabicPeriod"/>
            </a:pPr>
            <a:endParaRPr lang="en-US" sz="2000" i="1" dirty="0" smtClean="0">
              <a:latin typeface="Cambria" pitchFamily="18" charset="0"/>
            </a:endParaRPr>
          </a:p>
          <a:p>
            <a:pPr marL="363538" indent="-363538">
              <a:buFont typeface="+mj-lt"/>
              <a:buAutoNum type="arabicPeriod"/>
            </a:pPr>
            <a:r>
              <a:rPr lang="en-US" sz="2000" i="1" dirty="0" smtClean="0">
                <a:latin typeface="Cambria" pitchFamily="18" charset="0"/>
              </a:rPr>
              <a:t>µ</a:t>
            </a:r>
            <a:r>
              <a:rPr lang="en-US" sz="2000" i="1" baseline="-25000" dirty="0" err="1" smtClean="0">
                <a:latin typeface="Cambria" pitchFamily="18" charset="0"/>
              </a:rPr>
              <a:t>rs</a:t>
            </a:r>
            <a:r>
              <a:rPr lang="en-US" sz="2000" i="1" dirty="0" smtClean="0">
                <a:latin typeface="Cambria" pitchFamily="18" charset="0"/>
              </a:rPr>
              <a:t>’ = µ</a:t>
            </a:r>
            <a:r>
              <a:rPr lang="en-US" sz="2000" i="1" baseline="-25000" dirty="0" smtClean="0">
                <a:latin typeface="Cambria" pitchFamily="18" charset="0"/>
              </a:rPr>
              <a:t>r</a:t>
            </a:r>
            <a:r>
              <a:rPr lang="en-US" sz="2000" i="1" dirty="0" smtClean="0">
                <a:latin typeface="Cambria" pitchFamily="18" charset="0"/>
              </a:rPr>
              <a:t>’ . µ</a:t>
            </a:r>
            <a:r>
              <a:rPr lang="en-US" sz="2000" i="1" baseline="-25000" dirty="0" smtClean="0">
                <a:latin typeface="Cambria" pitchFamily="18" charset="0"/>
              </a:rPr>
              <a:t>s</a:t>
            </a:r>
            <a:r>
              <a:rPr lang="en-US" sz="2000" i="1" dirty="0" smtClean="0">
                <a:latin typeface="Cambria" pitchFamily="18" charset="0"/>
              </a:rPr>
              <a:t>’</a:t>
            </a:r>
          </a:p>
          <a:p>
            <a:endParaRPr lang="en-US" sz="2000" baseline="30000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0" y="857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70" name="Rectangle 6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0191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7844</TotalTime>
  <Words>557</Words>
  <Application>Microsoft Office PowerPoint</Application>
  <PresentationFormat>On-screen Show (4:3)</PresentationFormat>
  <Paragraphs>109</Paragraphs>
  <Slides>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</vt:lpstr>
      <vt:lpstr>Century Schoolbook</vt:lpstr>
      <vt:lpstr>Wingdings</vt:lpstr>
      <vt:lpstr>Wingdings 2</vt:lpstr>
      <vt:lpstr>Oriel</vt:lpstr>
      <vt:lpstr>STATISTIKA MATEMATIKA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LENOVO</cp:lastModifiedBy>
  <cp:revision>1195</cp:revision>
  <dcterms:created xsi:type="dcterms:W3CDTF">2009-05-24T01:21:15Z</dcterms:created>
  <dcterms:modified xsi:type="dcterms:W3CDTF">2020-06-21T10:47:35Z</dcterms:modified>
</cp:coreProperties>
</file>