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92" r:id="rId1"/>
  </p:sldMasterIdLst>
  <p:notesMasterIdLst>
    <p:notesMasterId r:id="rId7"/>
  </p:notesMasterIdLst>
  <p:sldIdLst>
    <p:sldId id="422" r:id="rId2"/>
    <p:sldId id="423" r:id="rId3"/>
    <p:sldId id="425" r:id="rId4"/>
    <p:sldId id="426" r:id="rId5"/>
    <p:sldId id="427" r:id="rId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003366"/>
    <a:srgbClr val="A50021"/>
    <a:srgbClr val="003399"/>
    <a:srgbClr val="006600"/>
    <a:srgbClr val="CC0000"/>
    <a:srgbClr val="000099"/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47" autoAdjust="0"/>
    <p:restoredTop sz="94667" autoAdjust="0"/>
  </p:normalViewPr>
  <p:slideViewPr>
    <p:cSldViewPr>
      <p:cViewPr varScale="1">
        <p:scale>
          <a:sx n="67" d="100"/>
          <a:sy n="67" d="100"/>
        </p:scale>
        <p:origin x="1320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3C733DA-2449-4283-B17B-D1B5F441E9B8}" type="datetimeFigureOut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157FD30-60B5-406E-B0E3-6FC3274373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8343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35388787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Oval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Oval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" name="Oval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2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DD509B-D3D9-45D7-B35E-0BB60ECCCDA0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23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73F7DF-2D24-4D0E-B754-C9270107ED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5BE41-CBB5-4FC8-8A3A-F00D50B70372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36758-8469-4749-897E-10C3DF3E4E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280A7-5848-4879-8473-E3784BCE06C4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A665F-3448-477A-99A2-4B5BD81115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70D56AC-E4C9-41CE-ADD5-A220004087D0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A5EBB00-972F-4B76-A597-6DCC215272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Oval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Oval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Oval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9EF1ED-D1E6-493A-86A7-F208DE7602A0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FA5246-B85C-4102-B11E-77BD73CAE7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F4731-1355-45F3-A167-3B0ED5FDF3EA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71EBB-0496-4602-A22B-7052DB8CD1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6BA58B-6517-4333-B68E-E6190824F0F8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F22D76-30D4-490E-9793-3065FCCAB2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1237B6A-DB78-4B70-AD7D-A4E78720258F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61D485E-9B35-4413-B46A-33720E0977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6ACF6-8D7E-4211-B1E1-0C298E54E011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E84157-2C97-44EB-AF8B-5D8B916B63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Date Placeholder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9DF908B-0535-4995-AF8C-039232CB4957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48BA3D6-81B4-4573-A5A3-B8C1467A12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3CBF9BE-E2D8-41E0-9E7A-C17FDB0302DB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D1EEBD3-3AEA-4106-A91E-8EABAF7575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8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5C5552A-E135-4AC2-A70A-8A983ED2FB59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ED99CBF-46FF-4BBD-81EE-8B32EC117A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25" r:id="rId1"/>
    <p:sldLayoutId id="2147484326" r:id="rId2"/>
    <p:sldLayoutId id="2147484327" r:id="rId3"/>
    <p:sldLayoutId id="2147484320" r:id="rId4"/>
    <p:sldLayoutId id="2147484321" r:id="rId5"/>
    <p:sldLayoutId id="2147484328" r:id="rId6"/>
    <p:sldLayoutId id="2147484322" r:id="rId7"/>
    <p:sldLayoutId id="2147484329" r:id="rId8"/>
    <p:sldLayoutId id="2147484330" r:id="rId9"/>
    <p:sldLayoutId id="2147484323" r:id="rId10"/>
    <p:sldLayoutId id="2147484324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6FB833"/>
        </a:buClr>
        <a:buSzPct val="6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C0E5AF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F3AABE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/>
          </p:cNvSpPr>
          <p:nvPr>
            <p:ph type="ctrTitle" idx="4294967295"/>
          </p:nvPr>
        </p:nvSpPr>
        <p:spPr bwMode="auto">
          <a:xfrm>
            <a:off x="468313" y="260350"/>
            <a:ext cx="8351837" cy="1008063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sz="3200" b="1" cap="none" dirty="0" smtClean="0">
                <a:solidFill>
                  <a:schemeClr val="tx1"/>
                </a:solidFill>
                <a:latin typeface="Arial" charset="0"/>
              </a:rPr>
              <a:t>STATISTIKA MATEMATIKA</a:t>
            </a:r>
            <a:endParaRPr lang="en-US" sz="2600" cap="none" dirty="0" smtClean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00100" y="2143116"/>
            <a:ext cx="750099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Cambria" pitchFamily="18" charset="0"/>
              </a:rPr>
              <a:t>Pertemuan</a:t>
            </a:r>
            <a:r>
              <a:rPr lang="en-US" sz="2400" b="1" dirty="0" smtClean="0">
                <a:latin typeface="Cambria" pitchFamily="18" charset="0"/>
              </a:rPr>
              <a:t> 13 </a:t>
            </a:r>
            <a:endParaRPr lang="en-US" sz="2400" b="1" dirty="0">
              <a:latin typeface="Cambria" pitchFamily="18" charset="0"/>
            </a:endParaRPr>
          </a:p>
          <a:p>
            <a:pPr algn="ctr"/>
            <a:endParaRPr lang="en-US" sz="2400" b="1" dirty="0" smtClean="0">
              <a:latin typeface="Cambria" pitchFamily="18" charset="0"/>
            </a:endParaRPr>
          </a:p>
          <a:p>
            <a:r>
              <a:rPr lang="en-US" sz="2400" b="1" dirty="0" err="1" smtClean="0">
                <a:latin typeface="Cambria" pitchFamily="18" charset="0"/>
              </a:rPr>
              <a:t>Distribusi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Khusus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Kontinu</a:t>
            </a:r>
            <a:r>
              <a:rPr lang="en-US" sz="2400" b="1" dirty="0" smtClean="0">
                <a:latin typeface="Cambria" pitchFamily="18" charset="0"/>
              </a:rPr>
              <a:t>: </a:t>
            </a:r>
          </a:p>
          <a:p>
            <a:r>
              <a:rPr lang="en-US" sz="2400" b="1" dirty="0" smtClean="0">
                <a:latin typeface="Cambria" pitchFamily="18" charset="0"/>
              </a:rPr>
              <a:t>	</a:t>
            </a:r>
            <a:r>
              <a:rPr lang="en-US" sz="2400" b="1" dirty="0" err="1" smtClean="0">
                <a:latin typeface="Cambria" pitchFamily="18" charset="0"/>
              </a:rPr>
              <a:t>Distribusi</a:t>
            </a:r>
            <a:r>
              <a:rPr lang="en-US" sz="2400" b="1" dirty="0" smtClean="0">
                <a:latin typeface="Cambria" pitchFamily="18" charset="0"/>
              </a:rPr>
              <a:t> Normal </a:t>
            </a:r>
            <a:r>
              <a:rPr lang="en-US" sz="2400" b="1" dirty="0" err="1" smtClean="0">
                <a:latin typeface="Cambria" pitchFamily="18" charset="0"/>
              </a:rPr>
              <a:t>Umum</a:t>
            </a:r>
            <a:r>
              <a:rPr lang="en-US" sz="2400" b="1" dirty="0" smtClean="0">
                <a:latin typeface="Cambria" pitchFamily="18" charset="0"/>
              </a:rPr>
              <a:t>, </a:t>
            </a:r>
          </a:p>
          <a:p>
            <a:r>
              <a:rPr lang="en-US" sz="2400" b="1" dirty="0" smtClean="0">
                <a:latin typeface="Cambria" pitchFamily="18" charset="0"/>
              </a:rPr>
              <a:t>	</a:t>
            </a:r>
            <a:r>
              <a:rPr lang="en-US" sz="2400" b="1" dirty="0" err="1" smtClean="0">
                <a:latin typeface="Cambria" pitchFamily="18" charset="0"/>
              </a:rPr>
              <a:t>Distribusi</a:t>
            </a:r>
            <a:r>
              <a:rPr lang="en-US" sz="2400" b="1" dirty="0" smtClean="0">
                <a:latin typeface="Cambria" pitchFamily="18" charset="0"/>
              </a:rPr>
              <a:t> Normal Baku, </a:t>
            </a:r>
          </a:p>
          <a:p>
            <a:r>
              <a:rPr lang="en-US" sz="2400" b="1" dirty="0" smtClean="0">
                <a:latin typeface="Cambria" pitchFamily="18" charset="0"/>
              </a:rPr>
              <a:t>	</a:t>
            </a:r>
            <a:r>
              <a:rPr lang="en-US" sz="2400" b="1" dirty="0" err="1" smtClean="0">
                <a:latin typeface="Cambria" pitchFamily="18" charset="0"/>
              </a:rPr>
              <a:t>Distribusi</a:t>
            </a:r>
            <a:r>
              <a:rPr lang="en-US" sz="2400" b="1" dirty="0" smtClean="0">
                <a:latin typeface="Cambria" pitchFamily="18" charset="0"/>
              </a:rPr>
              <a:t> Normal </a:t>
            </a:r>
            <a:r>
              <a:rPr lang="en-US" sz="2400" b="1" dirty="0" err="1" smtClean="0">
                <a:latin typeface="Cambria" pitchFamily="18" charset="0"/>
              </a:rPr>
              <a:t>Dua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Peubah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Acak</a:t>
            </a:r>
            <a:endParaRPr lang="en-US" sz="2400" b="1" dirty="0">
              <a:latin typeface="Cambri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84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467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502580"/>
            <a:ext cx="8640763" cy="5632311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lvl="0" indent="-342900">
              <a:buAutoNum type="alphaUcPeriod"/>
            </a:pPr>
            <a:r>
              <a:rPr lang="en-US" sz="2000" b="1" u="sng" dirty="0" err="1" smtClean="0">
                <a:latin typeface="Cambria" pitchFamily="18" charset="0"/>
              </a:rPr>
              <a:t>Distribusi</a:t>
            </a:r>
            <a:r>
              <a:rPr lang="en-US" sz="2000" b="1" u="sng" dirty="0" smtClean="0">
                <a:latin typeface="Cambria" pitchFamily="18" charset="0"/>
              </a:rPr>
              <a:t> Normal </a:t>
            </a:r>
            <a:r>
              <a:rPr lang="en-US" sz="2000" b="1" u="sng" dirty="0" err="1" smtClean="0">
                <a:latin typeface="Cambria" pitchFamily="18" charset="0"/>
              </a:rPr>
              <a:t>Umum</a:t>
            </a:r>
            <a:endParaRPr lang="en-US" sz="2000" b="1" u="sng" dirty="0" smtClean="0">
              <a:latin typeface="Cambria" pitchFamily="18" charset="0"/>
            </a:endParaRPr>
          </a:p>
          <a:p>
            <a:pPr marL="342900" lvl="0" indent="-342900"/>
            <a:endParaRPr lang="en-US" sz="2000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:</a:t>
            </a:r>
            <a:endParaRPr lang="en-US" sz="2000" dirty="0" smtClean="0">
              <a:latin typeface="Cambria" pitchFamily="18" charset="0"/>
            </a:endParaRPr>
          </a:p>
          <a:p>
            <a:pPr marL="263525"/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dikatakan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berdistribusi</a:t>
            </a:r>
            <a:r>
              <a:rPr lang="en-US" sz="2000" i="1" dirty="0" smtClean="0">
                <a:latin typeface="Cambria" pitchFamily="18" charset="0"/>
              </a:rPr>
              <a:t> normal </a:t>
            </a:r>
            <a:r>
              <a:rPr lang="en-US" sz="2000" i="1" dirty="0" err="1" smtClean="0">
                <a:latin typeface="Cambria" pitchFamily="18" charset="0"/>
              </a:rPr>
              <a:t>umum</a:t>
            </a:r>
            <a:r>
              <a:rPr lang="en-US" sz="2000" i="1" dirty="0" smtClean="0">
                <a:latin typeface="Cambria" pitchFamily="18" charset="0"/>
              </a:rPr>
              <a:t>,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hanya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densitasnya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berbentuk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endParaRPr lang="en-US" sz="2000" dirty="0" smtClean="0">
              <a:latin typeface="Cambria" pitchFamily="18" charset="0"/>
            </a:endParaRPr>
          </a:p>
          <a:p>
            <a:pPr marL="342900" lvl="0" indent="-342900" algn="just"/>
            <a:endParaRPr lang="en-US" sz="2000" dirty="0" smtClean="0">
              <a:latin typeface="Cambria" pitchFamily="18" charset="0"/>
            </a:endParaRPr>
          </a:p>
          <a:p>
            <a:pPr indent="263525" algn="just"/>
            <a:endParaRPr lang="en-US" sz="2000" dirty="0" smtClean="0">
              <a:latin typeface="Cambria" pitchFamily="18" charset="0"/>
            </a:endParaRPr>
          </a:p>
          <a:p>
            <a:pPr indent="263525" algn="just"/>
            <a:r>
              <a:rPr lang="en-US" sz="2000" dirty="0" err="1" smtClean="0">
                <a:latin typeface="Cambria" pitchFamily="18" charset="0"/>
              </a:rPr>
              <a:t>Penulisan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notasi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berdistribusi</a:t>
            </a:r>
            <a:r>
              <a:rPr lang="en-US" sz="2000" dirty="0" smtClean="0">
                <a:latin typeface="Cambria" pitchFamily="18" charset="0"/>
              </a:rPr>
              <a:t> normal </a:t>
            </a:r>
            <a:r>
              <a:rPr lang="en-US" sz="2000" dirty="0" err="1" smtClean="0">
                <a:latin typeface="Cambria" pitchFamily="18" charset="0"/>
              </a:rPr>
              <a:t>umum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 </a:t>
            </a:r>
            <a:r>
              <a:rPr lang="en-US" sz="2000" i="1" dirty="0" smtClean="0">
                <a:latin typeface="Cambria" pitchFamily="18" charset="0"/>
              </a:rPr>
              <a:t>N(x; µ, </a:t>
            </a:r>
            <a:r>
              <a:rPr lang="el-GR" sz="2000" i="1" dirty="0" smtClean="0">
                <a:latin typeface="Cambria" pitchFamily="18" charset="0"/>
              </a:rPr>
              <a:t>σ</a:t>
            </a:r>
            <a:r>
              <a:rPr lang="en-US" sz="2000" i="1" baseline="30000" dirty="0" smtClean="0">
                <a:latin typeface="Cambria" pitchFamily="18" charset="0"/>
              </a:rPr>
              <a:t>2</a:t>
            </a:r>
            <a:r>
              <a:rPr lang="en-US" sz="2000" i="1" dirty="0" smtClean="0">
                <a:latin typeface="Cambria" pitchFamily="18" charset="0"/>
              </a:rPr>
              <a:t>), </a:t>
            </a:r>
            <a:r>
              <a:rPr lang="en-US" sz="2000" dirty="0" err="1" smtClean="0">
                <a:latin typeface="Cambria" pitchFamily="18" charset="0"/>
              </a:rPr>
              <a:t>artinya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berdistribusi</a:t>
            </a:r>
            <a:r>
              <a:rPr lang="en-US" sz="2000" dirty="0" smtClean="0">
                <a:latin typeface="Cambria" pitchFamily="18" charset="0"/>
              </a:rPr>
              <a:t> normal </a:t>
            </a:r>
            <a:r>
              <a:rPr lang="en-US" sz="2000" dirty="0" err="1" smtClean="0">
                <a:latin typeface="Cambria" pitchFamily="18" charset="0"/>
              </a:rPr>
              <a:t>umum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rataan</a:t>
            </a:r>
            <a:r>
              <a:rPr lang="en-US" sz="2000" dirty="0" smtClean="0">
                <a:latin typeface="Cambria" pitchFamily="18" charset="0"/>
              </a:rPr>
              <a:t> µ 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varians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l-GR" sz="2000" dirty="0" smtClean="0">
                <a:latin typeface="Cambria" pitchFamily="18" charset="0"/>
              </a:rPr>
              <a:t>σ</a:t>
            </a:r>
            <a:r>
              <a:rPr lang="en-US" sz="2000" baseline="30000" dirty="0" smtClean="0">
                <a:latin typeface="Cambria" pitchFamily="18" charset="0"/>
              </a:rPr>
              <a:t>2</a:t>
            </a:r>
            <a:r>
              <a:rPr lang="en-US" sz="2000" dirty="0" smtClean="0">
                <a:latin typeface="Cambria" pitchFamily="18" charset="0"/>
              </a:rPr>
              <a:t> . </a:t>
            </a:r>
          </a:p>
          <a:p>
            <a:pPr indent="263525" algn="just"/>
            <a:endParaRPr lang="en-US" sz="2000" dirty="0" smtClean="0">
              <a:latin typeface="Cambria" pitchFamily="18" charset="0"/>
            </a:endParaRPr>
          </a:p>
          <a:p>
            <a:pPr algn="just"/>
            <a:r>
              <a:rPr lang="en-US" sz="2000" u="sng" dirty="0" err="1" smtClean="0">
                <a:latin typeface="Cambria" pitchFamily="18" charset="0"/>
              </a:rPr>
              <a:t>Rataan</a:t>
            </a:r>
            <a:r>
              <a:rPr lang="en-US" sz="2000" u="sng" dirty="0" smtClean="0">
                <a:latin typeface="Cambria" pitchFamily="18" charset="0"/>
              </a:rPr>
              <a:t> ,</a:t>
            </a:r>
            <a:r>
              <a:rPr lang="en-US" sz="2000" u="sng" dirty="0" err="1" smtClean="0">
                <a:latin typeface="Cambria" pitchFamily="18" charset="0"/>
              </a:rPr>
              <a:t>Varians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dan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Fungsi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Pembangkit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Momen</a:t>
            </a:r>
            <a:endParaRPr lang="en-US" sz="2000" u="sng" dirty="0" smtClean="0">
              <a:latin typeface="Cambria" pitchFamily="18" charset="0"/>
            </a:endParaRPr>
          </a:p>
          <a:p>
            <a:pPr algn="just"/>
            <a:endParaRPr lang="en-US" sz="2000" u="sng" dirty="0" smtClean="0">
              <a:latin typeface="Cambria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Rataan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Varians</a:t>
            </a:r>
            <a:r>
              <a:rPr lang="en-US" sz="2000" dirty="0" smtClean="0">
                <a:latin typeface="Cambria" pitchFamily="18" charset="0"/>
              </a:rPr>
              <a:t> </a:t>
            </a:r>
          </a:p>
          <a:p>
            <a:pPr algn="just">
              <a:buFont typeface="Arial" pitchFamily="34" charset="0"/>
              <a:buChar char="•"/>
            </a:pPr>
            <a:endParaRPr lang="en-US" sz="2000" dirty="0" smtClean="0">
              <a:latin typeface="Cambria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pembangkit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momen</a:t>
            </a:r>
            <a:r>
              <a:rPr lang="en-US" sz="2000" dirty="0" smtClean="0">
                <a:latin typeface="Cambria" pitchFamily="18" charset="0"/>
              </a:rPr>
              <a:t> </a:t>
            </a:r>
          </a:p>
          <a:p>
            <a:pPr algn="just"/>
            <a:endParaRPr lang="en-US" sz="2000" u="sng" dirty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57356" y="2143116"/>
            <a:ext cx="5786478" cy="517090"/>
          </a:xfrm>
          <a:prstGeom prst="rect">
            <a:avLst/>
          </a:prstGeom>
          <a:noFill/>
        </p:spPr>
      </p:pic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4857760"/>
            <a:ext cx="2786082" cy="336251"/>
          </a:xfrm>
          <a:prstGeom prst="rect">
            <a:avLst/>
          </a:prstGeom>
          <a:noFill/>
        </p:spPr>
      </p:pic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9697" name="Picture 1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43306" y="5357826"/>
            <a:ext cx="2804357" cy="571504"/>
          </a:xfrm>
          <a:prstGeom prst="rect">
            <a:avLst/>
          </a:prstGeom>
          <a:noFill/>
        </p:spPr>
      </p:pic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0" y="8667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61D485E-9B35-4413-B46A-33720E097761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88955" y="214290"/>
            <a:ext cx="8640763" cy="5940088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0"/>
            <a:r>
              <a:rPr lang="en-US" sz="2000" b="1" u="sng" dirty="0" smtClean="0">
                <a:latin typeface="Cambria" pitchFamily="18" charset="0"/>
              </a:rPr>
              <a:t>B. </a:t>
            </a:r>
            <a:r>
              <a:rPr lang="en-US" sz="2000" b="1" u="sng" dirty="0" err="1" smtClean="0">
                <a:latin typeface="Cambria" pitchFamily="18" charset="0"/>
              </a:rPr>
              <a:t>Distribusi</a:t>
            </a:r>
            <a:r>
              <a:rPr lang="en-US" sz="2000" b="1" u="sng" dirty="0" smtClean="0">
                <a:latin typeface="Cambria" pitchFamily="18" charset="0"/>
              </a:rPr>
              <a:t> Normal Baku</a:t>
            </a:r>
            <a:r>
              <a:rPr lang="en-US" sz="2000" dirty="0" smtClean="0">
                <a:latin typeface="Cambria" pitchFamily="18" charset="0"/>
              </a:rPr>
              <a:t>	 </a:t>
            </a:r>
          </a:p>
          <a:p>
            <a:endParaRPr lang="en-US" sz="2000" u="sng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:</a:t>
            </a:r>
            <a:endParaRPr lang="en-US" sz="2000" dirty="0" smtClean="0">
              <a:latin typeface="Cambria" pitchFamily="18" charset="0"/>
            </a:endParaRPr>
          </a:p>
          <a:p>
            <a:pPr marL="354013"/>
            <a:r>
              <a:rPr lang="en-US" sz="2000" i="1" dirty="0" err="1" smtClean="0">
                <a:latin typeface="Cambria" pitchFamily="18" charset="0"/>
              </a:rPr>
              <a:t>Distribusi</a:t>
            </a:r>
            <a:r>
              <a:rPr lang="en-US" sz="2000" i="1" dirty="0" smtClean="0">
                <a:latin typeface="Cambria" pitchFamily="18" charset="0"/>
              </a:rPr>
              <a:t> normal </a:t>
            </a:r>
            <a:r>
              <a:rPr lang="en-US" sz="2000" i="1" dirty="0" err="1" smtClean="0">
                <a:latin typeface="Cambria" pitchFamily="18" charset="0"/>
              </a:rPr>
              <a:t>umum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rataan</a:t>
            </a:r>
            <a:r>
              <a:rPr lang="en-US" sz="2000" i="1" dirty="0" smtClean="0">
                <a:latin typeface="Cambria" pitchFamily="18" charset="0"/>
              </a:rPr>
              <a:t> 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varians</a:t>
            </a:r>
            <a:r>
              <a:rPr lang="en-US" sz="2000" i="1" dirty="0" smtClean="0">
                <a:latin typeface="Cambria" pitchFamily="18" charset="0"/>
              </a:rPr>
              <a:t>  </a:t>
            </a:r>
            <a:r>
              <a:rPr lang="en-US" sz="2000" i="1" dirty="0" err="1" smtClean="0">
                <a:latin typeface="Cambria" pitchFamily="18" charset="0"/>
              </a:rPr>
              <a:t>dinamakan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distribusi</a:t>
            </a:r>
            <a:r>
              <a:rPr lang="en-US" sz="2000" i="1" dirty="0" smtClean="0">
                <a:latin typeface="Cambria" pitchFamily="18" charset="0"/>
              </a:rPr>
              <a:t> normal </a:t>
            </a:r>
            <a:r>
              <a:rPr lang="en-US" sz="2000" i="1" dirty="0" err="1" smtClean="0">
                <a:latin typeface="Cambria" pitchFamily="18" charset="0"/>
              </a:rPr>
              <a:t>baku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densitasnya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berbentuk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354013"/>
            <a:endParaRPr lang="en-US" sz="2000" dirty="0" smtClean="0">
              <a:latin typeface="Cambria" pitchFamily="18" charset="0"/>
            </a:endParaRPr>
          </a:p>
          <a:p>
            <a:pPr marL="182563"/>
            <a:endParaRPr lang="en-US" sz="2000" dirty="0" smtClean="0">
              <a:latin typeface="Cambria" pitchFamily="18" charset="0"/>
            </a:endParaRPr>
          </a:p>
          <a:p>
            <a:pPr indent="263525" algn="just"/>
            <a:endParaRPr lang="en-US" sz="2000" dirty="0" smtClean="0">
              <a:latin typeface="Cambria" pitchFamily="18" charset="0"/>
            </a:endParaRPr>
          </a:p>
          <a:p>
            <a:pPr indent="263525" algn="just"/>
            <a:r>
              <a:rPr lang="en-US" sz="2000" dirty="0" err="1" smtClean="0">
                <a:latin typeface="Cambria" pitchFamily="18" charset="0"/>
              </a:rPr>
              <a:t>Penulisan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notasi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berdistribusi</a:t>
            </a:r>
            <a:r>
              <a:rPr lang="en-US" sz="2000" dirty="0" smtClean="0">
                <a:latin typeface="Cambria" pitchFamily="18" charset="0"/>
              </a:rPr>
              <a:t> normal </a:t>
            </a:r>
            <a:r>
              <a:rPr lang="en-US" sz="2000" dirty="0" err="1" smtClean="0">
                <a:latin typeface="Cambria" pitchFamily="18" charset="0"/>
              </a:rPr>
              <a:t>baku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N(x; 0, 1), </a:t>
            </a:r>
            <a:r>
              <a:rPr lang="en-US" sz="2000" dirty="0" err="1" smtClean="0">
                <a:latin typeface="Cambria" pitchFamily="18" charset="0"/>
              </a:rPr>
              <a:t>artinya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berdistribusi</a:t>
            </a:r>
            <a:r>
              <a:rPr lang="en-US" sz="2000" dirty="0" smtClean="0">
                <a:latin typeface="Cambria" pitchFamily="18" charset="0"/>
              </a:rPr>
              <a:t> normal </a:t>
            </a:r>
            <a:r>
              <a:rPr lang="en-US" sz="2000" dirty="0" err="1" smtClean="0">
                <a:latin typeface="Cambria" pitchFamily="18" charset="0"/>
              </a:rPr>
              <a:t>umum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rataan</a:t>
            </a:r>
            <a:r>
              <a:rPr lang="en-US" sz="2000" dirty="0" smtClean="0">
                <a:latin typeface="Cambria" pitchFamily="18" charset="0"/>
              </a:rPr>
              <a:t> 0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varians1. </a:t>
            </a:r>
          </a:p>
          <a:p>
            <a:pPr indent="263525" algn="just"/>
            <a:endParaRPr lang="en-US" sz="2000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Rataan</a:t>
            </a:r>
            <a:r>
              <a:rPr lang="en-US" sz="2000" u="sng" dirty="0" smtClean="0">
                <a:latin typeface="Cambria" pitchFamily="18" charset="0"/>
              </a:rPr>
              <a:t>, </a:t>
            </a:r>
            <a:r>
              <a:rPr lang="en-US" sz="2000" u="sng" dirty="0" err="1" smtClean="0">
                <a:latin typeface="Cambria" pitchFamily="18" charset="0"/>
              </a:rPr>
              <a:t>Varians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dan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Fungsi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Pembangkit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Momen</a:t>
            </a:r>
            <a:endParaRPr lang="en-US" sz="2000" u="sng" dirty="0" smtClean="0">
              <a:latin typeface="Cambria" pitchFamily="18" charset="0"/>
            </a:endParaRPr>
          </a:p>
          <a:p>
            <a:pPr indent="263525" algn="just">
              <a:buFont typeface="Arial" pitchFamily="34" charset="0"/>
              <a:buChar char="•"/>
            </a:pPr>
            <a:r>
              <a:rPr lang="en-US" sz="2000" dirty="0" err="1" smtClean="0">
                <a:latin typeface="Cambria" pitchFamily="18" charset="0"/>
              </a:rPr>
              <a:t>Rataan</a:t>
            </a:r>
            <a:endParaRPr lang="en-US" sz="2000" dirty="0" smtClean="0">
              <a:latin typeface="Cambria" pitchFamily="18" charset="0"/>
            </a:endParaRPr>
          </a:p>
          <a:p>
            <a:pPr indent="263525" algn="just">
              <a:buFont typeface="Arial" pitchFamily="34" charset="0"/>
              <a:buChar char="•"/>
            </a:pPr>
            <a:endParaRPr lang="en-US" sz="2000" dirty="0" smtClean="0">
              <a:latin typeface="Cambria" pitchFamily="18" charset="0"/>
            </a:endParaRPr>
          </a:p>
          <a:p>
            <a:pPr indent="263525" algn="just">
              <a:buFont typeface="Arial" pitchFamily="34" charset="0"/>
              <a:buChar char="•"/>
            </a:pPr>
            <a:r>
              <a:rPr lang="en-US" sz="2000" dirty="0" err="1" smtClean="0">
                <a:latin typeface="Cambria" pitchFamily="18" charset="0"/>
              </a:rPr>
              <a:t>Varians</a:t>
            </a:r>
            <a:endParaRPr lang="en-US" sz="2000" dirty="0" smtClean="0">
              <a:latin typeface="Cambria" pitchFamily="18" charset="0"/>
            </a:endParaRPr>
          </a:p>
          <a:p>
            <a:pPr indent="263525" algn="just">
              <a:buFont typeface="Arial" pitchFamily="34" charset="0"/>
              <a:buChar char="•"/>
            </a:pPr>
            <a:endParaRPr lang="en-US" sz="2000" dirty="0" smtClean="0">
              <a:latin typeface="Cambria" pitchFamily="18" charset="0"/>
            </a:endParaRPr>
          </a:p>
          <a:p>
            <a:pPr indent="263525" algn="just">
              <a:buFont typeface="Arial" pitchFamily="34" charset="0"/>
              <a:buChar char="•"/>
            </a:pP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pembangkit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momen</a:t>
            </a:r>
            <a:r>
              <a:rPr lang="en-US" sz="2000" dirty="0" smtClean="0">
                <a:latin typeface="Cambria" pitchFamily="18" charset="0"/>
              </a:rPr>
              <a:t> </a:t>
            </a:r>
          </a:p>
          <a:p>
            <a:pPr indent="263525" algn="just"/>
            <a:endParaRPr lang="en-US" sz="2000" dirty="0">
              <a:latin typeface="Cambria" pitchFamily="18" charset="0"/>
            </a:endParaRPr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28860" y="1857364"/>
            <a:ext cx="3374595" cy="571504"/>
          </a:xfrm>
          <a:prstGeom prst="rect">
            <a:avLst/>
          </a:prstGeom>
          <a:noFill/>
        </p:spPr>
      </p:pic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42" y="4929198"/>
            <a:ext cx="1524011" cy="285752"/>
          </a:xfrm>
          <a:prstGeom prst="rect">
            <a:avLst/>
          </a:prstGeom>
          <a:noFill/>
        </p:spPr>
      </p:pic>
      <p:sp>
        <p:nvSpPr>
          <p:cNvPr id="1946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463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43" y="4286256"/>
            <a:ext cx="1257309" cy="285752"/>
          </a:xfrm>
          <a:prstGeom prst="rect">
            <a:avLst/>
          </a:prstGeom>
          <a:noFill/>
        </p:spPr>
      </p:pic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6625" name="Picture 1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14744" y="5417984"/>
            <a:ext cx="2428892" cy="511346"/>
          </a:xfrm>
          <a:prstGeom prst="rect">
            <a:avLst/>
          </a:prstGeom>
          <a:noFill/>
        </p:spPr>
      </p:pic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0" y="8001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61D485E-9B35-4413-B46A-33720E097761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88955" y="502580"/>
            <a:ext cx="8640763" cy="4708981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0"/>
            <a:r>
              <a:rPr lang="en-US" sz="2000" b="1" u="sng" dirty="0" err="1" smtClean="0">
                <a:latin typeface="Cambria" pitchFamily="18" charset="0"/>
              </a:rPr>
              <a:t>Pendekatan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Distribusi</a:t>
            </a:r>
            <a:r>
              <a:rPr lang="en-US" sz="2000" b="1" u="sng" dirty="0" smtClean="0">
                <a:latin typeface="Cambria" pitchFamily="18" charset="0"/>
              </a:rPr>
              <a:t> Normal </a:t>
            </a:r>
            <a:r>
              <a:rPr lang="en-US" sz="2000" b="1" u="sng" dirty="0" err="1" smtClean="0">
                <a:latin typeface="Cambria" pitchFamily="18" charset="0"/>
              </a:rPr>
              <a:t>Umum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ke</a:t>
            </a:r>
            <a:r>
              <a:rPr lang="en-US" sz="2000" b="1" u="sng" dirty="0" smtClean="0">
                <a:latin typeface="Cambria" pitchFamily="18" charset="0"/>
              </a:rPr>
              <a:t> Normal Baku</a:t>
            </a:r>
            <a:endParaRPr lang="en-US" sz="2000" u="sng" dirty="0" smtClean="0">
              <a:latin typeface="Cambria" pitchFamily="18" charset="0"/>
            </a:endParaRPr>
          </a:p>
          <a:p>
            <a:r>
              <a:rPr lang="en-US" sz="2000" dirty="0" smtClean="0">
                <a:latin typeface="Cambria" pitchFamily="18" charset="0"/>
              </a:rPr>
              <a:t>	</a:t>
            </a:r>
          </a:p>
          <a:p>
            <a:pPr indent="263525"/>
            <a:r>
              <a:rPr lang="en-US" sz="2000" dirty="0" err="1" smtClean="0">
                <a:latin typeface="Cambria" pitchFamily="18" charset="0"/>
              </a:rPr>
              <a:t>Penghitungan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peluang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berdistribusi</a:t>
            </a:r>
            <a:r>
              <a:rPr lang="en-US" sz="2000" dirty="0" smtClean="0">
                <a:latin typeface="Cambria" pitchFamily="18" charset="0"/>
              </a:rPr>
              <a:t> normal </a:t>
            </a:r>
            <a:r>
              <a:rPr lang="en-US" sz="2000" dirty="0" err="1" smtClean="0">
                <a:latin typeface="Cambria" pitchFamily="18" charset="0"/>
              </a:rPr>
              <a:t>umum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bisa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dilakukan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melalui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distribusi</a:t>
            </a:r>
            <a:r>
              <a:rPr lang="en-US" sz="2000" dirty="0" smtClean="0">
                <a:latin typeface="Cambria" pitchFamily="18" charset="0"/>
              </a:rPr>
              <a:t> normal </a:t>
            </a:r>
            <a:r>
              <a:rPr lang="en-US" sz="2000" dirty="0" err="1" smtClean="0">
                <a:latin typeface="Cambria" pitchFamily="18" charset="0"/>
              </a:rPr>
              <a:t>baku</a:t>
            </a:r>
            <a:r>
              <a:rPr lang="en-US" sz="2000" dirty="0" smtClean="0">
                <a:latin typeface="Cambria" pitchFamily="18" charset="0"/>
              </a:rPr>
              <a:t>. </a:t>
            </a:r>
            <a:r>
              <a:rPr lang="en-US" sz="2000" dirty="0" err="1" smtClean="0">
                <a:latin typeface="Cambria" pitchFamily="18" charset="0"/>
              </a:rPr>
              <a:t>Artinya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berdistribusi</a:t>
            </a:r>
            <a:r>
              <a:rPr lang="en-US" sz="2000" dirty="0" smtClean="0">
                <a:latin typeface="Cambria" pitchFamily="18" charset="0"/>
              </a:rPr>
              <a:t> normal </a:t>
            </a:r>
            <a:r>
              <a:rPr lang="en-US" sz="2000" dirty="0" err="1" smtClean="0">
                <a:latin typeface="Cambria" pitchFamily="18" charset="0"/>
              </a:rPr>
              <a:t>umum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bisa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didekati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oleh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berdistribusi</a:t>
            </a:r>
            <a:r>
              <a:rPr lang="en-US" sz="2000" dirty="0" smtClean="0">
                <a:latin typeface="Cambria" pitchFamily="18" charset="0"/>
              </a:rPr>
              <a:t> normal </a:t>
            </a:r>
            <a:r>
              <a:rPr lang="en-US" sz="2000" dirty="0" err="1" smtClean="0">
                <a:latin typeface="Cambria" pitchFamily="18" charset="0"/>
              </a:rPr>
              <a:t>baku</a:t>
            </a:r>
            <a:r>
              <a:rPr lang="en-US" sz="2000" dirty="0" smtClean="0">
                <a:latin typeface="Cambria" pitchFamily="18" charset="0"/>
              </a:rPr>
              <a:t>. Hal </a:t>
            </a:r>
            <a:r>
              <a:rPr lang="en-US" sz="2000" dirty="0" err="1" smtClean="0">
                <a:latin typeface="Cambria" pitchFamily="18" charset="0"/>
              </a:rPr>
              <a:t>tersebut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bisa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dilihat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dalam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dalil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berikut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ini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182563"/>
            <a:endParaRPr lang="en-US" sz="2000" i="1" dirty="0" smtClean="0">
              <a:latin typeface="Cambria" pitchFamily="18" charset="0"/>
            </a:endParaRPr>
          </a:p>
          <a:p>
            <a:pPr marL="182563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berdistribusi</a:t>
            </a:r>
            <a:r>
              <a:rPr lang="en-US" sz="2000" i="1" dirty="0" smtClean="0">
                <a:latin typeface="Cambria" pitchFamily="18" charset="0"/>
              </a:rPr>
              <a:t> normal </a:t>
            </a:r>
            <a:r>
              <a:rPr lang="en-US" sz="2000" i="1" dirty="0" err="1" smtClean="0">
                <a:latin typeface="Cambria" pitchFamily="18" charset="0"/>
              </a:rPr>
              <a:t>umum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rataan</a:t>
            </a:r>
            <a:r>
              <a:rPr lang="en-US" sz="2000" i="1" dirty="0" smtClean="0">
                <a:latin typeface="Cambria" pitchFamily="18" charset="0"/>
              </a:rPr>
              <a:t> 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simpangan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baku</a:t>
            </a:r>
            <a:r>
              <a:rPr lang="en-US" sz="2000" i="1" dirty="0" smtClean="0">
                <a:latin typeface="Cambria" pitchFamily="18" charset="0"/>
              </a:rPr>
              <a:t> 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182563"/>
            <a:endParaRPr lang="en-US" sz="2000" i="1" dirty="0" smtClean="0">
              <a:latin typeface="Cambria" pitchFamily="18" charset="0"/>
            </a:endParaRPr>
          </a:p>
          <a:p>
            <a:pPr marL="182563"/>
            <a:endParaRPr lang="en-US" sz="2000" i="1" dirty="0" smtClean="0">
              <a:latin typeface="Cambria" pitchFamily="18" charset="0"/>
            </a:endParaRPr>
          </a:p>
          <a:p>
            <a:pPr marL="182563"/>
            <a:r>
              <a:rPr lang="en-US" sz="2000" i="1" dirty="0" err="1" smtClean="0">
                <a:latin typeface="Cambria" pitchFamily="18" charset="0"/>
              </a:rPr>
              <a:t>mengikuti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distribusi</a:t>
            </a:r>
            <a:r>
              <a:rPr lang="en-US" sz="2000" i="1" dirty="0" smtClean="0">
                <a:latin typeface="Cambria" pitchFamily="18" charset="0"/>
              </a:rPr>
              <a:t> normal </a:t>
            </a:r>
            <a:r>
              <a:rPr lang="en-US" sz="2000" i="1" dirty="0" err="1" smtClean="0">
                <a:latin typeface="Cambria" pitchFamily="18" charset="0"/>
              </a:rPr>
              <a:t>baku</a:t>
            </a:r>
            <a:r>
              <a:rPr lang="en-US" sz="2000" i="1" dirty="0" smtClean="0">
                <a:latin typeface="Cambria" pitchFamily="18" charset="0"/>
              </a:rPr>
              <a:t>.</a:t>
            </a:r>
            <a:endParaRPr lang="en-US" sz="2000" dirty="0" smtClean="0">
              <a:latin typeface="Cambria" pitchFamily="18" charset="0"/>
            </a:endParaRPr>
          </a:p>
          <a:p>
            <a:pPr marL="182563"/>
            <a:endParaRPr lang="en-US" sz="2000" i="1" dirty="0" smtClean="0">
              <a:latin typeface="Cambria" pitchFamily="18" charset="0"/>
            </a:endParaRPr>
          </a:p>
          <a:p>
            <a:pPr indent="263525" algn="just"/>
            <a:endParaRPr lang="en-US" sz="2000" dirty="0" smtClean="0">
              <a:latin typeface="Cambria" pitchFamily="18" charset="0"/>
            </a:endParaRPr>
          </a:p>
          <a:p>
            <a:pPr indent="263525" algn="just"/>
            <a:endParaRPr lang="en-US" sz="2000" dirty="0">
              <a:latin typeface="Cambria" pitchFamily="18" charset="0"/>
            </a:endParaRPr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46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14677" y="3214686"/>
            <a:ext cx="1270009" cy="571504"/>
          </a:xfrm>
          <a:prstGeom prst="rect">
            <a:avLst/>
          </a:prstGeom>
          <a:noFill/>
        </p:spPr>
      </p:pic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228600" y="8001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61D485E-9B35-4413-B46A-33720E09776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88955" y="285728"/>
            <a:ext cx="8640763" cy="6247864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0"/>
            <a:r>
              <a:rPr lang="en-US" sz="2000" b="1" u="sng" dirty="0" smtClean="0">
                <a:latin typeface="Cambria" pitchFamily="18" charset="0"/>
              </a:rPr>
              <a:t>C. </a:t>
            </a:r>
            <a:r>
              <a:rPr lang="en-US" sz="2000" b="1" u="sng" dirty="0" err="1" smtClean="0">
                <a:latin typeface="Cambria" pitchFamily="18" charset="0"/>
              </a:rPr>
              <a:t>Distribusi</a:t>
            </a:r>
            <a:r>
              <a:rPr lang="en-US" sz="2000" b="1" u="sng" dirty="0" smtClean="0">
                <a:latin typeface="Cambria" pitchFamily="18" charset="0"/>
              </a:rPr>
              <a:t> Normal </a:t>
            </a:r>
            <a:r>
              <a:rPr lang="en-US" sz="2000" b="1" u="sng" dirty="0" err="1" smtClean="0">
                <a:latin typeface="Cambria" pitchFamily="18" charset="0"/>
              </a:rPr>
              <a:t>Dua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Peubah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Acak</a:t>
            </a:r>
            <a:endParaRPr lang="en-US" sz="2000" u="sng" dirty="0" smtClean="0">
              <a:latin typeface="Cambria" pitchFamily="18" charset="0"/>
            </a:endParaRPr>
          </a:p>
          <a:p>
            <a:r>
              <a:rPr lang="en-US" sz="2000" dirty="0" smtClean="0">
                <a:latin typeface="Cambria" pitchFamily="18" charset="0"/>
              </a:rPr>
              <a:t>	</a:t>
            </a: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:</a:t>
            </a:r>
            <a:endParaRPr lang="en-US" sz="2000" i="1" dirty="0" smtClean="0">
              <a:latin typeface="Cambria" pitchFamily="18" charset="0"/>
            </a:endParaRPr>
          </a:p>
          <a:p>
            <a:pPr marL="182563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dikatakan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berdistribusi</a:t>
            </a:r>
            <a:r>
              <a:rPr lang="en-US" sz="2000" i="1" dirty="0" smtClean="0">
                <a:latin typeface="Cambria" pitchFamily="18" charset="0"/>
              </a:rPr>
              <a:t> normal </a:t>
            </a:r>
            <a:r>
              <a:rPr lang="en-US" sz="2000" i="1" dirty="0" err="1" smtClean="0">
                <a:latin typeface="Cambria" pitchFamily="18" charset="0"/>
              </a:rPr>
              <a:t>dua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,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hanya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densitas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gabungannya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berbentuk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182563"/>
            <a:endParaRPr lang="en-US" sz="2000" i="1" dirty="0" smtClean="0">
              <a:latin typeface="Cambria" pitchFamily="18" charset="0"/>
            </a:endParaRPr>
          </a:p>
          <a:p>
            <a:pPr marL="182563"/>
            <a:endParaRPr lang="en-US" sz="2000" i="1" dirty="0" smtClean="0">
              <a:latin typeface="Cambria" pitchFamily="18" charset="0"/>
            </a:endParaRPr>
          </a:p>
          <a:p>
            <a:pPr marL="182563"/>
            <a:r>
              <a:rPr lang="en-US" sz="2000" i="1" dirty="0" err="1" smtClean="0">
                <a:latin typeface="Cambria" pitchFamily="18" charset="0"/>
              </a:rPr>
              <a:t>dengan</a:t>
            </a:r>
            <a:endParaRPr lang="en-US" sz="2000" i="1" dirty="0" smtClean="0">
              <a:latin typeface="Cambria" pitchFamily="18" charset="0"/>
            </a:endParaRPr>
          </a:p>
          <a:p>
            <a:pPr marL="182563"/>
            <a:endParaRPr lang="en-US" sz="2000" i="1" dirty="0" smtClean="0">
              <a:latin typeface="Cambria" pitchFamily="18" charset="0"/>
            </a:endParaRPr>
          </a:p>
          <a:p>
            <a:pPr indent="263525" algn="just"/>
            <a:endParaRPr lang="en-US" sz="2000" dirty="0" smtClean="0">
              <a:latin typeface="Cambria" pitchFamily="18" charset="0"/>
            </a:endParaRPr>
          </a:p>
          <a:p>
            <a:pPr indent="263525" algn="just"/>
            <a:endParaRPr lang="en-US" sz="2000" i="1" dirty="0" smtClean="0">
              <a:latin typeface="Cambria" pitchFamily="18" charset="0"/>
            </a:endParaRPr>
          </a:p>
          <a:p>
            <a:pPr indent="263525" algn="just"/>
            <a:r>
              <a:rPr lang="en-US" sz="2000" i="1" dirty="0" err="1" smtClean="0">
                <a:latin typeface="Cambria" pitchFamily="18" charset="0"/>
              </a:rPr>
              <a:t>Untuk</a:t>
            </a:r>
            <a:endParaRPr lang="en-US" sz="2000" i="1" dirty="0" smtClean="0">
              <a:latin typeface="Cambria" pitchFamily="18" charset="0"/>
            </a:endParaRPr>
          </a:p>
          <a:p>
            <a:pPr indent="263525" algn="just"/>
            <a:endParaRPr lang="en-US" sz="2000" i="1" dirty="0" smtClean="0">
              <a:latin typeface="Cambria" pitchFamily="18" charset="0"/>
            </a:endParaRPr>
          </a:p>
          <a:p>
            <a:pPr algn="just"/>
            <a:r>
              <a:rPr lang="en-US" sz="2000" u="sng" dirty="0" smtClean="0">
                <a:latin typeface="Cambria" pitchFamily="18" charset="0"/>
              </a:rPr>
              <a:t>Parameter </a:t>
            </a:r>
            <a:r>
              <a:rPr lang="en-US" sz="2000" u="sng" dirty="0" err="1" smtClean="0">
                <a:latin typeface="Cambria" pitchFamily="18" charset="0"/>
              </a:rPr>
              <a:t>Distribusi</a:t>
            </a:r>
            <a:r>
              <a:rPr lang="en-US" sz="2000" u="sng" dirty="0" smtClean="0">
                <a:latin typeface="Cambria" pitchFamily="18" charset="0"/>
              </a:rPr>
              <a:t> Normal </a:t>
            </a:r>
            <a:r>
              <a:rPr lang="en-US" sz="2000" u="sng" dirty="0" err="1" smtClean="0">
                <a:latin typeface="Cambria" pitchFamily="18" charset="0"/>
              </a:rPr>
              <a:t>Dua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Peubah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Acak</a:t>
            </a:r>
            <a:endParaRPr lang="en-US" sz="2000" u="sng" dirty="0" smtClean="0">
              <a:latin typeface="Cambria" pitchFamily="18" charset="0"/>
            </a:endParaRPr>
          </a:p>
          <a:p>
            <a:pPr marL="457200" indent="-457200" algn="just">
              <a:buFont typeface="+mj-lt"/>
              <a:buAutoNum type="alphaLcPeriod"/>
            </a:pPr>
            <a:r>
              <a:rPr lang="en-US" sz="2000" dirty="0" smtClean="0">
                <a:latin typeface="Cambria" pitchFamily="18" charset="0"/>
              </a:rPr>
              <a:t> E(X) = µ</a:t>
            </a:r>
            <a:r>
              <a:rPr lang="en-US" sz="2000" baseline="-25000" dirty="0" smtClean="0">
                <a:latin typeface="Cambria" pitchFamily="18" charset="0"/>
              </a:rPr>
              <a:t>1</a:t>
            </a:r>
          </a:p>
          <a:p>
            <a:pPr marL="457200" indent="-457200" algn="just">
              <a:buFont typeface="+mj-lt"/>
              <a:buAutoNum type="alphaLcPeriod"/>
            </a:pPr>
            <a:r>
              <a:rPr lang="en-US" sz="2000" dirty="0" err="1" smtClean="0">
                <a:latin typeface="Cambria" pitchFamily="18" charset="0"/>
              </a:rPr>
              <a:t>Var</a:t>
            </a:r>
            <a:r>
              <a:rPr lang="en-US" sz="2000" dirty="0" smtClean="0">
                <a:latin typeface="Cambria" pitchFamily="18" charset="0"/>
              </a:rPr>
              <a:t>(X) = </a:t>
            </a:r>
            <a:r>
              <a:rPr lang="el-GR" sz="2000" dirty="0" smtClean="0">
                <a:latin typeface="Cambria" pitchFamily="18" charset="0"/>
              </a:rPr>
              <a:t>σ</a:t>
            </a:r>
            <a:r>
              <a:rPr lang="en-US" sz="2000" baseline="-25000" dirty="0" smtClean="0">
                <a:latin typeface="Cambria" pitchFamily="18" charset="0"/>
              </a:rPr>
              <a:t>1</a:t>
            </a:r>
            <a:r>
              <a:rPr lang="en-US" sz="2000" baseline="30000" dirty="0" smtClean="0">
                <a:latin typeface="Cambria" pitchFamily="18" charset="0"/>
              </a:rPr>
              <a:t>2</a:t>
            </a:r>
          </a:p>
          <a:p>
            <a:pPr marL="457200" indent="-457200" algn="just">
              <a:buFont typeface="+mj-lt"/>
              <a:buAutoNum type="alphaLcPeriod"/>
            </a:pPr>
            <a:r>
              <a:rPr lang="en-US" sz="2000" dirty="0" smtClean="0">
                <a:latin typeface="Cambria" pitchFamily="18" charset="0"/>
              </a:rPr>
              <a:t>E(Y) = µ</a:t>
            </a:r>
            <a:r>
              <a:rPr lang="en-US" sz="2000" baseline="-25000" dirty="0" smtClean="0">
                <a:latin typeface="Cambria" pitchFamily="18" charset="0"/>
              </a:rPr>
              <a:t>2</a:t>
            </a:r>
          </a:p>
          <a:p>
            <a:pPr marL="457200" indent="-457200" algn="just">
              <a:buFont typeface="+mj-lt"/>
              <a:buAutoNum type="alphaLcPeriod"/>
            </a:pPr>
            <a:r>
              <a:rPr lang="en-US" sz="2000" dirty="0" err="1" smtClean="0">
                <a:latin typeface="Cambria" pitchFamily="18" charset="0"/>
              </a:rPr>
              <a:t>Var</a:t>
            </a:r>
            <a:r>
              <a:rPr lang="en-US" sz="2000" dirty="0" smtClean="0">
                <a:latin typeface="Cambria" pitchFamily="18" charset="0"/>
              </a:rPr>
              <a:t>(Y) = </a:t>
            </a:r>
            <a:r>
              <a:rPr lang="el-GR" sz="2000" dirty="0" smtClean="0">
                <a:latin typeface="Cambria" pitchFamily="18" charset="0"/>
              </a:rPr>
              <a:t>σ</a:t>
            </a:r>
            <a:r>
              <a:rPr lang="en-US" sz="2000" baseline="-25000" dirty="0" smtClean="0">
                <a:latin typeface="Cambria" pitchFamily="18" charset="0"/>
              </a:rPr>
              <a:t>2</a:t>
            </a:r>
            <a:r>
              <a:rPr lang="en-US" sz="2000" baseline="30000" dirty="0" smtClean="0">
                <a:latin typeface="Cambria" pitchFamily="18" charset="0"/>
              </a:rPr>
              <a:t>2</a:t>
            </a:r>
          </a:p>
          <a:p>
            <a:pPr marL="457200" indent="-457200" algn="just">
              <a:buFont typeface="+mj-lt"/>
              <a:buAutoNum type="alphaLcPeriod"/>
            </a:pPr>
            <a:r>
              <a:rPr lang="en-US" sz="2000" dirty="0" err="1" smtClean="0">
                <a:latin typeface="Cambria" pitchFamily="18" charset="0"/>
              </a:rPr>
              <a:t>Kov</a:t>
            </a:r>
            <a:r>
              <a:rPr lang="en-US" sz="2000" dirty="0" smtClean="0">
                <a:latin typeface="Cambria" pitchFamily="18" charset="0"/>
              </a:rPr>
              <a:t>(X,Y) = </a:t>
            </a:r>
            <a:r>
              <a:rPr lang="el-GR" sz="2000" dirty="0" smtClean="0">
                <a:latin typeface="Cambria" pitchFamily="18" charset="0"/>
              </a:rPr>
              <a:t>ρ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l-GR" sz="2000" dirty="0" smtClean="0">
                <a:latin typeface="Cambria" pitchFamily="18" charset="0"/>
              </a:rPr>
              <a:t>σ </a:t>
            </a:r>
            <a:r>
              <a:rPr lang="en-US" sz="2000" baseline="-25000" dirty="0" smtClean="0">
                <a:latin typeface="Cambria" pitchFamily="18" charset="0"/>
              </a:rPr>
              <a:t>1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l-GR" sz="2000" dirty="0" smtClean="0">
                <a:latin typeface="Cambria" pitchFamily="18" charset="0"/>
              </a:rPr>
              <a:t>σ</a:t>
            </a:r>
            <a:r>
              <a:rPr lang="en-US" sz="2000" baseline="-25000" dirty="0" smtClean="0">
                <a:latin typeface="Cambria" pitchFamily="18" charset="0"/>
              </a:rPr>
              <a:t>2</a:t>
            </a:r>
          </a:p>
          <a:p>
            <a:pPr indent="263525" algn="just"/>
            <a:r>
              <a:rPr lang="en-US" sz="2000" i="1" dirty="0" smtClean="0">
                <a:latin typeface="Cambria" pitchFamily="18" charset="0"/>
              </a:rPr>
              <a:t> </a:t>
            </a:r>
            <a:endParaRPr lang="en-US" sz="2000" i="1" dirty="0">
              <a:latin typeface="Cambria" pitchFamily="18" charset="0"/>
            </a:endParaRPr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46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228600" y="8001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21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38377" y="1926264"/>
            <a:ext cx="4605259" cy="642942"/>
          </a:xfrm>
          <a:prstGeom prst="rect">
            <a:avLst/>
          </a:prstGeom>
          <a:noFill/>
        </p:spPr>
      </p:pic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0" y="8667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71657" y="2926396"/>
            <a:ext cx="4600607" cy="571504"/>
          </a:xfrm>
          <a:prstGeom prst="rect">
            <a:avLst/>
          </a:prstGeom>
          <a:noFill/>
        </p:spPr>
      </p:pic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0" y="838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27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00166" y="3706951"/>
            <a:ext cx="7143800" cy="2631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7932</TotalTime>
  <Words>97</Words>
  <Application>Microsoft Office PowerPoint</Application>
  <PresentationFormat>On-screen Show (4:3)</PresentationFormat>
  <Paragraphs>67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Calibri</vt:lpstr>
      <vt:lpstr>Cambria</vt:lpstr>
      <vt:lpstr>Century Schoolbook</vt:lpstr>
      <vt:lpstr>Wingdings</vt:lpstr>
      <vt:lpstr>Wingdings 2</vt:lpstr>
      <vt:lpstr>Oriel</vt:lpstr>
      <vt:lpstr>STATISTIKA MATEMATIKA</vt:lpstr>
      <vt:lpstr>PowerPoint Presentation</vt:lpstr>
      <vt:lpstr>PowerPoint Presentation</vt:lpstr>
      <vt:lpstr>PowerPoint Presentation</vt:lpstr>
      <vt:lpstr>PowerPoint Presentation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Ari RS</dc:creator>
  <cp:lastModifiedBy>LENOVO</cp:lastModifiedBy>
  <cp:revision>1184</cp:revision>
  <dcterms:created xsi:type="dcterms:W3CDTF">2009-05-24T01:21:15Z</dcterms:created>
  <dcterms:modified xsi:type="dcterms:W3CDTF">2020-06-21T10:53:40Z</dcterms:modified>
</cp:coreProperties>
</file>