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92" r:id="rId1"/>
  </p:sldMasterIdLst>
  <p:notesMasterIdLst>
    <p:notesMasterId r:id="rId6"/>
  </p:notesMasterIdLst>
  <p:sldIdLst>
    <p:sldId id="422" r:id="rId2"/>
    <p:sldId id="424" r:id="rId3"/>
    <p:sldId id="425" r:id="rId4"/>
    <p:sldId id="426" r:id="rId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003366"/>
    <a:srgbClr val="A50021"/>
    <a:srgbClr val="003399"/>
    <a:srgbClr val="006600"/>
    <a:srgbClr val="CC0000"/>
    <a:srgbClr val="000099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47" autoAdjust="0"/>
    <p:restoredTop sz="94667" autoAdjust="0"/>
  </p:normalViewPr>
  <p:slideViewPr>
    <p:cSldViewPr>
      <p:cViewPr varScale="1">
        <p:scale>
          <a:sx n="67" d="100"/>
          <a:sy n="67" d="100"/>
        </p:scale>
        <p:origin x="1320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3C733DA-2449-4283-B17B-D1B5F441E9B8}" type="datetimeFigureOut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157FD30-60B5-406E-B0E3-6FC3274373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70721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953635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1468319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46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0467" name="Rectangle 3"/>
          <p:cNvSpPr>
            <a:spLocks noGrp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smtClean="0"/>
          </a:p>
        </p:txBody>
      </p:sp>
    </p:spTree>
    <p:extLst>
      <p:ext uri="{BB962C8B-B14F-4D97-AF65-F5344CB8AC3E}">
        <p14:creationId xmlns:p14="http://schemas.microsoft.com/office/powerpoint/2010/main" val="3676314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ctangle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Oval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0" name="Oval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22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DD509B-D3D9-45D7-B35E-0BB60ECCCD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3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73F7DF-2D24-4D0E-B754-C9270107ED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5BE41-CBB5-4FC8-8A3A-F00D50B70372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36758-8469-4749-897E-10C3DF3E4E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280A7-5848-4879-8473-E3784BCE06C4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7A665F-3448-477A-99A2-4B5BD8111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70D56AC-E4C9-41CE-ADD5-A220004087D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5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A5EBB00-972F-4B76-A597-6DCC215272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" name="Oval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9EF1ED-D1E6-493A-86A7-F208DE7602A0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21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A5246-B85C-4102-B11E-77BD73CAE7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2F4731-1355-45F3-A167-3B0ED5FDF3EA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71EBB-0496-4602-A22B-7052DB8CD1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6BA58B-6517-4333-B68E-E6190824F0F8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F22D76-30D4-490E-9793-3065FCCAB2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1237B6A-DB78-4B70-AD7D-A4E78720258F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61D485E-9B35-4413-B46A-33720E0977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36ACF6-8D7E-4211-B1E1-0C298E54E011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84157-2C97-44EB-AF8B-5D8B916B63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Straight Connector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2" name="Date Placeholder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9DF908B-0535-4995-AF8C-039232CB4957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348BA3D6-81B4-4573-A5A3-B8C1467A12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3CBF9BE-E2D8-41E0-9E7A-C17FDB0302DB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13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D1EEBD3-3AEA-4106-A91E-8EABAF7575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8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5C5552A-E135-4AC2-A70A-8A983ED2FB59}" type="datetime1">
              <a:rPr lang="en-US"/>
              <a:pPr>
                <a:defRPr/>
              </a:pPr>
              <a:t>6/21/2020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ED99CBF-46FF-4BBD-81EE-8B32EC117AB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25" r:id="rId1"/>
    <p:sldLayoutId id="2147484326" r:id="rId2"/>
    <p:sldLayoutId id="2147484327" r:id="rId3"/>
    <p:sldLayoutId id="2147484320" r:id="rId4"/>
    <p:sldLayoutId id="2147484321" r:id="rId5"/>
    <p:sldLayoutId id="2147484328" r:id="rId6"/>
    <p:sldLayoutId id="2147484322" r:id="rId7"/>
    <p:sldLayoutId id="2147484329" r:id="rId8"/>
    <p:sldLayoutId id="2147484330" r:id="rId9"/>
    <p:sldLayoutId id="2147484323" r:id="rId10"/>
    <p:sldLayoutId id="2147484324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0" fontAlgn="base" hangingPunct="0">
        <a:spcBef>
          <a:spcPct val="20000"/>
        </a:spcBef>
        <a:spcAft>
          <a:spcPct val="0"/>
        </a:spcAft>
        <a:buClr>
          <a:srgbClr val="6FB833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0" fontAlgn="base" hangingPunct="0">
        <a:spcBef>
          <a:spcPct val="20000"/>
        </a:spcBef>
        <a:spcAft>
          <a:spcPct val="0"/>
        </a:spcAft>
        <a:buClr>
          <a:srgbClr val="C0E5AF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0" fontAlgn="base" hangingPunct="0">
        <a:spcBef>
          <a:spcPct val="20000"/>
        </a:spcBef>
        <a:spcAft>
          <a:spcPct val="0"/>
        </a:spcAft>
        <a:buClr>
          <a:srgbClr val="F3AABE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674" name="Rectangle 2"/>
          <p:cNvSpPr>
            <a:spLocks noGrp="1"/>
          </p:cNvSpPr>
          <p:nvPr>
            <p:ph type="ctrTitle" idx="4294967295"/>
          </p:nvPr>
        </p:nvSpPr>
        <p:spPr bwMode="auto">
          <a:xfrm>
            <a:off x="468313" y="260350"/>
            <a:ext cx="8351837" cy="1008063"/>
          </a:xfrm>
          <a:noFill/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pPr algn="ctr"/>
            <a:r>
              <a:rPr lang="en-US" sz="3200" b="1" cap="none" dirty="0" smtClean="0">
                <a:solidFill>
                  <a:schemeClr val="tx1"/>
                </a:solidFill>
                <a:latin typeface="Arial" charset="0"/>
              </a:rPr>
              <a:t>STATISTIKA MATEMATIKA</a:t>
            </a:r>
            <a:endParaRPr lang="en-US" sz="2600" cap="none" dirty="0" smtClean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00100" y="2143116"/>
            <a:ext cx="7500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latin typeface="Cambria" pitchFamily="18" charset="0"/>
              </a:rPr>
              <a:t>Pertemuan</a:t>
            </a:r>
            <a:r>
              <a:rPr lang="en-US" sz="2400" b="1" dirty="0" smtClean="0">
                <a:latin typeface="Cambria" pitchFamily="18" charset="0"/>
              </a:rPr>
              <a:t> 15 </a:t>
            </a:r>
            <a:endParaRPr lang="en-US" sz="2400" b="1" dirty="0">
              <a:latin typeface="Cambria" pitchFamily="18" charset="0"/>
            </a:endParaRPr>
          </a:p>
          <a:p>
            <a:pPr algn="ctr"/>
            <a:endParaRPr lang="en-US" sz="2400" b="1" dirty="0" smtClean="0">
              <a:latin typeface="Cambria" pitchFamily="18" charset="0"/>
            </a:endParaRPr>
          </a:p>
          <a:p>
            <a:r>
              <a:rPr lang="en-US" sz="2400" b="1" dirty="0" err="1" smtClean="0">
                <a:latin typeface="Cambria" pitchFamily="18" charset="0"/>
              </a:rPr>
              <a:t>Penerapan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Teknik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Distribusi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Fungsi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Peubah</a:t>
            </a:r>
            <a:r>
              <a:rPr lang="en-US" sz="2400" b="1" dirty="0" smtClean="0">
                <a:latin typeface="Cambria" pitchFamily="18" charset="0"/>
              </a:rPr>
              <a:t> </a:t>
            </a:r>
            <a:r>
              <a:rPr lang="en-US" sz="2400" b="1" dirty="0" err="1" smtClean="0">
                <a:latin typeface="Cambria" pitchFamily="18" charset="0"/>
              </a:rPr>
              <a:t>Acak</a:t>
            </a:r>
            <a:endParaRPr lang="en-US" sz="2400" b="1" dirty="0"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4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467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841134"/>
            <a:ext cx="8640763" cy="501675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>
              <a:buAutoNum type="alphaUcPeriod"/>
            </a:pP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t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t</a:t>
            </a:r>
          </a:p>
          <a:p>
            <a:pPr marL="444500" lvl="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T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t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Rataan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E(T) = 0</a:t>
            </a:r>
          </a:p>
          <a:p>
            <a:pPr marL="457200" lvl="0" indent="-457200" algn="just">
              <a:buAutoNum type="arabicPeriod"/>
            </a:pPr>
            <a:r>
              <a:rPr lang="en-US" sz="2000" dirty="0" err="1" smtClean="0">
                <a:latin typeface="Cambria" pitchFamily="18" charset="0"/>
              </a:rPr>
              <a:t>Var</a:t>
            </a:r>
            <a:r>
              <a:rPr lang="en-US" sz="2000" dirty="0" smtClean="0">
                <a:latin typeface="Cambria" pitchFamily="18" charset="0"/>
              </a:rPr>
              <a:t>(T) = r/(r-2)</a:t>
            </a: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0961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82749" y="2639615"/>
            <a:ext cx="5314950" cy="1333500"/>
          </a:xfrm>
          <a:prstGeom prst="rect">
            <a:avLst/>
          </a:prstGeom>
          <a:noFill/>
        </p:spPr>
      </p:pic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428604"/>
            <a:ext cx="8640763" cy="5632311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/>
            <a:r>
              <a:rPr lang="en-US" sz="2000" b="1" dirty="0" smtClean="0">
                <a:latin typeface="Cambria" pitchFamily="18" charset="0"/>
              </a:rPr>
              <a:t>B. </a:t>
            </a: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F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r>
              <a:rPr lang="en-US" sz="2000" u="sng" dirty="0" err="1" smtClean="0">
                <a:latin typeface="Cambria" pitchFamily="18" charset="0"/>
              </a:rPr>
              <a:t>Definisi</a:t>
            </a:r>
            <a:r>
              <a:rPr lang="en-US" sz="2000" u="sng" dirty="0" smtClean="0">
                <a:latin typeface="Cambria" pitchFamily="18" charset="0"/>
              </a:rPr>
              <a:t>: </a:t>
            </a:r>
            <a:r>
              <a:rPr lang="en-US" sz="2000" b="1" dirty="0" err="1" smtClean="0">
                <a:latin typeface="Cambria" pitchFamily="18" charset="0"/>
              </a:rPr>
              <a:t>Fungsi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Densitas</a:t>
            </a:r>
            <a:r>
              <a:rPr lang="en-US" sz="2000" b="1" dirty="0" smtClean="0">
                <a:latin typeface="Cambria" pitchFamily="18" charset="0"/>
              </a:rPr>
              <a:t> t</a:t>
            </a:r>
          </a:p>
          <a:p>
            <a:pPr marL="444500" lvl="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F </a:t>
            </a:r>
            <a:r>
              <a:rPr lang="en-US" sz="2000" i="1" dirty="0" err="1" smtClean="0">
                <a:latin typeface="Cambria" pitchFamily="18" charset="0"/>
              </a:rPr>
              <a:t>dikatakan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F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dan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hanya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jika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fungsi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densitasnya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berbentuk</a:t>
            </a:r>
            <a:r>
              <a:rPr lang="en-US" sz="2000" i="1" dirty="0" smtClean="0">
                <a:latin typeface="Cambria" pitchFamily="18" charset="0"/>
              </a:rPr>
              <a:t>: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r>
              <a:rPr lang="en-US" sz="2000" i="1" dirty="0" smtClean="0">
                <a:latin typeface="Cambria" pitchFamily="18" charset="0"/>
              </a:rPr>
              <a:t>		            = 0 ; f </a:t>
            </a:r>
            <a:r>
              <a:rPr lang="en-US" sz="2000" i="1" dirty="0" err="1" smtClean="0">
                <a:latin typeface="Cambria" pitchFamily="18" charset="0"/>
              </a:rPr>
              <a:t>lainnya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lvl="0" algn="just"/>
            <a:r>
              <a:rPr lang="en-US" sz="2000" b="1" u="sng" dirty="0" err="1" smtClean="0">
                <a:latin typeface="Cambria" pitchFamily="18" charset="0"/>
              </a:rPr>
              <a:t>Rataan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dan</a:t>
            </a:r>
            <a:r>
              <a:rPr lang="en-US" sz="2000" b="1" u="sng" dirty="0" smtClean="0">
                <a:latin typeface="Cambria" pitchFamily="18" charset="0"/>
              </a:rPr>
              <a:t> </a:t>
            </a:r>
            <a:r>
              <a:rPr lang="en-US" sz="2000" b="1" u="sng" dirty="0" err="1" smtClean="0">
                <a:latin typeface="Cambria" pitchFamily="18" charset="0"/>
              </a:rPr>
              <a:t>Varians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endParaRPr lang="en-US" sz="2000" dirty="0" smtClean="0">
              <a:latin typeface="Cambria" pitchFamily="18" charset="0"/>
            </a:endParaRPr>
          </a:p>
          <a:p>
            <a:pPr marL="457200" lvl="0" indent="-457200" algn="just">
              <a:buAutoNum type="arabicPeriod"/>
            </a:pPr>
            <a:r>
              <a:rPr lang="en-US" sz="2000" dirty="0" smtClean="0">
                <a:latin typeface="Cambria" pitchFamily="18" charset="0"/>
              </a:rPr>
              <a:t> </a:t>
            </a: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09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143108" y="2016338"/>
            <a:ext cx="5781675" cy="1314450"/>
          </a:xfrm>
          <a:prstGeom prst="rect">
            <a:avLst/>
          </a:prstGeom>
          <a:noFill/>
        </p:spPr>
      </p:pic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0" y="17716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3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57224" y="4445230"/>
            <a:ext cx="1581150" cy="619125"/>
          </a:xfrm>
          <a:prstGeom prst="rect">
            <a:avLst/>
          </a:prstGeom>
          <a:noFill/>
        </p:spPr>
      </p:pic>
      <p:sp>
        <p:nvSpPr>
          <p:cNvPr id="43014" name="Rectangle 6"/>
          <p:cNvSpPr>
            <a:spLocks noChangeArrowheads="1"/>
          </p:cNvSpPr>
          <p:nvPr/>
        </p:nvSpPr>
        <p:spPr bwMode="auto">
          <a:xfrm>
            <a:off x="0" y="10763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301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3015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5159610"/>
            <a:ext cx="3381375" cy="742950"/>
          </a:xfrm>
          <a:prstGeom prst="rect">
            <a:avLst/>
          </a:prstGeom>
          <a:noFill/>
        </p:spPr>
      </p:pic>
      <p:sp>
        <p:nvSpPr>
          <p:cNvPr id="43017" name="Rectangle 9"/>
          <p:cNvSpPr>
            <a:spLocks noChangeArrowheads="1"/>
          </p:cNvSpPr>
          <p:nvPr/>
        </p:nvSpPr>
        <p:spPr bwMode="auto">
          <a:xfrm>
            <a:off x="0" y="1200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2" name="Rectangle 2"/>
          <p:cNvSpPr>
            <a:spLocks noChangeArrowheads="1"/>
          </p:cNvSpPr>
          <p:nvPr/>
        </p:nvSpPr>
        <p:spPr bwMode="auto">
          <a:xfrm>
            <a:off x="214282" y="841134"/>
            <a:ext cx="8640763" cy="5016758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457200" lvl="0" indent="-457200"/>
            <a:r>
              <a:rPr lang="en-US" sz="2000" b="1" dirty="0" smtClean="0">
                <a:latin typeface="Cambria" pitchFamily="18" charset="0"/>
              </a:rPr>
              <a:t>C. </a:t>
            </a: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Rataan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/>
            <a:endParaRPr lang="en-US" sz="2000" b="1" u="sng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N(µ;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44500" lvl="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>
              <a:buAutoNum type="alphaUcPeriod" startAt="4"/>
            </a:pPr>
            <a:r>
              <a:rPr lang="en-US" sz="2000" b="1" dirty="0" err="1" smtClean="0">
                <a:latin typeface="Cambria" pitchFamily="18" charset="0"/>
              </a:rPr>
              <a:t>Distribusi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Varians</a:t>
            </a:r>
            <a:r>
              <a:rPr lang="en-US" sz="2000" b="1" dirty="0" smtClean="0">
                <a:latin typeface="Cambria" pitchFamily="18" charset="0"/>
              </a:rPr>
              <a:t> </a:t>
            </a:r>
            <a:r>
              <a:rPr lang="en-US" sz="2000" b="1" dirty="0" err="1" smtClean="0">
                <a:latin typeface="Cambria" pitchFamily="18" charset="0"/>
              </a:rPr>
              <a:t>Sampel</a:t>
            </a:r>
            <a:endParaRPr lang="en-US" sz="2000" b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dirty="0" err="1" smtClean="0">
                <a:latin typeface="Cambria" pitchFamily="18" charset="0"/>
              </a:rPr>
              <a:t>Jika</a:t>
            </a:r>
            <a:r>
              <a:rPr lang="en-US" sz="2000" dirty="0" smtClean="0">
                <a:latin typeface="Cambria" pitchFamily="18" charset="0"/>
              </a:rPr>
              <a:t>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1, </a:t>
            </a:r>
            <a:r>
              <a:rPr lang="en-US" sz="2000" i="1" dirty="0" smtClean="0">
                <a:latin typeface="Cambria" pitchFamily="18" charset="0"/>
              </a:rPr>
              <a:t>X</a:t>
            </a:r>
            <a:r>
              <a:rPr lang="en-US" sz="2000" i="1" baseline="-25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, X</a:t>
            </a:r>
            <a:r>
              <a:rPr lang="en-US" sz="2000" i="1" baseline="-25000" dirty="0" smtClean="0">
                <a:latin typeface="Cambria" pitchFamily="18" charset="0"/>
              </a:rPr>
              <a:t>3</a:t>
            </a:r>
            <a:r>
              <a:rPr lang="en-US" sz="2000" i="1" dirty="0" smtClean="0">
                <a:latin typeface="Cambria" pitchFamily="18" charset="0"/>
              </a:rPr>
              <a:t>, . . ., </a:t>
            </a:r>
            <a:r>
              <a:rPr lang="en-US" sz="2000" i="1" dirty="0" err="1" smtClean="0">
                <a:latin typeface="Cambria" pitchFamily="18" charset="0"/>
              </a:rPr>
              <a:t>X</a:t>
            </a:r>
            <a:r>
              <a:rPr lang="en-US" sz="2000" i="1" baseline="-25000" dirty="0" err="1" smtClean="0">
                <a:latin typeface="Cambria" pitchFamily="18" charset="0"/>
              </a:rPr>
              <a:t>n</a:t>
            </a:r>
            <a:r>
              <a:rPr lang="en-US" sz="2000" dirty="0" smtClean="0"/>
              <a:t> </a:t>
            </a:r>
            <a:r>
              <a:rPr lang="en-US" sz="2000" i="1" dirty="0" err="1" smtClean="0">
                <a:latin typeface="Cambria" pitchFamily="18" charset="0"/>
              </a:rPr>
              <a:t>adalah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sampel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yang </a:t>
            </a:r>
            <a:r>
              <a:rPr lang="en-US" sz="2000" i="1" dirty="0" err="1" smtClean="0">
                <a:latin typeface="Cambria" pitchFamily="18" charset="0"/>
              </a:rPr>
              <a:t>berdistribusi</a:t>
            </a:r>
            <a:r>
              <a:rPr lang="en-US" sz="2000" i="1" dirty="0" smtClean="0">
                <a:latin typeface="Cambria" pitchFamily="18" charset="0"/>
              </a:rPr>
              <a:t> N(µ; </a:t>
            </a:r>
            <a:r>
              <a:rPr lang="el-GR" sz="2000" i="1" dirty="0" smtClean="0">
                <a:latin typeface="Cambria" pitchFamily="18" charset="0"/>
              </a:rPr>
              <a:t>σ</a:t>
            </a:r>
            <a:r>
              <a:rPr lang="en-US" sz="2000" i="1" baseline="30000" dirty="0" smtClean="0">
                <a:latin typeface="Cambria" pitchFamily="18" charset="0"/>
              </a:rPr>
              <a:t>2</a:t>
            </a:r>
            <a:r>
              <a:rPr lang="en-US" sz="2000" i="1" dirty="0" smtClean="0">
                <a:latin typeface="Cambria" pitchFamily="18" charset="0"/>
              </a:rPr>
              <a:t>), </a:t>
            </a:r>
            <a:r>
              <a:rPr lang="en-US" sz="2000" i="1" dirty="0" err="1" smtClean="0">
                <a:latin typeface="Cambria" pitchFamily="18" charset="0"/>
              </a:rPr>
              <a:t>maka</a:t>
            </a:r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endParaRPr lang="en-US" sz="2000" i="1" dirty="0" smtClean="0">
              <a:latin typeface="Cambria" pitchFamily="18" charset="0"/>
            </a:endParaRPr>
          </a:p>
          <a:p>
            <a:pPr marL="457200" lvl="0" indent="-457200" algn="just"/>
            <a:r>
              <a:rPr lang="en-US" sz="2000" i="1" dirty="0" err="1" smtClean="0">
                <a:latin typeface="Cambria" pitchFamily="18" charset="0"/>
              </a:rPr>
              <a:t>peubah</a:t>
            </a:r>
            <a:r>
              <a:rPr lang="en-US" sz="2000" i="1" dirty="0" smtClean="0">
                <a:latin typeface="Cambria" pitchFamily="18" charset="0"/>
              </a:rPr>
              <a:t> </a:t>
            </a:r>
            <a:r>
              <a:rPr lang="en-US" sz="2000" i="1" dirty="0" err="1" smtClean="0">
                <a:latin typeface="Cambria" pitchFamily="18" charset="0"/>
              </a:rPr>
              <a:t>acak</a:t>
            </a:r>
            <a:r>
              <a:rPr lang="en-US" sz="2000" i="1" dirty="0" smtClean="0">
                <a:latin typeface="Cambria" pitchFamily="18" charset="0"/>
              </a:rPr>
              <a:t> </a:t>
            </a:r>
          </a:p>
          <a:p>
            <a:pPr marL="457200" lvl="0" indent="-457200" algn="just"/>
            <a:endParaRPr lang="en-US" sz="2000" dirty="0" smtClean="0">
              <a:latin typeface="Cambria" pitchFamily="18" charset="0"/>
            </a:endParaRPr>
          </a:p>
          <a:p>
            <a:pPr marL="444500" lvl="0"/>
            <a:endParaRPr lang="en-US" sz="2000" i="1" dirty="0" smtClean="0">
              <a:latin typeface="Cambria" pitchFamily="18" charset="0"/>
            </a:endParaRP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163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0963" name="Rectangle 3"/>
          <p:cNvSpPr>
            <a:spLocks noChangeArrowheads="1"/>
          </p:cNvSpPr>
          <p:nvPr/>
        </p:nvSpPr>
        <p:spPr bwMode="auto">
          <a:xfrm>
            <a:off x="0" y="17907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5061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4714884"/>
            <a:ext cx="2438400" cy="666750"/>
          </a:xfrm>
          <a:prstGeom prst="rect">
            <a:avLst/>
          </a:prstGeom>
          <a:noFill/>
        </p:spPr>
      </p:pic>
      <p:sp>
        <p:nvSpPr>
          <p:cNvPr id="45062" name="Rectangle 6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356" y="1928802"/>
            <a:ext cx="1314450" cy="66675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0" y="11239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048125" algn="l"/>
              </a:tabLst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89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9442" grpId="0" animBg="1" autoUpdateAnimBg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8302</TotalTime>
  <Words>124</Words>
  <Application>Microsoft Office PowerPoint</Application>
  <PresentationFormat>On-screen Show (4:3)</PresentationFormat>
  <Paragraphs>48</Paragraphs>
  <Slides>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Arial</vt:lpstr>
      <vt:lpstr>Calibri</vt:lpstr>
      <vt:lpstr>Cambria</vt:lpstr>
      <vt:lpstr>Century Schoolbook</vt:lpstr>
      <vt:lpstr>Wingdings</vt:lpstr>
      <vt:lpstr>Wingdings 2</vt:lpstr>
      <vt:lpstr>Oriel</vt:lpstr>
      <vt:lpstr>STATISTIKA MATEMATIKA</vt:lpstr>
      <vt:lpstr>PowerPoint Presentation</vt:lpstr>
      <vt:lpstr>PowerPoint Presentation</vt:lpstr>
      <vt:lpstr>PowerPoint Presentation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Ari RS</dc:creator>
  <cp:lastModifiedBy>LENOVO</cp:lastModifiedBy>
  <cp:revision>1202</cp:revision>
  <dcterms:created xsi:type="dcterms:W3CDTF">2009-05-24T01:21:15Z</dcterms:created>
  <dcterms:modified xsi:type="dcterms:W3CDTF">2020-06-21T10:50:18Z</dcterms:modified>
</cp:coreProperties>
</file>