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9"/>
  </p:notesMasterIdLst>
  <p:sldIdLst>
    <p:sldId id="422" r:id="rId2"/>
    <p:sldId id="343" r:id="rId3"/>
    <p:sldId id="427" r:id="rId4"/>
    <p:sldId id="423" r:id="rId5"/>
    <p:sldId id="424" r:id="rId6"/>
    <p:sldId id="428" r:id="rId7"/>
    <p:sldId id="429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003366"/>
    <a:srgbClr val="A50021"/>
    <a:srgbClr val="003399"/>
    <a:srgbClr val="006600"/>
    <a:srgbClr val="CC0000"/>
    <a:srgbClr val="000099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30" autoAdjust="0"/>
    <p:restoredTop sz="94711" autoAdjust="0"/>
  </p:normalViewPr>
  <p:slideViewPr>
    <p:cSldViewPr>
      <p:cViewPr varScale="1">
        <p:scale>
          <a:sx n="67" d="100"/>
          <a:sy n="67" d="100"/>
        </p:scale>
        <p:origin x="132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2364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772126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260350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24" y="2143116"/>
            <a:ext cx="800105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Pertemuan</a:t>
            </a:r>
            <a:r>
              <a:rPr lang="en-US" b="1" dirty="0" smtClean="0"/>
              <a:t> 2</a:t>
            </a:r>
          </a:p>
          <a:p>
            <a:pPr algn="ctr"/>
            <a:r>
              <a:rPr lang="en-US" dirty="0"/>
              <a:t> </a:t>
            </a:r>
          </a:p>
          <a:p>
            <a:pPr algn="ctr"/>
            <a:endParaRPr lang="en-US" dirty="0" smtClean="0"/>
          </a:p>
          <a:p>
            <a:pPr algn="just"/>
            <a:r>
              <a:rPr lang="en-US" sz="2000" b="1" dirty="0" err="1" smtClean="0"/>
              <a:t>Perhitungan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Peluang</a:t>
            </a:r>
            <a:r>
              <a:rPr lang="en-US" sz="2000" b="1" dirty="0" smtClean="0"/>
              <a:t>: </a:t>
            </a:r>
            <a:r>
              <a:rPr lang="en-US" sz="2000" b="1" dirty="0" err="1" smtClean="0"/>
              <a:t>ruang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sampel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konsep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peluang</a:t>
            </a:r>
            <a:r>
              <a:rPr lang="en-US" sz="2000" b="1" dirty="0" smtClean="0"/>
              <a:t>, </a:t>
            </a:r>
          </a:p>
          <a:p>
            <a:pPr algn="just"/>
            <a:endParaRPr lang="en-US" sz="2000" b="1" dirty="0" smtClean="0"/>
          </a:p>
          <a:p>
            <a:pPr algn="just"/>
            <a:r>
              <a:rPr lang="en-US" sz="2000" b="1" dirty="0" smtClean="0"/>
              <a:t>			</a:t>
            </a:r>
            <a:r>
              <a:rPr lang="en-US" sz="2000" b="1" dirty="0" err="1" smtClean="0"/>
              <a:t>peluang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berdasarkan</a:t>
            </a:r>
            <a:r>
              <a:rPr lang="en-US" sz="2000" b="1" dirty="0" smtClean="0"/>
              <a:t> 	</a:t>
            </a:r>
            <a:r>
              <a:rPr lang="en-US" sz="2000" b="1" dirty="0" err="1" smtClean="0"/>
              <a:t>teknik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membilang</a:t>
            </a:r>
            <a:endParaRPr lang="en-US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800474"/>
            <a:ext cx="8640763" cy="4985980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lvl="1" indent="-342900">
              <a:buAutoNum type="alphaUcPeriod"/>
            </a:pPr>
            <a:r>
              <a:rPr lang="en-US" sz="2000" b="1" dirty="0" err="1" smtClean="0">
                <a:latin typeface="Cambria" pitchFamily="18" charset="0"/>
              </a:rPr>
              <a:t>Eksperimen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Acak</a:t>
            </a:r>
            <a:endParaRPr lang="en-US" sz="2000" b="1" dirty="0" smtClean="0">
              <a:latin typeface="Cambria" pitchFamily="18" charset="0"/>
            </a:endParaRPr>
          </a:p>
          <a:p>
            <a:pPr marL="342900" lvl="1" indent="-342900"/>
            <a:endParaRPr lang="en-US" sz="2000" dirty="0" smtClean="0">
              <a:latin typeface="Cambria" pitchFamily="18" charset="0"/>
            </a:endParaRPr>
          </a:p>
          <a:p>
            <a:pPr algn="just"/>
            <a:r>
              <a:rPr lang="en-US" sz="2000" u="sng" dirty="0" err="1" smtClean="0">
                <a:latin typeface="Cambria" pitchFamily="18" charset="0"/>
              </a:rPr>
              <a:t>Eksperimen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eksperimen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apabila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diulang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masing-masing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eksperimen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memberikan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hasil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tidak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sama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sekalipun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kondisi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eksperimen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satu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lainnya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sangat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mendekati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identik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endParaRPr lang="en-US" sz="2000" dirty="0" smtClean="0">
              <a:latin typeface="Cambria" pitchFamily="18" charset="0"/>
            </a:endParaRPr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sz="2000" b="1" dirty="0" smtClean="0">
              <a:latin typeface="Cambria" pitchFamily="18" charset="0"/>
            </a:endParaRPr>
          </a:p>
          <a:p>
            <a:pPr marL="0" lvl="1"/>
            <a:r>
              <a:rPr lang="en-US" sz="2000" b="1" dirty="0" smtClean="0">
                <a:latin typeface="Cambria" pitchFamily="18" charset="0"/>
              </a:rPr>
              <a:t>B. </a:t>
            </a:r>
            <a:r>
              <a:rPr lang="en-US" sz="2000" b="1" dirty="0" err="1" smtClean="0">
                <a:latin typeface="Cambria" pitchFamily="18" charset="0"/>
              </a:rPr>
              <a:t>Ruang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Sampel</a:t>
            </a:r>
            <a:endParaRPr lang="en-US" sz="2000" dirty="0" smtClean="0">
              <a:latin typeface="Cambria" pitchFamily="18" charset="0"/>
            </a:endParaRPr>
          </a:p>
          <a:p>
            <a:pPr indent="354013"/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err="1" smtClean="0">
                <a:latin typeface="Cambria" pitchFamily="18" charset="0"/>
              </a:rPr>
              <a:t>Definisi</a:t>
            </a:r>
            <a:r>
              <a:rPr lang="en-US" sz="2000" dirty="0" smtClean="0">
                <a:latin typeface="Cambria" pitchFamily="18" charset="0"/>
              </a:rPr>
              <a:t> 1: </a:t>
            </a:r>
            <a:r>
              <a:rPr lang="en-US" sz="2000" b="1" dirty="0" smtClean="0">
                <a:latin typeface="Cambria" pitchFamily="18" charset="0"/>
              </a:rPr>
              <a:t>Rung </a:t>
            </a:r>
            <a:r>
              <a:rPr lang="en-US" sz="2000" b="1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Apabila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kita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melakukan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eksperimen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semua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hasil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mungkin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dinamakan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ruang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. 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Adapun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masing-masing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hasil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mungkin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eksperimen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atau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setiap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anggota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dinamakan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titik-titik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b="1" dirty="0" smtClean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5720" y="214290"/>
            <a:ext cx="8640763" cy="624786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err="1" smtClean="0">
                <a:latin typeface="Cambria" pitchFamily="18" charset="0"/>
              </a:rPr>
              <a:t>Definisi</a:t>
            </a:r>
            <a:r>
              <a:rPr lang="en-US" sz="2000" dirty="0" smtClean="0">
                <a:latin typeface="Cambria" pitchFamily="18" charset="0"/>
              </a:rPr>
              <a:t> 2: </a:t>
            </a:r>
            <a:r>
              <a:rPr lang="en-US" sz="2000" b="1" dirty="0" err="1" smtClean="0">
                <a:latin typeface="Cambria" pitchFamily="18" charset="0"/>
              </a:rPr>
              <a:t>Ruang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Sampel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Diskrit</a:t>
            </a:r>
            <a:endParaRPr lang="en-US" sz="2000" dirty="0" smtClean="0">
              <a:latin typeface="Cambria" pitchFamily="18" charset="0"/>
            </a:endParaRPr>
          </a:p>
          <a:p>
            <a:pPr marL="363538"/>
            <a:r>
              <a:rPr lang="en-US" sz="2000" u="sng" dirty="0" err="1" smtClean="0">
                <a:latin typeface="Cambria" pitchFamily="18" charset="0"/>
              </a:rPr>
              <a:t>Ruang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Sampel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Diskrit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mempunyai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anggotanya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berhingga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atau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tidak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berhingga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tetapi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dapat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dihitung</a:t>
            </a:r>
            <a:r>
              <a:rPr lang="en-US" sz="2000" dirty="0" smtClean="0">
                <a:latin typeface="Cambria" pitchFamily="18" charset="0"/>
              </a:rPr>
              <a:t>. </a:t>
            </a:r>
          </a:p>
          <a:p>
            <a:pPr marL="363538"/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err="1" smtClean="0">
                <a:latin typeface="Cambria" pitchFamily="18" charset="0"/>
              </a:rPr>
              <a:t>Definisi</a:t>
            </a:r>
            <a:r>
              <a:rPr lang="en-US" sz="2000" dirty="0" smtClean="0">
                <a:latin typeface="Cambria" pitchFamily="18" charset="0"/>
              </a:rPr>
              <a:t> 3: </a:t>
            </a:r>
            <a:r>
              <a:rPr lang="en-US" sz="2000" b="1" dirty="0" err="1" smtClean="0">
                <a:latin typeface="Cambria" pitchFamily="18" charset="0"/>
              </a:rPr>
              <a:t>Ruang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Sampel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Kontinu</a:t>
            </a:r>
            <a:endParaRPr lang="en-US" sz="2000" dirty="0" smtClean="0">
              <a:latin typeface="Cambria" pitchFamily="18" charset="0"/>
            </a:endParaRPr>
          </a:p>
          <a:p>
            <a:pPr marL="363538"/>
            <a:r>
              <a:rPr lang="en-US" sz="2000" u="sng" dirty="0" err="1" smtClean="0">
                <a:latin typeface="Cambria" pitchFamily="18" charset="0"/>
              </a:rPr>
              <a:t>Ruang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Sampel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Kontinu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anggotanya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interval </a:t>
            </a:r>
            <a:r>
              <a:rPr lang="en-US" sz="2000" dirty="0" err="1" smtClean="0">
                <a:latin typeface="Cambria" pitchFamily="18" charset="0"/>
              </a:rPr>
              <a:t>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garis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bilangan</a:t>
            </a:r>
            <a:r>
              <a:rPr lang="en-US" sz="2000" dirty="0" smtClean="0">
                <a:latin typeface="Cambria" pitchFamily="18" charset="0"/>
              </a:rPr>
              <a:t> real.</a:t>
            </a:r>
          </a:p>
          <a:p>
            <a:pPr marL="363538"/>
            <a:endParaRPr lang="en-US" sz="2000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pPr marL="0" lvl="1"/>
            <a:r>
              <a:rPr lang="en-US" sz="2000" dirty="0" err="1" smtClean="0">
                <a:latin typeface="Cambria" pitchFamily="18" charset="0"/>
              </a:rPr>
              <a:t>Definisi</a:t>
            </a:r>
            <a:r>
              <a:rPr lang="en-US" sz="2000" dirty="0" smtClean="0">
                <a:latin typeface="Cambria" pitchFamily="18" charset="0"/>
              </a:rPr>
              <a:t> 4: </a:t>
            </a:r>
            <a:r>
              <a:rPr lang="en-US" sz="2000" b="1" dirty="0" err="1" smtClean="0">
                <a:latin typeface="Cambria" pitchFamily="18" charset="0"/>
              </a:rPr>
              <a:t>Peristiwa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atau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Kejadian</a:t>
            </a:r>
            <a:endParaRPr lang="en-US" sz="2000" dirty="0" smtClean="0">
              <a:latin typeface="Cambria" pitchFamily="18" charset="0"/>
            </a:endParaRPr>
          </a:p>
          <a:p>
            <a:pPr marL="363538"/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himpunan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bagian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S. </a:t>
            </a:r>
            <a:r>
              <a:rPr lang="en-US" sz="2000" dirty="0" err="1" smtClean="0">
                <a:latin typeface="Cambria" pitchFamily="18" charset="0"/>
              </a:rPr>
              <a:t>Setiap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himpunan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bagian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S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. </a:t>
            </a:r>
          </a:p>
          <a:p>
            <a:pPr marL="363538"/>
            <a:endParaRPr lang="en-US" sz="2000" dirty="0" smtClean="0">
              <a:latin typeface="Cambria" pitchFamily="18" charset="0"/>
            </a:endParaRPr>
          </a:p>
          <a:p>
            <a:pPr marL="363538"/>
            <a:r>
              <a:rPr lang="en-US" sz="2000" dirty="0" err="1" smtClean="0">
                <a:latin typeface="Cambria" pitchFamily="18" charset="0"/>
              </a:rPr>
              <a:t>Karena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himpunan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bagian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S,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tiga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kemungkinan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bisa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terjadi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yaitu</a:t>
            </a:r>
            <a:r>
              <a:rPr lang="en-US" sz="2000" dirty="0" smtClean="0">
                <a:latin typeface="Cambria" pitchFamily="18" charset="0"/>
              </a:rPr>
              <a:t> :</a:t>
            </a:r>
          </a:p>
          <a:p>
            <a:pPr marL="363538" lvl="0">
              <a:buFont typeface="Wingdings" pitchFamily="2" charset="2"/>
              <a:buChar char="§"/>
            </a:pPr>
            <a:r>
              <a:rPr lang="en-US" sz="2000" dirty="0" smtClean="0">
                <a:latin typeface="Cambria" pitchFamily="18" charset="0"/>
              </a:rPr>
              <a:t>S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sendiri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endParaRPr lang="en-US" sz="2000" dirty="0" smtClean="0">
              <a:latin typeface="Cambria" pitchFamily="18" charset="0"/>
            </a:endParaRPr>
          </a:p>
          <a:p>
            <a:pPr marL="363538" lvl="0">
              <a:buFont typeface="Wingdings" pitchFamily="2" charset="2"/>
              <a:buChar char="§"/>
            </a:pPr>
            <a:r>
              <a:rPr lang="en-US" sz="2000" dirty="0" smtClean="0">
                <a:latin typeface="Cambria" pitchFamily="18" charset="0"/>
                <a:sym typeface="Symbol"/>
              </a:rPr>
              <a:t>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juga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endParaRPr lang="en-US" sz="2000" dirty="0" smtClean="0">
              <a:latin typeface="Cambria" pitchFamily="18" charset="0"/>
            </a:endParaRPr>
          </a:p>
          <a:p>
            <a:pPr marL="363538" lvl="0">
              <a:buFont typeface="Wingdings" pitchFamily="2" charset="2"/>
              <a:buChar char="§"/>
            </a:pPr>
            <a:r>
              <a:rPr lang="en-US" sz="2000" dirty="0" err="1" smtClean="0">
                <a:latin typeface="Cambria" pitchFamily="18" charset="0"/>
              </a:rPr>
              <a:t>Beberapa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hasil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mungkin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S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sz="2000" b="1" dirty="0" smtClean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214290"/>
            <a:ext cx="8640763" cy="624786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/>
            <a:r>
              <a:rPr lang="en-US" sz="2000" b="1" dirty="0" smtClean="0">
                <a:latin typeface="Cambria" pitchFamily="18" charset="0"/>
              </a:rPr>
              <a:t>C. </a:t>
            </a:r>
            <a:r>
              <a:rPr lang="en-US" sz="2000" b="1" dirty="0" err="1" smtClean="0">
                <a:latin typeface="Cambria" pitchFamily="18" charset="0"/>
              </a:rPr>
              <a:t>Konsep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Peluang</a:t>
            </a:r>
            <a:endParaRPr lang="en-US" sz="2000" dirty="0" smtClean="0">
              <a:latin typeface="Cambria" pitchFamily="18" charset="0"/>
            </a:endParaRPr>
          </a:p>
          <a:p>
            <a:pPr indent="263525"/>
            <a:endParaRPr lang="en-US" sz="2000" dirty="0" smtClean="0">
              <a:latin typeface="Cambria" pitchFamily="18" charset="0"/>
            </a:endParaRPr>
          </a:p>
          <a:p>
            <a:pPr indent="263525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S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eksperimen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memuat</a:t>
            </a:r>
            <a:r>
              <a:rPr lang="en-US" sz="2000" dirty="0" smtClean="0">
                <a:latin typeface="Cambria" pitchFamily="18" charset="0"/>
              </a:rPr>
              <a:t> n </a:t>
            </a:r>
            <a:r>
              <a:rPr lang="en-US" sz="2000" dirty="0" err="1" smtClean="0">
                <a:latin typeface="Cambria" pitchFamily="18" charset="0"/>
              </a:rPr>
              <a:t>titik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. </a:t>
            </a: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kejadian</a:t>
            </a:r>
            <a:r>
              <a:rPr lang="en-US" sz="2000" dirty="0" smtClean="0">
                <a:latin typeface="Cambria" pitchFamily="18" charset="0"/>
              </a:rPr>
              <a:t> A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himpunan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bagian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S </a:t>
            </a:r>
            <a:r>
              <a:rPr lang="en-US" sz="2000" dirty="0" err="1" smtClean="0">
                <a:latin typeface="Cambria" pitchFamily="18" charset="0"/>
              </a:rPr>
              <a:t>sedemikian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sehingga</a:t>
            </a:r>
            <a:r>
              <a:rPr lang="en-US" sz="2000" dirty="0" smtClean="0">
                <a:latin typeface="Cambria" pitchFamily="18" charset="0"/>
              </a:rPr>
              <a:t> n(A)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banyaknya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unsur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A,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peluang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kejadian</a:t>
            </a:r>
            <a:r>
              <a:rPr lang="en-US" sz="2000" u="sng" dirty="0" smtClean="0">
                <a:latin typeface="Cambria" pitchFamily="18" charset="0"/>
              </a:rPr>
              <a:t> 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: </a:t>
            </a:r>
          </a:p>
          <a:p>
            <a:pPr indent="263525"/>
            <a:endParaRPr lang="en-US" sz="2000" dirty="0" smtClean="0">
              <a:latin typeface="Cambria" pitchFamily="18" charset="0"/>
            </a:endParaRPr>
          </a:p>
          <a:p>
            <a:pPr indent="263525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Dalil-dalil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Dasar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Peluang</a:t>
            </a:r>
            <a:endParaRPr lang="en-US" sz="2000" u="sng" dirty="0" smtClean="0">
              <a:latin typeface="Cambria" pitchFamily="18" charset="0"/>
            </a:endParaRPr>
          </a:p>
          <a:p>
            <a:pPr marL="268288"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S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eksperimen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A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kejadian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</a:t>
            </a:r>
            <a:r>
              <a:rPr lang="en-US" sz="2000" dirty="0" smtClean="0">
                <a:latin typeface="Cambria" pitchFamily="18" charset="0"/>
              </a:rPr>
              <a:t> S,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:</a:t>
            </a:r>
          </a:p>
          <a:p>
            <a:pPr marL="363538" lvl="0" indent="354013">
              <a:buFont typeface="+mj-lt"/>
              <a:buAutoNum type="arabicPeriod"/>
            </a:pPr>
            <a:r>
              <a:rPr lang="en-US" sz="2000" dirty="0" smtClean="0">
                <a:latin typeface="Cambria" pitchFamily="18" charset="0"/>
              </a:rPr>
              <a:t>0 ≤ P(A) ≤ 1</a:t>
            </a:r>
          </a:p>
          <a:p>
            <a:pPr marL="363538" lvl="0" indent="354013">
              <a:buFont typeface="+mj-lt"/>
              <a:buAutoNum type="arabicPeriod"/>
            </a:pPr>
            <a:r>
              <a:rPr lang="en-US" sz="2000" dirty="0" smtClean="0">
                <a:latin typeface="Cambria" pitchFamily="18" charset="0"/>
              </a:rPr>
              <a:t>P(S) = 1</a:t>
            </a:r>
          </a:p>
          <a:p>
            <a:pPr marL="712788" lvl="0" indent="-349250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Kalau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</a:t>
            </a:r>
            <a:r>
              <a:rPr lang="en-US" sz="2000" dirty="0" smtClean="0">
                <a:latin typeface="Cambria" pitchFamily="18" charset="0"/>
              </a:rPr>
              <a:t> B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lain </a:t>
            </a:r>
            <a:r>
              <a:rPr lang="en-US" sz="2000" dirty="0" err="1" smtClean="0">
                <a:latin typeface="Cambria" pitchFamily="18" charset="0"/>
              </a:rPr>
              <a:t>di</a:t>
            </a:r>
            <a:r>
              <a:rPr lang="en-US" sz="2000" dirty="0" smtClean="0">
                <a:latin typeface="Cambria" pitchFamily="18" charset="0"/>
              </a:rPr>
              <a:t> S, A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B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saling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lepas</a:t>
            </a:r>
            <a:r>
              <a:rPr lang="en-US" sz="2000" dirty="0" smtClean="0">
                <a:latin typeface="Cambria" pitchFamily="18" charset="0"/>
              </a:rPr>
              <a:t> (mutually </a:t>
            </a:r>
            <a:r>
              <a:rPr lang="en-US" sz="2000" dirty="0" err="1" smtClean="0">
                <a:latin typeface="Cambria" pitchFamily="18" charset="0"/>
              </a:rPr>
              <a:t>ekslusif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P(A</a:t>
            </a:r>
            <a:r>
              <a:rPr lang="en-US" sz="2000" dirty="0" smtClean="0">
                <a:latin typeface="Cambria" pitchFamily="18" charset="0"/>
                <a:sym typeface="Symbol"/>
              </a:rPr>
              <a:t></a:t>
            </a:r>
            <a:r>
              <a:rPr lang="en-US" sz="2000" dirty="0" smtClean="0">
                <a:latin typeface="Cambria" pitchFamily="18" charset="0"/>
              </a:rPr>
              <a:t>B) = P(A) + P(B)</a:t>
            </a:r>
          </a:p>
          <a:p>
            <a:pPr marL="712788" indent="4763"/>
            <a:r>
              <a:rPr lang="en-US" sz="2000" dirty="0" err="1" smtClean="0">
                <a:latin typeface="Cambria" pitchFamily="18" charset="0"/>
              </a:rPr>
              <a:t>Secara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lebih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umum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A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, A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,…A</a:t>
            </a:r>
            <a:r>
              <a:rPr lang="en-US" sz="2000" baseline="-25000" dirty="0" smtClean="0">
                <a:latin typeface="Cambria" pitchFamily="18" charset="0"/>
              </a:rPr>
              <a:t>n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saling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lepas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A</a:t>
            </a:r>
            <a:r>
              <a:rPr lang="en-US" sz="2000" baseline="-25000" dirty="0" smtClean="0">
                <a:latin typeface="Cambria" pitchFamily="18" charset="0"/>
              </a:rPr>
              <a:t>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</a:t>
            </a:r>
            <a:r>
              <a:rPr lang="en-US" sz="2000" baseline="-25000" dirty="0" err="1" smtClean="0">
                <a:latin typeface="Cambria" pitchFamily="18" charset="0"/>
              </a:rPr>
              <a:t>j</a:t>
            </a:r>
            <a:r>
              <a:rPr lang="en-US" sz="2000" dirty="0" smtClean="0">
                <a:latin typeface="Cambria" pitchFamily="18" charset="0"/>
              </a:rPr>
              <a:t> = </a:t>
            </a:r>
            <a:r>
              <a:rPr lang="en-US" sz="2000" dirty="0" smtClean="0">
                <a:latin typeface="Cambria" pitchFamily="18" charset="0"/>
                <a:sym typeface="Symbol"/>
              </a:rPr>
              <a:t>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</a:t>
            </a:r>
            <a:r>
              <a:rPr lang="en-US" sz="2000" dirty="0" smtClean="0">
                <a:latin typeface="Cambria" pitchFamily="18" charset="0"/>
              </a:rPr>
              <a:t> ≠ j ; </a:t>
            </a:r>
            <a:r>
              <a:rPr lang="en-US" sz="2000" dirty="0" err="1" smtClean="0">
                <a:latin typeface="Cambria" pitchFamily="18" charset="0"/>
              </a:rPr>
              <a:t>I,j</a:t>
            </a:r>
            <a:r>
              <a:rPr lang="en-US" sz="2000" dirty="0" smtClean="0">
                <a:latin typeface="Cambria" pitchFamily="18" charset="0"/>
              </a:rPr>
              <a:t>, 1,2,3,…,n ),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:</a:t>
            </a:r>
          </a:p>
          <a:p>
            <a:pPr marL="712788" indent="4763"/>
            <a:endParaRPr lang="en-US" sz="2000" b="1" dirty="0" smtClean="0">
              <a:latin typeface="Cambria" pitchFamily="18" charset="0"/>
            </a:endParaRPr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sz="2000" b="1" dirty="0">
              <a:latin typeface="Cambria" pitchFamily="18" charset="0"/>
            </a:endParaRPr>
          </a:p>
          <a:p>
            <a:pPr marL="342900" indent="-342900" eaLnBrk="0" hangingPunct="0">
              <a:tabLst>
                <a:tab pos="266700" algn="l"/>
              </a:tabLst>
            </a:pPr>
            <a:endParaRPr lang="id-ID" sz="2000" b="1" dirty="0">
              <a:solidFill>
                <a:srgbClr val="006600"/>
              </a:solidFill>
              <a:latin typeface="Cambria" pitchFamily="18" charset="0"/>
            </a:endParaRPr>
          </a:p>
        </p:txBody>
      </p:sp>
      <p:sp>
        <p:nvSpPr>
          <p:cNvPr id="422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7" y="2143116"/>
            <a:ext cx="1201624" cy="571504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55846" y="5572140"/>
            <a:ext cx="2059096" cy="714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8955" y="314525"/>
            <a:ext cx="8640763" cy="624786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sz="2000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Dalil-dalil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Dasar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Peluang</a:t>
            </a:r>
            <a:endParaRPr lang="en-US" sz="2000" dirty="0" smtClean="0">
              <a:latin typeface="Cambria" pitchFamily="18" charset="0"/>
            </a:endParaRPr>
          </a:p>
          <a:p>
            <a:pPr marL="342900" lvl="0" indent="-342900"/>
            <a:endParaRPr lang="en-US" sz="2000" dirty="0" smtClean="0">
              <a:latin typeface="Cambria" pitchFamily="18" charset="0"/>
            </a:endParaRPr>
          </a:p>
          <a:p>
            <a:pPr marL="457200" lvl="0" indent="-457200"/>
            <a:r>
              <a:rPr lang="en-US" sz="2000" dirty="0" smtClean="0">
                <a:latin typeface="Cambria" pitchFamily="18" charset="0"/>
              </a:rPr>
              <a:t>4. P(A</a:t>
            </a:r>
            <a:r>
              <a:rPr lang="en-US" sz="2000" baseline="30000" dirty="0" smtClean="0">
                <a:latin typeface="Cambria" pitchFamily="18" charset="0"/>
              </a:rPr>
              <a:t>c</a:t>
            </a:r>
            <a:r>
              <a:rPr lang="en-US" sz="2000" dirty="0" smtClean="0">
                <a:latin typeface="Cambria" pitchFamily="18" charset="0"/>
              </a:rPr>
              <a:t>) = 1 – P(A)</a:t>
            </a:r>
          </a:p>
          <a:p>
            <a:pPr marL="457200" lvl="0" indent="-457200"/>
            <a:r>
              <a:rPr lang="en-US" sz="2000" dirty="0" smtClean="0">
                <a:latin typeface="Cambria" pitchFamily="18" charset="0"/>
              </a:rPr>
              <a:t>5. P(</a:t>
            </a:r>
            <a:r>
              <a:rPr lang="en-US" sz="2000" dirty="0" smtClean="0">
                <a:latin typeface="Cambria" pitchFamily="18" charset="0"/>
                <a:sym typeface="Symbol"/>
              </a:rPr>
              <a:t></a:t>
            </a:r>
            <a:r>
              <a:rPr lang="en-US" sz="2000" dirty="0" smtClean="0">
                <a:latin typeface="Cambria" pitchFamily="18" charset="0"/>
              </a:rPr>
              <a:t>) = 0</a:t>
            </a:r>
          </a:p>
          <a:p>
            <a:pPr marL="457200" lvl="0" indent="-457200"/>
            <a:r>
              <a:rPr lang="en-US" sz="2000" dirty="0" smtClean="0">
                <a:latin typeface="Cambria" pitchFamily="18" charset="0"/>
              </a:rPr>
              <a:t>6. </a:t>
            </a:r>
            <a:r>
              <a:rPr lang="en-US" sz="2000" dirty="0" err="1" smtClean="0">
                <a:latin typeface="Cambria" pitchFamily="18" charset="0"/>
              </a:rPr>
              <a:t>Kalau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</a:t>
            </a:r>
            <a:r>
              <a:rPr lang="en-US" sz="2000" dirty="0" smtClean="0">
                <a:latin typeface="Cambria" pitchFamily="18" charset="0"/>
              </a:rPr>
              <a:t> B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lain </a:t>
            </a:r>
            <a:r>
              <a:rPr lang="en-US" sz="2000" dirty="0" err="1" smtClean="0">
                <a:latin typeface="Cambria" pitchFamily="18" charset="0"/>
              </a:rPr>
              <a:t>di</a:t>
            </a:r>
            <a:r>
              <a:rPr lang="en-US" sz="2000" dirty="0" smtClean="0">
                <a:latin typeface="Cambria" pitchFamily="18" charset="0"/>
              </a:rPr>
              <a:t> S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A</a:t>
            </a:r>
            <a:r>
              <a:rPr lang="en-US" sz="2000" dirty="0" smtClean="0">
                <a:latin typeface="Cambria" pitchFamily="18" charset="0"/>
                <a:sym typeface="Symbol"/>
              </a:rPr>
              <a:t></a:t>
            </a:r>
            <a:r>
              <a:rPr lang="en-US" sz="2000" dirty="0" smtClean="0">
                <a:latin typeface="Cambria" pitchFamily="18" charset="0"/>
              </a:rPr>
              <a:t>B, 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P(A) ≤ P(B)</a:t>
            </a:r>
          </a:p>
          <a:p>
            <a:pPr lvl="0"/>
            <a:r>
              <a:rPr lang="en-US" sz="2000" dirty="0" smtClean="0">
                <a:latin typeface="Cambria" pitchFamily="18" charset="0"/>
              </a:rPr>
              <a:t>     </a:t>
            </a: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A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B </a:t>
            </a:r>
            <a:r>
              <a:rPr lang="en-US" sz="2000" dirty="0" err="1" smtClean="0">
                <a:latin typeface="Cambria" pitchFamily="18" charset="0"/>
              </a:rPr>
              <a:t>tidak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saling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lepas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P(A</a:t>
            </a:r>
            <a:r>
              <a:rPr lang="en-US" sz="2000" dirty="0" smtClean="0">
                <a:latin typeface="Cambria" pitchFamily="18" charset="0"/>
                <a:sym typeface="Symbol"/>
              </a:rPr>
              <a:t></a:t>
            </a:r>
            <a:r>
              <a:rPr lang="en-US" sz="2000" dirty="0" smtClean="0">
                <a:latin typeface="Cambria" pitchFamily="18" charset="0"/>
              </a:rPr>
              <a:t>B) = P(A) + P(B) – P(A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B)</a:t>
            </a:r>
          </a:p>
          <a:p>
            <a:pPr lvl="0"/>
            <a:endParaRPr lang="en-US" sz="2000" dirty="0" smtClean="0">
              <a:latin typeface="Cambria" pitchFamily="18" charset="0"/>
            </a:endParaRPr>
          </a:p>
          <a:p>
            <a:pPr lvl="0"/>
            <a:endParaRPr lang="en-US" sz="2000" dirty="0" smtClean="0">
              <a:latin typeface="Cambria" pitchFamily="18" charset="0"/>
            </a:endParaRPr>
          </a:p>
          <a:p>
            <a:pPr lvl="0"/>
            <a:endParaRPr lang="en-US" sz="2000" dirty="0" smtClean="0">
              <a:latin typeface="Cambria" pitchFamily="18" charset="0"/>
            </a:endParaRPr>
          </a:p>
          <a:p>
            <a:pPr lvl="0"/>
            <a:endParaRPr lang="en-US" sz="2000" dirty="0" smtClean="0">
              <a:latin typeface="Cambria" pitchFamily="18" charset="0"/>
            </a:endParaRPr>
          </a:p>
          <a:p>
            <a:r>
              <a:rPr lang="en-US" sz="2000" b="1" dirty="0" smtClean="0">
                <a:latin typeface="Cambria" pitchFamily="18" charset="0"/>
              </a:rPr>
              <a:t>D. </a:t>
            </a:r>
            <a:r>
              <a:rPr lang="en-US" sz="2000" b="1" dirty="0" err="1" smtClean="0">
                <a:latin typeface="Cambria" pitchFamily="18" charset="0"/>
              </a:rPr>
              <a:t>Frekuensi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Harapan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Suatu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Kejadian</a:t>
            </a:r>
            <a:endParaRPr lang="en-US" sz="2000" b="1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pPr indent="268288"/>
            <a:r>
              <a:rPr lang="en-US" sz="2000" dirty="0" err="1" smtClean="0">
                <a:latin typeface="Cambria" pitchFamily="18" charset="0"/>
              </a:rPr>
              <a:t>Frekuensi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harapan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banyaknya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kejadian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dikalikan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kejadian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percobaan</a:t>
            </a:r>
            <a:r>
              <a:rPr lang="en-US" sz="2000" dirty="0" smtClean="0">
                <a:latin typeface="Cambria" pitchFamily="18" charset="0"/>
              </a:rPr>
              <a:t> A </a:t>
            </a:r>
            <a:r>
              <a:rPr lang="en-US" sz="2000" dirty="0" err="1" smtClean="0">
                <a:latin typeface="Cambria" pitchFamily="18" charset="0"/>
              </a:rPr>
              <a:t>dilakukan</a:t>
            </a:r>
            <a:r>
              <a:rPr lang="en-US" sz="2000" dirty="0" smtClean="0">
                <a:latin typeface="Cambria" pitchFamily="18" charset="0"/>
              </a:rPr>
              <a:t> n kali,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: 	</a:t>
            </a:r>
          </a:p>
          <a:p>
            <a:r>
              <a:rPr lang="en-US" sz="2000" b="1" dirty="0" smtClean="0">
                <a:latin typeface="Cambria" pitchFamily="18" charset="0"/>
              </a:rPr>
              <a:t>	</a:t>
            </a:r>
          </a:p>
          <a:p>
            <a:pPr algn="ctr"/>
            <a:r>
              <a:rPr lang="en-US" sz="2000" b="1" dirty="0" smtClean="0">
                <a:latin typeface="Cambria" pitchFamily="18" charset="0"/>
              </a:rPr>
              <a:t>	</a:t>
            </a:r>
            <a:r>
              <a:rPr lang="en-US" sz="2000" b="1" dirty="0" err="1" smtClean="0">
                <a:latin typeface="Cambria" pitchFamily="18" charset="0"/>
              </a:rPr>
              <a:t>F</a:t>
            </a:r>
            <a:r>
              <a:rPr lang="en-US" sz="2000" b="1" baseline="-25000" dirty="0" err="1" smtClean="0">
                <a:latin typeface="Cambria" pitchFamily="18" charset="0"/>
              </a:rPr>
              <a:t>h</a:t>
            </a:r>
            <a:r>
              <a:rPr lang="en-US" sz="2000" b="1" dirty="0" smtClean="0">
                <a:latin typeface="Cambria" pitchFamily="18" charset="0"/>
              </a:rPr>
              <a:t> = n x P(A)</a:t>
            </a:r>
            <a:endParaRPr lang="en-US" sz="2000" dirty="0" smtClean="0">
              <a:latin typeface="Cambria" pitchFamily="18" charset="0"/>
            </a:endParaRPr>
          </a:p>
          <a:p>
            <a:pPr lvl="0"/>
            <a:endParaRPr lang="en-US" sz="2000" dirty="0" smtClean="0">
              <a:latin typeface="Cambria" pitchFamily="18" charset="0"/>
            </a:endParaRPr>
          </a:p>
          <a:p>
            <a:pPr lvl="0"/>
            <a:endParaRPr lang="en-US" sz="2000" dirty="0" smtClean="0">
              <a:latin typeface="Cambria" pitchFamily="18" charset="0"/>
            </a:endParaRPr>
          </a:p>
          <a:p>
            <a:pPr indent="354013">
              <a:tabLst>
                <a:tab pos="354013" algn="l"/>
              </a:tabLst>
            </a:pPr>
            <a:endParaRPr lang="en-US" sz="2000" dirty="0">
              <a:latin typeface="Cambria" pitchFamily="18" charset="0"/>
            </a:endParaRPr>
          </a:p>
        </p:txBody>
      </p:sp>
      <p:sp>
        <p:nvSpPr>
          <p:cNvPr id="422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394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394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3947" name="Rectangle 11"/>
          <p:cNvSpPr>
            <a:spLocks noChangeArrowheads="1"/>
          </p:cNvSpPr>
          <p:nvPr/>
        </p:nvSpPr>
        <p:spPr bwMode="auto">
          <a:xfrm>
            <a:off x="45720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228600" y="942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88955" y="654209"/>
            <a:ext cx="8640763" cy="563231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Cambria" pitchFamily="18" charset="0"/>
              </a:rPr>
              <a:t>E. </a:t>
            </a:r>
            <a:r>
              <a:rPr lang="en-US" sz="2000" b="1" dirty="0" err="1" smtClean="0">
                <a:latin typeface="Cambria" pitchFamily="18" charset="0"/>
              </a:rPr>
              <a:t>Peluang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Berdasarkan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Teknik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Membilang</a:t>
            </a:r>
            <a:endParaRPr lang="en-US" sz="2000" b="1" dirty="0" smtClean="0">
              <a:latin typeface="Cambria" pitchFamily="18" charset="0"/>
            </a:endParaRPr>
          </a:p>
          <a:p>
            <a:pPr indent="268288"/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penghitungan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peristiwanya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bisa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saja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berdasarkan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aturan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perkalian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permutasi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kombinasi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indent="268288"/>
            <a:endParaRPr lang="en-US" sz="2000" dirty="0" smtClean="0">
              <a:latin typeface="Cambria" pitchFamily="18" charset="0"/>
            </a:endParaRPr>
          </a:p>
          <a:p>
            <a:r>
              <a:rPr lang="en-US" sz="2000" b="1" dirty="0" err="1" smtClean="0">
                <a:latin typeface="Cambria" pitchFamily="18" charset="0"/>
              </a:rPr>
              <a:t>Soal-soal</a:t>
            </a:r>
            <a:endParaRPr lang="en-US" sz="2000" b="1" dirty="0" smtClean="0">
              <a:latin typeface="Cambria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S={1,2,3,4,5,6,7,8,9}, A={1,3,5,7}, B={6,7,8,9}, C={2,4,8},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457200" lvl="0" indent="-457200"/>
            <a:r>
              <a:rPr lang="en-US" sz="2000" dirty="0" smtClean="0">
                <a:latin typeface="Cambria" pitchFamily="18" charset="0"/>
              </a:rPr>
              <a:t>	a. 				b. </a:t>
            </a:r>
          </a:p>
          <a:p>
            <a:pPr marL="457200" lvl="0" indent="-457200">
              <a:buFont typeface="+mj-lt"/>
              <a:buAutoNum type="arabicPeriod" startAt="2"/>
            </a:pPr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kita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melakukan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pengundian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logam</a:t>
            </a:r>
            <a:r>
              <a:rPr lang="en-US" sz="2000" dirty="0" smtClean="0">
                <a:latin typeface="Cambria" pitchFamily="18" charset="0"/>
              </a:rPr>
              <a:t> Rp.100 </a:t>
            </a:r>
            <a:r>
              <a:rPr lang="en-US" sz="2000" dirty="0" err="1" smtClean="0">
                <a:latin typeface="Cambria" pitchFamily="18" charset="0"/>
              </a:rPr>
              <a:t>sekaligus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Berapa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:</a:t>
            </a:r>
          </a:p>
          <a:p>
            <a:pPr marL="444500" lvl="0"/>
            <a:r>
              <a:rPr lang="en-US" sz="2000" dirty="0" smtClean="0">
                <a:latin typeface="Cambria" pitchFamily="18" charset="0"/>
              </a:rPr>
              <a:t>a. </a:t>
            </a:r>
            <a:r>
              <a:rPr lang="en-US" sz="2000" dirty="0" err="1" smtClean="0">
                <a:latin typeface="Cambria" pitchFamily="18" charset="0"/>
              </a:rPr>
              <a:t>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paling </a:t>
            </a:r>
            <a:r>
              <a:rPr lang="en-US" sz="2000" dirty="0" err="1" smtClean="0">
                <a:latin typeface="Cambria" pitchFamily="18" charset="0"/>
              </a:rPr>
              <a:t>sedikit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satu</a:t>
            </a:r>
            <a:r>
              <a:rPr lang="en-US" sz="2000" dirty="0" smtClean="0">
                <a:latin typeface="Cambria" pitchFamily="18" charset="0"/>
              </a:rPr>
              <a:t> “ANGKA 100”?</a:t>
            </a:r>
          </a:p>
          <a:p>
            <a:pPr marL="444500" lvl="0"/>
            <a:r>
              <a:rPr lang="en-US" sz="2000" dirty="0" smtClean="0">
                <a:latin typeface="Cambria" pitchFamily="18" charset="0"/>
              </a:rPr>
              <a:t>b. </a:t>
            </a:r>
            <a:r>
              <a:rPr lang="en-US" sz="2000" dirty="0" err="1" smtClean="0">
                <a:latin typeface="Cambria" pitchFamily="18" charset="0"/>
              </a:rPr>
              <a:t>Tidak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“ANGKA 100”?</a:t>
            </a:r>
          </a:p>
          <a:p>
            <a:pPr marL="457200" lvl="0" indent="-457200">
              <a:buFont typeface="+mj-lt"/>
              <a:buAutoNum type="arabicPeriod" startAt="3"/>
            </a:pPr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kita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melakukan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pengundian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yaitu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berwarna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putih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berwarna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kuning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Berapa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jumlahnya</a:t>
            </a:r>
            <a:r>
              <a:rPr lang="en-US" sz="2000" dirty="0" smtClean="0">
                <a:latin typeface="Cambria" pitchFamily="18" charset="0"/>
              </a:rPr>
              <a:t> : </a:t>
            </a:r>
          </a:p>
          <a:p>
            <a:pPr marL="901700" lvl="0" indent="-457200"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Lebih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5		b. Paling </a:t>
            </a:r>
            <a:r>
              <a:rPr lang="en-US" sz="2000" dirty="0" err="1" smtClean="0">
                <a:latin typeface="Cambria" pitchFamily="18" charset="0"/>
              </a:rPr>
              <a:t>sedikit</a:t>
            </a:r>
            <a:r>
              <a:rPr lang="en-US" sz="2000" dirty="0" smtClean="0">
                <a:latin typeface="Cambria" pitchFamily="18" charset="0"/>
              </a:rPr>
              <a:t> 7</a:t>
            </a:r>
          </a:p>
          <a:p>
            <a:pPr marL="457200" lvl="0" indent="-457200">
              <a:buFont typeface="+mj-lt"/>
              <a:buAutoNum type="arabicPeriod" startAt="4"/>
            </a:pPr>
            <a:r>
              <a:rPr lang="en-US" sz="2000" dirty="0" err="1" smtClean="0">
                <a:latin typeface="Cambria" pitchFamily="18" charset="0"/>
              </a:rPr>
              <a:t>Berapa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manusia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tidak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meninggal</a:t>
            </a:r>
            <a:r>
              <a:rPr lang="en-US" sz="2000" dirty="0" smtClean="0">
                <a:latin typeface="Cambria" pitchFamily="18" charset="0"/>
              </a:rPr>
              <a:t> ?</a:t>
            </a:r>
          </a:p>
          <a:p>
            <a:pPr indent="354013">
              <a:tabLst>
                <a:tab pos="354013" algn="l"/>
              </a:tabLst>
            </a:pPr>
            <a:endParaRPr lang="en-US" sz="2000" dirty="0">
              <a:latin typeface="Cambria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42987" y="2928933"/>
            <a:ext cx="614369" cy="285753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2878663"/>
            <a:ext cx="1071570" cy="264585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88955" y="314525"/>
            <a:ext cx="8640763" cy="624786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lvl="0" indent="-457200" algn="just">
              <a:buFont typeface="+mj-lt"/>
              <a:buAutoNum type="arabicPeriod" startAt="5"/>
            </a:pP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sekeping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logam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dilempar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undi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satu</a:t>
            </a:r>
            <a:r>
              <a:rPr lang="en-US" sz="2000" dirty="0" smtClean="0">
                <a:latin typeface="Cambria" pitchFamily="18" charset="0"/>
              </a:rPr>
              <a:t> kali. </a:t>
            </a: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memperoleh</a:t>
            </a:r>
            <a:r>
              <a:rPr lang="en-US" sz="2000" dirty="0" smtClean="0">
                <a:latin typeface="Cambria" pitchFamily="18" charset="0"/>
              </a:rPr>
              <a:t> :</a:t>
            </a:r>
          </a:p>
          <a:p>
            <a:pPr marL="820738" lvl="0" indent="-376238" algn="just"/>
            <a:r>
              <a:rPr lang="en-US" sz="2000" dirty="0" smtClean="0">
                <a:latin typeface="Cambria" pitchFamily="18" charset="0"/>
              </a:rPr>
              <a:t>a. Mata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ganjil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gambar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logam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820738" lvl="0" indent="-457200" algn="just"/>
            <a:r>
              <a:rPr lang="en-US" sz="2000" dirty="0" smtClean="0">
                <a:latin typeface="Cambria" pitchFamily="18" charset="0"/>
              </a:rPr>
              <a:t>  b. Mata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prima </a:t>
            </a:r>
            <a:r>
              <a:rPr lang="en-US" sz="2000" dirty="0" err="1" smtClean="0">
                <a:latin typeface="Cambria" pitchFamily="18" charset="0"/>
              </a:rPr>
              <a:t>ganjil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angka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logam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820738" lvl="0" indent="-457200" algn="just"/>
            <a:r>
              <a:rPr lang="en-US" sz="2000" dirty="0" smtClean="0">
                <a:latin typeface="Cambria" pitchFamily="18" charset="0"/>
              </a:rPr>
              <a:t>  c. Mata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2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angka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logam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457200" lvl="0" indent="-457200" algn="just">
              <a:buFont typeface="+mj-lt"/>
              <a:buAutoNum type="arabicPeriod" startAt="6"/>
            </a:pP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kelas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terdiri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10 </a:t>
            </a:r>
            <a:r>
              <a:rPr lang="en-US" sz="2000" dirty="0" err="1" smtClean="0">
                <a:latin typeface="Cambria" pitchFamily="18" charset="0"/>
              </a:rPr>
              <a:t>orang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laki-laki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20 </a:t>
            </a:r>
            <a:r>
              <a:rPr lang="en-US" sz="2000" dirty="0" err="1" smtClean="0">
                <a:latin typeface="Cambria" pitchFamily="18" charset="0"/>
              </a:rPr>
              <a:t>orang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perempuan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Setengah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jumlah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laki-laki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setengah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jumlah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siswa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perempuan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mempunyai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rambut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lurus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Apabila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seorang</a:t>
            </a:r>
            <a:r>
              <a:rPr lang="en-US" sz="2000" dirty="0" smtClean="0">
                <a:latin typeface="Cambria" pitchFamily="18" charset="0"/>
              </a:rPr>
              <a:t> guru </a:t>
            </a:r>
            <a:r>
              <a:rPr lang="en-US" sz="2000" dirty="0" err="1" smtClean="0">
                <a:latin typeface="Cambria" pitchFamily="18" charset="0"/>
              </a:rPr>
              <a:t>memanggil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seorang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siswa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secara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berapa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bahwa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siswa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terpanggil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ternyata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siswa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laki-laki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atau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siswa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mempunyai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rambut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lurus</a:t>
            </a:r>
            <a:r>
              <a:rPr lang="en-US" sz="2000" dirty="0" smtClean="0">
                <a:latin typeface="Cambria" pitchFamily="18" charset="0"/>
              </a:rPr>
              <a:t>?</a:t>
            </a:r>
          </a:p>
          <a:p>
            <a:pPr marL="457200" lvl="0" indent="-457200">
              <a:buFont typeface="+mj-lt"/>
              <a:buAutoNum type="arabicPeriod" startAt="6"/>
            </a:pP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kantong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berisi</a:t>
            </a:r>
            <a:r>
              <a:rPr lang="en-US" sz="2000" dirty="0" smtClean="0">
                <a:latin typeface="Cambria" pitchFamily="18" charset="0"/>
              </a:rPr>
              <a:t> 7 </a:t>
            </a:r>
            <a:r>
              <a:rPr lang="en-US" sz="2000" dirty="0" err="1" smtClean="0">
                <a:latin typeface="Cambria" pitchFamily="18" charset="0"/>
              </a:rPr>
              <a:t>kelereng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merah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5 </a:t>
            </a:r>
            <a:r>
              <a:rPr lang="en-US" sz="2000" dirty="0" err="1" smtClean="0">
                <a:latin typeface="Cambria" pitchFamily="18" charset="0"/>
              </a:rPr>
              <a:t>kelereng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kuning</a:t>
            </a:r>
            <a:r>
              <a:rPr lang="en-US" sz="2000" dirty="0" smtClean="0">
                <a:latin typeface="Cambria" pitchFamily="18" charset="0"/>
              </a:rPr>
              <a:t>. Dari </a:t>
            </a:r>
            <a:r>
              <a:rPr lang="en-US" sz="2000" dirty="0" err="1" smtClean="0">
                <a:latin typeface="Cambria" pitchFamily="18" charset="0"/>
              </a:rPr>
              <a:t>kantong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diambil</a:t>
            </a:r>
            <a:r>
              <a:rPr lang="en-US" sz="2000" dirty="0" smtClean="0">
                <a:latin typeface="Cambria" pitchFamily="18" charset="0"/>
              </a:rPr>
              <a:t> 3 </a:t>
            </a:r>
            <a:r>
              <a:rPr lang="en-US" sz="2000" dirty="0" err="1" smtClean="0">
                <a:latin typeface="Cambria" pitchFamily="18" charset="0"/>
              </a:rPr>
              <a:t>kelereng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sekaligus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secara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Berapa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terambil</a:t>
            </a:r>
            <a:r>
              <a:rPr lang="en-US" sz="2000" dirty="0" smtClean="0">
                <a:latin typeface="Cambria" pitchFamily="18" charset="0"/>
              </a:rPr>
              <a:t> 2 </a:t>
            </a:r>
            <a:r>
              <a:rPr lang="en-US" sz="2000" dirty="0" err="1" smtClean="0">
                <a:latin typeface="Cambria" pitchFamily="18" charset="0"/>
              </a:rPr>
              <a:t>kelereng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merah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1 </a:t>
            </a:r>
            <a:r>
              <a:rPr lang="en-US" sz="2000" dirty="0" err="1" smtClean="0">
                <a:latin typeface="Cambria" pitchFamily="18" charset="0"/>
              </a:rPr>
              <a:t>kelereng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kuning</a:t>
            </a:r>
            <a:r>
              <a:rPr lang="en-US" sz="2000" dirty="0" smtClean="0">
                <a:latin typeface="Cambria" pitchFamily="18" charset="0"/>
              </a:rPr>
              <a:t> ?</a:t>
            </a:r>
          </a:p>
          <a:p>
            <a:pPr marL="457200" lvl="0" indent="-457200">
              <a:buFont typeface="+mj-lt"/>
              <a:buAutoNum type="arabicPeriod" startAt="6"/>
            </a:pP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puluh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kartu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diberi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angka</a:t>
            </a:r>
            <a:r>
              <a:rPr lang="en-US" sz="2000" dirty="0" smtClean="0">
                <a:latin typeface="Cambria" pitchFamily="18" charset="0"/>
              </a:rPr>
              <a:t> 1 </a:t>
            </a:r>
            <a:r>
              <a:rPr lang="en-US" sz="2000" dirty="0" err="1" smtClean="0">
                <a:latin typeface="Cambria" pitchFamily="18" charset="0"/>
              </a:rPr>
              <a:t>sampai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20. </a:t>
            </a:r>
            <a:r>
              <a:rPr lang="en-US" sz="2000" dirty="0" err="1" smtClean="0">
                <a:latin typeface="Cambria" pitchFamily="18" charset="0"/>
              </a:rPr>
              <a:t>Kartu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ini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dikocok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kemudian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diambil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kartu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secara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Pengambilan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kartu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dilakukan</a:t>
            </a:r>
            <a:r>
              <a:rPr lang="en-US" sz="2000" dirty="0" smtClean="0">
                <a:latin typeface="Cambria" pitchFamily="18" charset="0"/>
              </a:rPr>
              <a:t> 100 kali (</a:t>
            </a:r>
            <a:r>
              <a:rPr lang="en-US" sz="2000" dirty="0" err="1" smtClean="0">
                <a:latin typeface="Cambria" pitchFamily="18" charset="0"/>
              </a:rPr>
              <a:t>setiap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pengambilan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kartu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dikembalikan</a:t>
            </a:r>
            <a:r>
              <a:rPr lang="en-US" sz="2000" dirty="0" smtClean="0">
                <a:latin typeface="Cambria" pitchFamily="18" charset="0"/>
              </a:rPr>
              <a:t>). </a:t>
            </a:r>
            <a:r>
              <a:rPr lang="en-US" sz="2000" dirty="0" err="1" smtClean="0">
                <a:latin typeface="Cambria" pitchFamily="18" charset="0"/>
              </a:rPr>
              <a:t>Berapa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frekuensi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harapan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muncul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kartu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berangka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820738" lvl="0" indent="-457200"/>
            <a:r>
              <a:rPr lang="en-US" sz="2000" dirty="0" smtClean="0">
                <a:latin typeface="Cambria" pitchFamily="18" charset="0"/>
              </a:rPr>
              <a:t>  a. Prima				c. </a:t>
            </a:r>
            <a:r>
              <a:rPr lang="en-US" sz="2000" dirty="0" err="1" smtClean="0">
                <a:latin typeface="Cambria" pitchFamily="18" charset="0"/>
              </a:rPr>
              <a:t>Habis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dibagi</a:t>
            </a:r>
            <a:r>
              <a:rPr lang="en-US" sz="2000" dirty="0" smtClean="0">
                <a:latin typeface="Cambria" pitchFamily="18" charset="0"/>
              </a:rPr>
              <a:t> 2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3		</a:t>
            </a:r>
          </a:p>
          <a:p>
            <a:pPr marL="820738" lvl="0" indent="-457200"/>
            <a:r>
              <a:rPr lang="en-US" sz="2000" dirty="0" smtClean="0">
                <a:latin typeface="Cambria" pitchFamily="18" charset="0"/>
              </a:rPr>
              <a:t>  b. </a:t>
            </a:r>
            <a:r>
              <a:rPr lang="en-US" sz="2000" dirty="0" err="1" smtClean="0">
                <a:latin typeface="Cambria" pitchFamily="18" charset="0"/>
              </a:rPr>
              <a:t>Ganjil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habis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dibagi</a:t>
            </a:r>
            <a:r>
              <a:rPr lang="en-US" sz="2000" dirty="0" smtClean="0">
                <a:latin typeface="Cambria" pitchFamily="18" charset="0"/>
              </a:rPr>
              <a:t> 3		d. </a:t>
            </a:r>
            <a:r>
              <a:rPr lang="en-US" sz="2000" dirty="0" err="1" smtClean="0">
                <a:latin typeface="Cambria" pitchFamily="18" charset="0"/>
              </a:rPr>
              <a:t>Kurang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atau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7</a:t>
            </a:r>
            <a:endParaRPr lang="en-US" sz="20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7403</TotalTime>
  <Words>675</Words>
  <Application>Microsoft Office PowerPoint</Application>
  <PresentationFormat>On-screen Show (4:3)</PresentationFormat>
  <Paragraphs>87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Cambria</vt:lpstr>
      <vt:lpstr>Century Schoolbook</vt:lpstr>
      <vt:lpstr>Symbol</vt:lpstr>
      <vt:lpstr>Wingdings</vt:lpstr>
      <vt:lpstr>Wingdings 2</vt:lpstr>
      <vt:lpstr>Oriel</vt:lpstr>
      <vt:lpstr>STATISTIKA MATEMATIKA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LENOVO</cp:lastModifiedBy>
  <cp:revision>1136</cp:revision>
  <dcterms:created xsi:type="dcterms:W3CDTF">2009-05-24T01:21:15Z</dcterms:created>
  <dcterms:modified xsi:type="dcterms:W3CDTF">2020-06-21T10:56:43Z</dcterms:modified>
</cp:coreProperties>
</file>