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5"/>
  </p:notesMasterIdLst>
  <p:sldIdLst>
    <p:sldId id="422" r:id="rId2"/>
    <p:sldId id="343" r:id="rId3"/>
    <p:sldId id="425" r:id="rId4"/>
    <p:sldId id="426" r:id="rId5"/>
    <p:sldId id="427" r:id="rId6"/>
    <p:sldId id="428" r:id="rId7"/>
    <p:sldId id="429" r:id="rId8"/>
    <p:sldId id="430" r:id="rId9"/>
    <p:sldId id="432" r:id="rId10"/>
    <p:sldId id="431" r:id="rId11"/>
    <p:sldId id="433" r:id="rId12"/>
    <p:sldId id="434" r:id="rId13"/>
    <p:sldId id="435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0" autoAdjust="0"/>
    <p:restoredTop sz="94711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101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7506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633764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900285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82876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206914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268799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82976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643799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35678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143116"/>
            <a:ext cx="6000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5</a:t>
            </a:r>
          </a:p>
          <a:p>
            <a:pPr algn="ctr"/>
            <a:r>
              <a:rPr lang="en-US" sz="2400" dirty="0">
                <a:latin typeface="Cambria" pitchFamily="18" charset="0"/>
              </a:rPr>
              <a:t> </a:t>
            </a:r>
          </a:p>
          <a:p>
            <a:pPr algn="ctr"/>
            <a:endParaRPr lang="en-US" sz="2400" dirty="0" smtClean="0">
              <a:latin typeface="Cambria" pitchFamily="18" charset="0"/>
            </a:endParaRPr>
          </a:p>
          <a:p>
            <a:pPr algn="ctr"/>
            <a:r>
              <a:rPr lang="en-US" sz="2400" dirty="0" err="1" smtClean="0">
                <a:latin typeface="Cambria" pitchFamily="18" charset="0"/>
              </a:rPr>
              <a:t>Distribusi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Dua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Peubah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Acak</a:t>
            </a:r>
            <a:r>
              <a:rPr lang="en-US" sz="2400" dirty="0" smtClean="0">
                <a:latin typeface="Cambria" pitchFamily="18" charset="0"/>
              </a:rPr>
              <a:t> 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44764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Bersyarat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Bersyarat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f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(y)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dinyatakan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| y) =                      ;  f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 &gt; 0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 = y.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| y) =                  ;  f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&gt; 0</a:t>
            </a:r>
          </a:p>
          <a:p>
            <a:pPr marL="363538" algn="just"/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 = x.</a:t>
            </a:r>
          </a:p>
          <a:p>
            <a:pPr marL="363538" algn="just"/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2500306"/>
            <a:ext cx="714380" cy="646344"/>
          </a:xfrm>
          <a:prstGeom prst="rect">
            <a:avLst/>
          </a:prstGeom>
          <a:noFill/>
        </p:spPr>
      </p:pic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38" name="Picture 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4214818"/>
            <a:ext cx="710620" cy="642942"/>
          </a:xfrm>
          <a:prstGeom prst="rect">
            <a:avLst/>
          </a:prstGeom>
          <a:noFill/>
        </p:spPr>
      </p:pic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4770537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Bersyarat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631825" indent="-268288" algn="just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631825" indent="-268288" algn="just"/>
            <a:r>
              <a:rPr lang="en-US" sz="2000" i="1" dirty="0" smtClean="0">
                <a:latin typeface="Cambria" pitchFamily="18" charset="0"/>
              </a:rPr>
              <a:t>		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(1/21) (x + y) ; x = 1, 2, 3; y = 1,2</a:t>
            </a:r>
          </a:p>
          <a:p>
            <a:pPr marL="631825" indent="-268288" algn="just"/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sz="2000" dirty="0" smtClean="0">
                <a:latin typeface="Cambria" pitchFamily="18" charset="0"/>
              </a:rPr>
              <a:t>a.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dirty="0" err="1" smtClean="0">
                <a:latin typeface="Cambria" pitchFamily="18" charset="0"/>
              </a:rPr>
              <a:t>x|y</a:t>
            </a:r>
            <a:r>
              <a:rPr lang="en-US" sz="2000" dirty="0" smtClean="0">
                <a:latin typeface="Cambria" pitchFamily="18" charset="0"/>
              </a:rPr>
              <a:t>)</a:t>
            </a:r>
          </a:p>
          <a:p>
            <a:pPr marL="631825" indent="-268288" algn="just"/>
            <a:r>
              <a:rPr lang="en-US" sz="2000" i="1" dirty="0" smtClean="0">
                <a:latin typeface="Cambria" pitchFamily="18" charset="0"/>
              </a:rPr>
              <a:t>	</a:t>
            </a:r>
            <a:r>
              <a:rPr lang="en-US" sz="2000" dirty="0" smtClean="0">
                <a:latin typeface="Cambria" pitchFamily="18" charset="0"/>
              </a:rPr>
              <a:t>b.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p(</a:t>
            </a:r>
            <a:r>
              <a:rPr lang="en-US" sz="2000" dirty="0" err="1" smtClean="0">
                <a:latin typeface="Cambria" pitchFamily="18" charset="0"/>
              </a:rPr>
              <a:t>y|x</a:t>
            </a:r>
            <a:r>
              <a:rPr lang="en-US" sz="2000" dirty="0" smtClean="0">
                <a:latin typeface="Cambria" pitchFamily="18" charset="0"/>
              </a:rPr>
              <a:t>)</a:t>
            </a: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c. </a:t>
            </a:r>
            <a:r>
              <a:rPr lang="en-US" sz="2000" dirty="0" err="1" smtClean="0">
                <a:latin typeface="Cambria" pitchFamily="18" charset="0"/>
              </a:rPr>
              <a:t>Hitunglah</a:t>
            </a:r>
            <a:r>
              <a:rPr lang="en-US" sz="2000" dirty="0" smtClean="0">
                <a:latin typeface="Cambria" pitchFamily="18" charset="0"/>
              </a:rPr>
              <a:t> p(</a:t>
            </a:r>
            <a:r>
              <a:rPr lang="en-US" sz="2000" dirty="0" err="1" smtClean="0">
                <a:latin typeface="Cambria" pitchFamily="18" charset="0"/>
              </a:rPr>
              <a:t>x|y</a:t>
            </a:r>
            <a:r>
              <a:rPr lang="en-US" sz="2000" dirty="0" smtClean="0">
                <a:latin typeface="Cambria" pitchFamily="18" charset="0"/>
              </a:rPr>
              <a:t> = 1)</a:t>
            </a:r>
          </a:p>
          <a:p>
            <a:pPr marL="631825" indent="-268288" algn="just"/>
            <a:endParaRPr lang="en-US" sz="2000" dirty="0" smtClean="0">
              <a:latin typeface="Cambria" pitchFamily="18" charset="0"/>
            </a:endParaRP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2. </a:t>
            </a:r>
            <a:r>
              <a:rPr lang="en-US" sz="2000" dirty="0" err="1" smtClean="0">
                <a:latin typeface="Cambria" pitchFamily="18" charset="0"/>
              </a:rPr>
              <a:t>Diketahui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endParaRPr lang="en-US" sz="2000" dirty="0" smtClean="0">
              <a:latin typeface="Cambria" pitchFamily="18" charset="0"/>
            </a:endParaRP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	f(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= 4xy ; 0 &lt; x &lt; 1, 0 &lt; y &lt; 1</a:t>
            </a: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	            = 0     ;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a.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g(</a:t>
            </a:r>
            <a:r>
              <a:rPr lang="en-US" sz="2000" dirty="0" err="1" smtClean="0">
                <a:latin typeface="Cambria" pitchFamily="18" charset="0"/>
              </a:rPr>
              <a:t>x|y</a:t>
            </a:r>
            <a:r>
              <a:rPr lang="en-US" sz="2000" dirty="0" smtClean="0">
                <a:latin typeface="Cambria" pitchFamily="18" charset="0"/>
              </a:rPr>
              <a:t>)</a:t>
            </a: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b.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h(</a:t>
            </a:r>
            <a:r>
              <a:rPr lang="en-US" sz="2000" dirty="0" err="1" smtClean="0">
                <a:latin typeface="Cambria" pitchFamily="18" charset="0"/>
              </a:rPr>
              <a:t>y|x</a:t>
            </a:r>
            <a:r>
              <a:rPr lang="en-US" sz="2000" dirty="0" smtClean="0">
                <a:latin typeface="Cambria" pitchFamily="18" charset="0"/>
              </a:rPr>
              <a:t>)</a:t>
            </a:r>
          </a:p>
          <a:p>
            <a:pPr marL="631825" indent="-268288" algn="just"/>
            <a:r>
              <a:rPr lang="en-US" sz="2000" dirty="0" smtClean="0">
                <a:latin typeface="Cambria" pitchFamily="18" charset="0"/>
              </a:rPr>
              <a:t>				           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44764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Kebebasan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Stokastik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Kebebasan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Stokastik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serta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masing-masing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(y).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Kedua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stokastik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, y) =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 . p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semua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pasangan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i="1" dirty="0" smtClean="0">
                <a:latin typeface="Cambria" pitchFamily="18" charset="0"/>
              </a:rPr>
              <a:t>	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(1/72) (x+2y); x = 0, 1, 2, 3 ; y = 0, 1, 2, 3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Apakah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stokastik</a:t>
            </a:r>
            <a:r>
              <a:rPr lang="en-US" sz="2000" dirty="0" smtClean="0">
                <a:latin typeface="Cambria" pitchFamily="18" charset="0"/>
              </a:rPr>
              <a:t>?</a:t>
            </a:r>
          </a:p>
          <a:p>
            <a:pPr marL="268288" algn="just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07831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Kebebasan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Stokastik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Kebebasan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Stokastik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Misalkan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serta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masing-masing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mempunyai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f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yaitu</a:t>
            </a:r>
            <a:r>
              <a:rPr lang="en-US" sz="2000" i="1" dirty="0" smtClean="0">
                <a:latin typeface="Cambria" pitchFamily="18" charset="0"/>
              </a:rPr>
              <a:t> f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(y).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Kedua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bebas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stokastik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f(x , y) = f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 . f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 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smtClean="0">
                <a:latin typeface="Cambria" pitchFamily="18" charset="0"/>
              </a:rPr>
              <a:t> 2:</a:t>
            </a:r>
            <a:endParaRPr lang="en-US" sz="2000" u="sng" dirty="0" smtClean="0">
              <a:latin typeface="Cambria" pitchFamily="18" charset="0"/>
            </a:endParaRP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i="1" dirty="0" smtClean="0">
                <a:latin typeface="Cambria" pitchFamily="18" charset="0"/>
              </a:rPr>
              <a:t>	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x + y ;  0&lt;x&lt; 1;  0&lt;y&lt;1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Apakah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stokastik</a:t>
            </a:r>
            <a:r>
              <a:rPr lang="en-US" sz="2000" dirty="0" smtClean="0">
                <a:latin typeface="Cambria" pitchFamily="18" charset="0"/>
              </a:rPr>
              <a:t>?</a:t>
            </a:r>
          </a:p>
          <a:p>
            <a:pPr marL="268288" algn="just"/>
            <a:endParaRPr lang="en-US" sz="2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603242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Distribusi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lvl="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Peubah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Acak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Berdimensi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S </a:t>
            </a:r>
            <a:r>
              <a:rPr lang="en-US" sz="2000" i="1" dirty="0" err="1" smtClean="0">
                <a:latin typeface="Cambria" pitchFamily="18" charset="0"/>
              </a:rPr>
              <a:t>merupakan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sampel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eksperimen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pasangan</a:t>
            </a:r>
            <a:r>
              <a:rPr lang="en-US" sz="2000" i="1" dirty="0" smtClean="0">
                <a:latin typeface="Cambria" pitchFamily="18" charset="0"/>
              </a:rPr>
              <a:t> (X,Y)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berdimensi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masing-masing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menghubungkan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bilangan</a:t>
            </a:r>
            <a:r>
              <a:rPr lang="en-US" sz="2000" i="1" dirty="0" smtClean="0">
                <a:latin typeface="Cambria" pitchFamily="18" charset="0"/>
              </a:rPr>
              <a:t> real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anggota</a:t>
            </a:r>
            <a:r>
              <a:rPr lang="en-US" sz="2000" i="1" dirty="0" smtClean="0">
                <a:latin typeface="Cambria" pitchFamily="18" charset="0"/>
              </a:rPr>
              <a:t> S.</a:t>
            </a:r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 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Peubah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Acak</a:t>
            </a:r>
            <a:r>
              <a:rPr lang="en-US" sz="2000" b="1" dirty="0" smtClean="0">
                <a:latin typeface="Cambria" pitchFamily="18" charset="0"/>
              </a:rPr>
              <a:t> 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Berdimensi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endParaRPr lang="en-US" sz="2000" b="1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(X,Y) </a:t>
            </a:r>
            <a:r>
              <a:rPr lang="en-US" sz="2000" i="1" dirty="0" err="1" smtClean="0">
                <a:latin typeface="Cambria" pitchFamily="18" charset="0"/>
              </a:rPr>
              <a:t>disebut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berdimensi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banyak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nilai-nilai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mungkin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(X,Y) </a:t>
            </a:r>
            <a:r>
              <a:rPr lang="en-US" sz="2000" i="1" dirty="0" err="1" smtClean="0">
                <a:latin typeface="Cambria" pitchFamily="18" charset="0"/>
              </a:rPr>
              <a:t>salah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satunya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berhingga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atau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tidak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berhinga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tetapi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dapat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dihitung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berdimensi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.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kotak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3 bola </a:t>
            </a:r>
            <a:r>
              <a:rPr lang="en-US" sz="2000" dirty="0" err="1" smtClean="0">
                <a:latin typeface="Cambria" pitchFamily="18" charset="0"/>
              </a:rPr>
              <a:t>bernomor</a:t>
            </a:r>
            <a:r>
              <a:rPr lang="en-US" sz="2000" dirty="0" smtClean="0">
                <a:latin typeface="Cambria" pitchFamily="18" charset="0"/>
              </a:rPr>
              <a:t> 1, 2, 3.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bola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pengembalian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menyatakan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bilangan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pengambilan</a:t>
            </a:r>
            <a:r>
              <a:rPr lang="en-US" sz="2000" dirty="0" smtClean="0">
                <a:latin typeface="Cambria" pitchFamily="18" charset="0"/>
              </a:rPr>
              <a:t> bola </a:t>
            </a:r>
            <a:r>
              <a:rPr lang="en-US" sz="2000" dirty="0" err="1" smtClean="0">
                <a:latin typeface="Cambria" pitchFamily="18" charset="0"/>
              </a:rPr>
              <a:t>pertama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menyatakan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bilangan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pengambilan</a:t>
            </a:r>
            <a:r>
              <a:rPr lang="en-US" sz="2000" dirty="0" smtClean="0">
                <a:latin typeface="Cambria" pitchFamily="18" charset="0"/>
              </a:rPr>
              <a:t> bola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.</a:t>
            </a:r>
            <a:endParaRPr lang="en-US" dirty="0" smtClean="0">
              <a:latin typeface="Cambria" pitchFamily="18" charset="0"/>
            </a:endParaRPr>
          </a:p>
          <a:p>
            <a:endParaRPr lang="en-US" b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488179"/>
            <a:ext cx="8640763" cy="557075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Distribusi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3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Peubah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Acak</a:t>
            </a:r>
            <a:r>
              <a:rPr lang="en-US" sz="2000" b="1" dirty="0" smtClean="0">
                <a:latin typeface="Cambria" pitchFamily="18" charset="0"/>
              </a:rPr>
              <a:t> 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Berdimensi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endParaRPr lang="en-US" sz="2000" b="1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(X,Y) </a:t>
            </a:r>
            <a:r>
              <a:rPr lang="en-US" sz="2000" i="1" dirty="0" err="1" smtClean="0">
                <a:latin typeface="Cambria" pitchFamily="18" charset="0"/>
              </a:rPr>
              <a:t>disebut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berdimensi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banyak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nilai-nilai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mungkin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masing-masing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interval.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2: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tubuh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wanita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sehat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berusia</a:t>
            </a:r>
            <a:r>
              <a:rPr lang="en-US" sz="2000" dirty="0" smtClean="0">
                <a:latin typeface="Cambria" pitchFamily="18" charset="0"/>
              </a:rPr>
              <a:t> 20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29 </a:t>
            </a:r>
            <a:r>
              <a:rPr lang="en-US" sz="2000" dirty="0" err="1" smtClean="0">
                <a:latin typeface="Cambria" pitchFamily="18" charset="0"/>
              </a:rPr>
              <a:t>tahun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kadar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kalsium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darahnya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biasanya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antara</a:t>
            </a:r>
            <a:r>
              <a:rPr lang="en-US" sz="2000" dirty="0" smtClean="0">
                <a:latin typeface="Cambria" pitchFamily="18" charset="0"/>
              </a:rPr>
              <a:t> 8,5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10,5 mg/dl, </a:t>
            </a:r>
            <a:r>
              <a:rPr lang="en-US" sz="2000" dirty="0" err="1" smtClean="0">
                <a:latin typeface="Cambria" pitchFamily="18" charset="0"/>
              </a:rPr>
              <a:t>sedangkan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kadar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kolesterolnya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Y, </a:t>
            </a:r>
            <a:r>
              <a:rPr lang="en-US" sz="2000" dirty="0" err="1" smtClean="0">
                <a:latin typeface="Cambria" pitchFamily="18" charset="0"/>
              </a:rPr>
              <a:t>biasanya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antara</a:t>
            </a:r>
            <a:r>
              <a:rPr lang="en-US" sz="2000" dirty="0" smtClean="0">
                <a:latin typeface="Cambria" pitchFamily="18" charset="0"/>
              </a:rPr>
              <a:t> 120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240 mg/dl</a:t>
            </a:r>
          </a:p>
          <a:p>
            <a:pPr marL="268288" algn="just"/>
            <a:endParaRPr lang="en-US" dirty="0" smtClean="0">
              <a:latin typeface="Cambria" pitchFamily="18" charset="0"/>
            </a:endParaRPr>
          </a:p>
          <a:p>
            <a:pPr marL="268288" algn="just"/>
            <a:endParaRPr lang="en-US" dirty="0" smtClean="0">
              <a:latin typeface="Cambria" pitchFamily="18" charset="0"/>
            </a:endParaRPr>
          </a:p>
          <a:p>
            <a:pPr marL="268288" algn="just"/>
            <a:endParaRPr lang="en-US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4: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dinyatakan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P(X = x, Y = y) </a:t>
            </a:r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pasangan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.</a:t>
            </a:r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142852"/>
            <a:ext cx="8640763" cy="652486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 </a:t>
            </a:r>
            <a:r>
              <a:rPr lang="en-US" sz="2000" u="sng" dirty="0" err="1" smtClean="0">
                <a:latin typeface="Cambria" pitchFamily="18" charset="0"/>
              </a:rPr>
              <a:t>Peluang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Gabungan</a:t>
            </a:r>
            <a:r>
              <a:rPr lang="en-US" sz="2000" u="sng" dirty="0" smtClean="0">
                <a:latin typeface="Cambria" pitchFamily="18" charset="0"/>
              </a:rPr>
              <a:t>: </a:t>
            </a:r>
          </a:p>
          <a:p>
            <a:pPr marL="444500" lvl="0" indent="-269875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P(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≥ 0,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pasangan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daerah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asalnya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44500" lvl="0" indent="-269875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3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363538"/>
            <a:r>
              <a:rPr lang="en-US" sz="2000" dirty="0" smtClean="0">
                <a:latin typeface="Cambria" pitchFamily="18" charset="0"/>
              </a:rPr>
              <a:t>P(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= c(x+2y); x=0,1,2,3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y= 0,1,2,3</a:t>
            </a:r>
          </a:p>
          <a:p>
            <a:pPr marL="363538" lvl="0"/>
            <a:r>
              <a:rPr lang="en-US" sz="2000" dirty="0" smtClean="0">
                <a:latin typeface="Cambria" pitchFamily="18" charset="0"/>
              </a:rPr>
              <a:t>a.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c</a:t>
            </a:r>
          </a:p>
          <a:p>
            <a:pPr marL="363538" lvl="0"/>
            <a:r>
              <a:rPr lang="en-US" sz="2000" dirty="0" smtClean="0">
                <a:latin typeface="Cambria" pitchFamily="18" charset="0"/>
              </a:rPr>
              <a:t>b.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P(X=2, Y=1)</a:t>
            </a:r>
          </a:p>
          <a:p>
            <a:pPr marL="363538" lvl="0"/>
            <a:r>
              <a:rPr lang="en-US" sz="2000" dirty="0" smtClean="0">
                <a:latin typeface="Cambria" pitchFamily="18" charset="0"/>
              </a:rPr>
              <a:t>c. </a:t>
            </a: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P(X ≥ 1, Y≤ 2)</a:t>
            </a:r>
          </a:p>
          <a:p>
            <a:pPr marL="363538" lvl="0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4: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Sebuah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melibatkan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nilai-nilainya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dinyatakan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bidang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xy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A </a:t>
            </a:r>
            <a:r>
              <a:rPr lang="en-US" sz="2000" i="1" dirty="0" err="1" smtClean="0">
                <a:latin typeface="Cambria" pitchFamily="18" charset="0"/>
              </a:rPr>
              <a:t>terletak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bidang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xy</a:t>
            </a:r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dirty="0" smtClean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2300" y="1500174"/>
            <a:ext cx="164956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5168215"/>
            <a:ext cx="3125726" cy="832553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488179"/>
            <a:ext cx="8640763" cy="563231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en-US" b="1" u="sng" dirty="0" err="1" smtClean="0">
                <a:latin typeface="Cambria" pitchFamily="18" charset="0"/>
              </a:rPr>
              <a:t>Distribusi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err="1" smtClean="0">
                <a:latin typeface="Cambria" pitchFamily="18" charset="0"/>
              </a:rPr>
              <a:t>Gabungan</a:t>
            </a:r>
            <a:endParaRPr lang="en-US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0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Densitas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Gabungan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endParaRPr lang="en-US" sz="2000" u="sng" dirty="0" smtClean="0">
              <a:latin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u="sng" dirty="0" smtClean="0">
                <a:latin typeface="Cambria" pitchFamily="18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US" sz="2000" u="sng" dirty="0" smtClean="0">
              <a:latin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u="sng" dirty="0" smtClean="0">
                <a:latin typeface="Cambria" pitchFamily="18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US" sz="2000" u="sng" dirty="0" smtClean="0">
              <a:latin typeface="Cambria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2000" u="sng" dirty="0" smtClean="0">
              <a:latin typeface="Cambria" pitchFamily="18" charset="0"/>
            </a:endParaRPr>
          </a:p>
          <a:p>
            <a:pPr marL="342900" indent="-342900"/>
            <a:endParaRPr lang="en-US" sz="2000" u="sng" dirty="0" smtClean="0">
              <a:latin typeface="Cambria" pitchFamily="18" charset="0"/>
            </a:endParaRPr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4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42900" indent="2063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42900" indent="20638"/>
            <a:r>
              <a:rPr lang="en-US" sz="2000" i="1" dirty="0" smtClean="0">
                <a:latin typeface="Cambria" pitchFamily="18" charset="0"/>
              </a:rPr>
              <a:t>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dirty="0" smtClean="0">
                <a:latin typeface="Cambria" pitchFamily="18" charset="0"/>
              </a:rPr>
              <a:t>=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cxy</a:t>
            </a:r>
            <a:r>
              <a:rPr lang="en-US" sz="2000" i="1" dirty="0" smtClean="0">
                <a:latin typeface="Cambria" pitchFamily="18" charset="0"/>
              </a:rPr>
              <a:t> ; 0 &lt; x &lt; 3, 1&lt; y &lt; 4</a:t>
            </a:r>
          </a:p>
          <a:p>
            <a:pPr marL="342900" indent="20638"/>
            <a:r>
              <a:rPr lang="en-US" sz="2000" i="1" dirty="0" smtClean="0">
                <a:latin typeface="Cambria" pitchFamily="18" charset="0"/>
              </a:rPr>
              <a:t>	 </a:t>
            </a:r>
            <a:r>
              <a:rPr lang="en-US" sz="2000" dirty="0" smtClean="0">
                <a:latin typeface="Cambria" pitchFamily="18" charset="0"/>
              </a:rPr>
              <a:t>=</a:t>
            </a:r>
            <a:r>
              <a:rPr lang="en-US" sz="2000" i="1" dirty="0" smtClean="0">
                <a:latin typeface="Cambria" pitchFamily="18" charset="0"/>
              </a:rPr>
              <a:t> 0    ; x, y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342900" indent="20638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c</a:t>
            </a:r>
          </a:p>
          <a:p>
            <a:pPr marL="342900" indent="20638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P[(X,Y) </a:t>
            </a:r>
            <a:r>
              <a:rPr lang="az-Cyrl-AZ" sz="2000" i="1" dirty="0" smtClean="0">
                <a:latin typeface="Cambria" pitchFamily="18" charset="0"/>
              </a:rPr>
              <a:t>Є</a:t>
            </a:r>
            <a:r>
              <a:rPr lang="en-US" sz="2000" i="1" dirty="0" smtClean="0">
                <a:latin typeface="Cambria" pitchFamily="18" charset="0"/>
              </a:rPr>
              <a:t> A ] 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daerah</a:t>
            </a:r>
            <a:r>
              <a:rPr lang="en-US" sz="2000" dirty="0" smtClean="0">
                <a:latin typeface="Cambria" pitchFamily="18" charset="0"/>
              </a:rPr>
              <a:t> {(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); 0 &lt;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&lt; 2, 2 &lt; </a:t>
            </a:r>
            <a:r>
              <a:rPr lang="en-US" sz="2000" i="1" dirty="0" smtClean="0">
                <a:latin typeface="Cambria" pitchFamily="18" charset="0"/>
              </a:rPr>
              <a:t>y</a:t>
            </a:r>
            <a:r>
              <a:rPr lang="en-US" sz="2000" dirty="0" smtClean="0">
                <a:latin typeface="Cambria" pitchFamily="18" charset="0"/>
              </a:rPr>
              <a:t> &lt; 3}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42900" indent="-342900"/>
            <a:endParaRPr lang="en-US" u="sng" dirty="0" smtClean="0"/>
          </a:p>
          <a:p>
            <a:pPr lvl="0"/>
            <a:endParaRPr lang="en-US" dirty="0" smtClean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857364"/>
            <a:ext cx="3982669" cy="35719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3" y="2357430"/>
            <a:ext cx="2492393" cy="857256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75542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Distribusi</a:t>
            </a:r>
            <a:r>
              <a:rPr lang="en-US" sz="2400" b="1" u="sng" dirty="0" smtClean="0">
                <a:latin typeface="Cambria" pitchFamily="18" charset="0"/>
              </a:rPr>
              <a:t> Marginal</a:t>
            </a: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indent="268288" algn="just"/>
            <a:r>
              <a:rPr lang="en-US" sz="2000" dirty="0" err="1" smtClean="0">
                <a:latin typeface="Cambria" pitchFamily="18" charset="0"/>
              </a:rPr>
              <a:t>Apabila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(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semua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Y.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demikian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dinamakan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marginal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r>
              <a:rPr lang="en-US" sz="2000" dirty="0" smtClean="0">
                <a:latin typeface="Cambria" pitchFamily="18" charset="0"/>
              </a:rPr>
              <a:t> 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Marginal</a:t>
            </a:r>
            <a:endParaRPr lang="en-US" sz="2000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:</a:t>
            </a:r>
          </a:p>
          <a:p>
            <a:pPr marL="268288" algn="ctr"/>
            <a:r>
              <a:rPr lang="en-US" sz="2000" dirty="0" smtClean="0">
                <a:latin typeface="Cambria" pitchFamily="18" charset="0"/>
              </a:rPr>
              <a:t>p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=</a:t>
            </a:r>
          </a:p>
          <a:p>
            <a:pPr marL="268288" algn="ctr"/>
            <a:endParaRPr lang="en-US" sz="2000" i="1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X. </a:t>
            </a:r>
            <a:r>
              <a:rPr lang="en-US" sz="2000" i="1" dirty="0" err="1" smtClean="0">
                <a:latin typeface="Cambria" pitchFamily="18" charset="0"/>
              </a:rPr>
              <a:t>Adapun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:</a:t>
            </a:r>
          </a:p>
          <a:p>
            <a:pPr marL="268288" algn="ctr"/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(y) =  </a:t>
            </a:r>
            <a:br>
              <a:rPr lang="en-US" sz="2000" i="1" dirty="0" smtClean="0">
                <a:latin typeface="Cambria" pitchFamily="18" charset="0"/>
              </a:rPr>
            </a:br>
            <a:endParaRPr lang="en-US" sz="2000" i="1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Y.</a:t>
            </a:r>
            <a:endParaRPr lang="en-US" b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3590311"/>
            <a:ext cx="928695" cy="838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0" y="4857760"/>
            <a:ext cx="919259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612475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Marginal</a:t>
            </a: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algn="just"/>
            <a:r>
              <a:rPr lang="en-US" sz="2000" u="sng" dirty="0" smtClean="0">
                <a:latin typeface="Cambria" pitchFamily="18" charset="0"/>
              </a:rPr>
              <a:t>Contoh1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dirty="0" err="1" smtClean="0">
                <a:latin typeface="Cambria" pitchFamily="18" charset="0"/>
              </a:rPr>
              <a:t>Misalkan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gabungan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X </a:t>
            </a:r>
            <a:r>
              <a:rPr lang="en-US" dirty="0" err="1" smtClean="0">
                <a:latin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Y </a:t>
            </a:r>
            <a:r>
              <a:rPr lang="en-US" dirty="0" err="1" smtClean="0">
                <a:latin typeface="Cambria" pitchFamily="18" charset="0"/>
              </a:rPr>
              <a:t>berbentuk</a:t>
            </a:r>
            <a:r>
              <a:rPr lang="en-US" dirty="0" smtClean="0">
                <a:latin typeface="Cambria" pitchFamily="18" charset="0"/>
              </a:rPr>
              <a:t>:</a:t>
            </a:r>
          </a:p>
          <a:p>
            <a:pPr marL="268288" algn="just"/>
            <a:endParaRPr lang="en-US" b="1" dirty="0" smtClean="0">
              <a:latin typeface="Cambria" pitchFamily="18" charset="0"/>
            </a:endParaRPr>
          </a:p>
          <a:p>
            <a:pPr marL="268288" algn="just"/>
            <a:r>
              <a:rPr lang="en-US" b="1" dirty="0" smtClean="0">
                <a:latin typeface="Cambria" pitchFamily="18" charset="0"/>
              </a:rPr>
              <a:t>	</a:t>
            </a:r>
            <a:r>
              <a:rPr lang="en-US" dirty="0" smtClean="0">
                <a:latin typeface="Cambria" pitchFamily="18" charset="0"/>
              </a:rPr>
              <a:t>p(</a:t>
            </a:r>
            <a:r>
              <a:rPr lang="en-US" dirty="0" err="1" smtClean="0">
                <a:latin typeface="Cambria" pitchFamily="18" charset="0"/>
              </a:rPr>
              <a:t>x,y</a:t>
            </a:r>
            <a:r>
              <a:rPr lang="en-US" dirty="0" smtClean="0">
                <a:latin typeface="Cambria" pitchFamily="18" charset="0"/>
              </a:rPr>
              <a:t>) = (1/72) (x + 2y);   x = 0, 1, 2, 3</a:t>
            </a:r>
          </a:p>
          <a:p>
            <a:pPr marL="268288" algn="just"/>
            <a:r>
              <a:rPr lang="en-US" b="1" dirty="0" smtClean="0">
                <a:latin typeface="Cambria" pitchFamily="18" charset="0"/>
              </a:rPr>
              <a:t>				</a:t>
            </a:r>
            <a:r>
              <a:rPr lang="en-US" dirty="0" smtClean="0">
                <a:latin typeface="Cambria" pitchFamily="18" charset="0"/>
              </a:rPr>
              <a:t>y = 0, 1, 2, 3</a:t>
            </a:r>
          </a:p>
          <a:p>
            <a:pPr marL="631825" indent="-363538" algn="just">
              <a:buAutoNum type="alphaLcPeriod"/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marginal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X</a:t>
            </a:r>
            <a:endParaRPr lang="en-US" dirty="0" smtClean="0">
              <a:latin typeface="Cambria" pitchFamily="18" charset="0"/>
            </a:endParaRPr>
          </a:p>
          <a:p>
            <a:pPr marL="611188" indent="-342900" algn="just">
              <a:buAutoNum type="alphaLcPeriod"/>
            </a:pPr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marginal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Y</a:t>
            </a:r>
          </a:p>
          <a:p>
            <a:pPr marL="611188" indent="-342900" algn="just">
              <a:buAutoNum type="alphaLcPeriod"/>
            </a:pPr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Marginal</a:t>
            </a:r>
            <a:endParaRPr lang="en-US" sz="2000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:</a:t>
            </a: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  <a:p>
            <a:pPr marL="611188" indent="-342900" algn="just"/>
            <a:r>
              <a:rPr lang="en-US" sz="2000" i="1" dirty="0" smtClean="0">
                <a:latin typeface="Cambria" pitchFamily="18" charset="0"/>
              </a:rPr>
              <a:t>					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</a:t>
            </a: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  <a:p>
            <a:pPr marL="611188" indent="-342900" algn="just"/>
            <a:r>
              <a:rPr lang="en-US" sz="2000" i="1" dirty="0" err="1" smtClean="0">
                <a:latin typeface="Cambria" pitchFamily="18" charset="0"/>
              </a:rPr>
              <a:t>Adapun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endParaRPr lang="en-US" sz="2000" i="1" dirty="0" smtClean="0">
              <a:latin typeface="Cambria" pitchFamily="18" charset="0"/>
            </a:endParaRP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  <a:p>
            <a:pPr marL="611188" indent="-342900" algn="just"/>
            <a:r>
              <a:rPr lang="en-US" sz="2000" i="1" dirty="0" smtClean="0">
                <a:latin typeface="Cambria" pitchFamily="18" charset="0"/>
              </a:rPr>
              <a:t>					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</a:t>
            </a: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357694"/>
            <a:ext cx="3274240" cy="785818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572140"/>
            <a:ext cx="3286148" cy="792196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600164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Marginal</a:t>
            </a:r>
          </a:p>
          <a:p>
            <a:pPr marL="457200" indent="-457200"/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i="1" dirty="0" smtClean="0">
                <a:latin typeface="Cambria" pitchFamily="18" charset="0"/>
              </a:rPr>
              <a:t>g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h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i="1" dirty="0" smtClean="0">
                <a:latin typeface="Cambria" pitchFamily="18" charset="0"/>
              </a:rPr>
              <a:t>y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indent="-457200"/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indent="-457200"/>
            <a:endParaRPr lang="en-US" sz="2000" dirty="0" smtClean="0"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algn="just"/>
            <a:r>
              <a:rPr lang="en-US" sz="2000" u="sng" dirty="0" smtClean="0">
                <a:latin typeface="Cambria" pitchFamily="18" charset="0"/>
              </a:rPr>
              <a:t>Contoh2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 algn="just"/>
            <a:endParaRPr lang="en-US" sz="2000" b="1" dirty="0" smtClean="0">
              <a:latin typeface="Cambria" pitchFamily="18" charset="0"/>
            </a:endParaRPr>
          </a:p>
          <a:p>
            <a:pPr marL="268288" algn="just"/>
            <a:r>
              <a:rPr lang="en-US" sz="2000" b="1" dirty="0" smtClean="0">
                <a:latin typeface="Cambria" pitchFamily="18" charset="0"/>
              </a:rPr>
              <a:t>	f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dirty="0" err="1" smtClean="0">
                <a:latin typeface="Cambria" pitchFamily="18" charset="0"/>
              </a:rPr>
              <a:t>x,y</a:t>
            </a:r>
            <a:r>
              <a:rPr lang="en-US" sz="2000" dirty="0" smtClean="0">
                <a:latin typeface="Cambria" pitchFamily="18" charset="0"/>
              </a:rPr>
              <a:t>) = (4/35)</a:t>
            </a:r>
            <a:r>
              <a:rPr lang="en-US" sz="2000" dirty="0" err="1" smtClean="0">
                <a:latin typeface="Cambria" pitchFamily="18" charset="0"/>
              </a:rPr>
              <a:t>xy</a:t>
            </a:r>
            <a:r>
              <a:rPr lang="en-US" sz="2000" dirty="0" smtClean="0">
                <a:latin typeface="Cambria" pitchFamily="18" charset="0"/>
              </a:rPr>
              <a:t>;   0 &lt; x &lt; 3, 1 &lt; y &lt; 4</a:t>
            </a:r>
          </a:p>
          <a:p>
            <a:pPr marL="268288" algn="just"/>
            <a:r>
              <a:rPr lang="en-US" sz="2000" b="1" dirty="0" smtClean="0">
                <a:latin typeface="Cambria" pitchFamily="18" charset="0"/>
              </a:rPr>
              <a:t>	           </a:t>
            </a:r>
            <a:r>
              <a:rPr lang="en-US" sz="2000" dirty="0" smtClean="0">
                <a:latin typeface="Cambria" pitchFamily="18" charset="0"/>
              </a:rPr>
              <a:t> = 0              ;  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631825" indent="-363538" algn="just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endParaRPr lang="en-US" sz="2000" dirty="0" smtClean="0">
              <a:latin typeface="Cambria" pitchFamily="18" charset="0"/>
            </a:endParaRPr>
          </a:p>
          <a:p>
            <a:pPr marL="611188" indent="-342900" algn="just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</a:t>
            </a:r>
          </a:p>
          <a:p>
            <a:pPr marL="611188" indent="-342900" algn="just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1500174"/>
            <a:ext cx="1426114" cy="785818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5" y="2500306"/>
            <a:ext cx="1296468" cy="714380"/>
          </a:xfrm>
          <a:prstGeom prst="rect">
            <a:avLst/>
          </a:prstGeom>
          <a:noFill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44764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Distribusi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Bersyarat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p(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(y)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dinyatakan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| y) =                      ;  p</a:t>
            </a:r>
            <a:r>
              <a:rPr lang="en-US" sz="2000" i="1" baseline="-25000" dirty="0" smtClean="0">
                <a:latin typeface="Cambria" pitchFamily="18" charset="0"/>
              </a:rPr>
              <a:t>2 </a:t>
            </a:r>
            <a:r>
              <a:rPr lang="en-US" sz="2000" i="1" dirty="0" smtClean="0">
                <a:latin typeface="Cambria" pitchFamily="18" charset="0"/>
              </a:rPr>
              <a:t>(y) &gt; 0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hasil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 = y.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marginal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p(x | y) =                       ; 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(x) &gt; 0</a:t>
            </a:r>
          </a:p>
          <a:p>
            <a:pPr marL="363538" algn="just"/>
            <a:endParaRPr lang="en-US" sz="2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untuk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setiap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dalam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daerah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 = x.</a:t>
            </a:r>
          </a:p>
          <a:p>
            <a:pPr marL="363538" algn="just"/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500306"/>
            <a:ext cx="714380" cy="636245"/>
          </a:xfrm>
          <a:prstGeom prst="rect">
            <a:avLst/>
          </a:prstGeom>
          <a:noFill/>
        </p:spPr>
      </p:pic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4214818"/>
            <a:ext cx="714380" cy="636245"/>
          </a:xfrm>
          <a:prstGeom prst="rect">
            <a:avLst/>
          </a:prstGeom>
          <a:noFill/>
        </p:spPr>
      </p:pic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7659</TotalTime>
  <Words>688</Words>
  <Application>Microsoft Office PowerPoint</Application>
  <PresentationFormat>On-screen Show (4:3)</PresentationFormat>
  <Paragraphs>177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Cambria</vt:lpstr>
      <vt:lpstr>Century Schoolbook</vt:lpstr>
      <vt:lpstr>Times New Roman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1175</cp:revision>
  <dcterms:created xsi:type="dcterms:W3CDTF">2009-05-24T01:21:15Z</dcterms:created>
  <dcterms:modified xsi:type="dcterms:W3CDTF">2020-06-21T10:51:45Z</dcterms:modified>
</cp:coreProperties>
</file>