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11"/>
  </p:notesMasterIdLst>
  <p:sldIdLst>
    <p:sldId id="422" r:id="rId2"/>
    <p:sldId id="427" r:id="rId3"/>
    <p:sldId id="343" r:id="rId4"/>
    <p:sldId id="428" r:id="rId5"/>
    <p:sldId id="429" r:id="rId6"/>
    <p:sldId id="430" r:id="rId7"/>
    <p:sldId id="431" r:id="rId8"/>
    <p:sldId id="432" r:id="rId9"/>
    <p:sldId id="433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3366"/>
    <a:srgbClr val="A50021"/>
    <a:srgbClr val="003399"/>
    <a:srgbClr val="006600"/>
    <a:srgbClr val="CC0000"/>
    <a:srgbClr val="000099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30" autoAdjust="0"/>
    <p:restoredTop sz="94711" autoAdjust="0"/>
  </p:normalViewPr>
  <p:slideViewPr>
    <p:cSldViewPr>
      <p:cViewPr varScale="1">
        <p:scale>
          <a:sx n="67" d="100"/>
          <a:sy n="67" d="100"/>
        </p:scale>
        <p:origin x="132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0898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453474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196029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988073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553185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653462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560062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966857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645436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619516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2502282"/>
            <a:ext cx="6000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itchFamily="18" charset="0"/>
              </a:rPr>
              <a:t>Pertemuan</a:t>
            </a:r>
            <a:r>
              <a:rPr lang="en-US" sz="2400" b="1" dirty="0" smtClean="0">
                <a:latin typeface="Cambria" pitchFamily="18" charset="0"/>
              </a:rPr>
              <a:t> 6</a:t>
            </a:r>
          </a:p>
          <a:p>
            <a:pPr algn="ctr"/>
            <a:r>
              <a:rPr lang="en-US" sz="2400" b="1" dirty="0">
                <a:latin typeface="Cambria" pitchFamily="18" charset="0"/>
              </a:rPr>
              <a:t> </a:t>
            </a:r>
          </a:p>
          <a:p>
            <a:pPr algn="ctr"/>
            <a:endParaRPr lang="en-US" sz="2400" b="1" dirty="0" smtClean="0">
              <a:latin typeface="Cambria" pitchFamily="18" charset="0"/>
            </a:endParaRPr>
          </a:p>
          <a:p>
            <a:pPr algn="ctr"/>
            <a:r>
              <a:rPr lang="en-US" sz="2400" b="1" dirty="0" err="1" smtClean="0">
                <a:latin typeface="Cambria" pitchFamily="18" charset="0"/>
              </a:rPr>
              <a:t>Ekspektasi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Satu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Peubah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Acak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Diskrit</a:t>
            </a:r>
            <a:endParaRPr lang="en-US" sz="24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72464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AutoNum type="alphaUcPeriod"/>
            </a:pPr>
            <a:r>
              <a:rPr lang="en-US" sz="2400" b="1" u="sng" dirty="0" err="1" smtClean="0">
                <a:latin typeface="Cambria" pitchFamily="18" charset="0"/>
              </a:rPr>
              <a:t>Nilai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Ekspektasi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p(x)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u(X)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ekspektasi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u(X), 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E[u(x)],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</a:t>
            </a:r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1: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smtClean="0">
                <a:latin typeface="Cambria" pitchFamily="18" charset="0"/>
              </a:rPr>
              <a:t>		</a:t>
            </a:r>
            <a:r>
              <a:rPr lang="en-US" sz="2000" i="1" dirty="0" smtClean="0">
                <a:latin typeface="Cambria" pitchFamily="18" charset="0"/>
              </a:rPr>
              <a:t>p(x) = x/15 ;  x = 1, 2, 3, 4, 5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E(X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– 1)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E[X(X+1)]</a:t>
            </a:r>
          </a:p>
          <a:p>
            <a:pPr marL="268288"/>
            <a:endParaRPr lang="en-US" i="1" baseline="30000" dirty="0" smtClean="0"/>
          </a:p>
          <a:p>
            <a:pPr marL="268288"/>
            <a:endParaRPr lang="en-US" baseline="30000" dirty="0" smtClean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5" y="2708539"/>
            <a:ext cx="2938360" cy="791899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791721"/>
            <a:ext cx="8640763" cy="510909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AutoNum type="alphaUcPeriod"/>
            </a:pPr>
            <a:r>
              <a:rPr lang="en-US" sz="2000" b="1" u="sng" dirty="0" err="1" smtClean="0">
                <a:latin typeface="Cambria" pitchFamily="18" charset="0"/>
              </a:rPr>
              <a:t>Nilai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Ekspektasi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Sifat-sifat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Nilai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Ekspektasi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 lvl="0" indent="-268288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c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E(c) = c</a:t>
            </a:r>
          </a:p>
          <a:p>
            <a:pPr marL="268288" lvl="0" indent="-268288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c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u(X)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:   E[</a:t>
            </a:r>
            <a:r>
              <a:rPr lang="en-US" sz="2000" dirty="0" err="1" smtClean="0">
                <a:latin typeface="Cambria" pitchFamily="18" charset="0"/>
              </a:rPr>
              <a:t>c.u</a:t>
            </a:r>
            <a:r>
              <a:rPr lang="en-US" sz="2000" dirty="0" smtClean="0">
                <a:latin typeface="Cambria" pitchFamily="18" charset="0"/>
              </a:rPr>
              <a:t>(X)] = </a:t>
            </a:r>
            <a:r>
              <a:rPr lang="en-US" sz="2000" dirty="0" err="1" smtClean="0">
                <a:latin typeface="Cambria" pitchFamily="18" charset="0"/>
              </a:rPr>
              <a:t>c.E</a:t>
            </a:r>
            <a:r>
              <a:rPr lang="en-US" sz="2000" dirty="0" smtClean="0">
                <a:latin typeface="Cambria" pitchFamily="18" charset="0"/>
              </a:rPr>
              <a:t>[u(X)]</a:t>
            </a:r>
          </a:p>
          <a:p>
            <a:pPr marL="268288" lvl="0" indent="-268288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c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c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u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(X)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u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(X)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r>
              <a:rPr lang="en-US" sz="2000" dirty="0" smtClean="0">
                <a:latin typeface="Cambria" pitchFamily="18" charset="0"/>
              </a:rPr>
              <a:t>		E[c</a:t>
            </a:r>
            <a:r>
              <a:rPr lang="en-US" sz="2000" baseline="-25000" dirty="0" smtClean="0">
                <a:latin typeface="Cambria" pitchFamily="18" charset="0"/>
              </a:rPr>
              <a:t>1.</a:t>
            </a:r>
            <a:r>
              <a:rPr lang="en-US" sz="2000" dirty="0" smtClean="0">
                <a:latin typeface="Cambria" pitchFamily="18" charset="0"/>
              </a:rPr>
              <a:t>u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(X) + c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. u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(X)] = c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 . E[u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(X)] + c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. E[u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(X)]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 </a:t>
            </a:r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2: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Lihat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kembali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soal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contoh</a:t>
            </a:r>
            <a:r>
              <a:rPr lang="en-US" sz="2000" dirty="0" smtClean="0">
                <a:latin typeface="Cambria" pitchFamily="18" charset="0"/>
              </a:rPr>
              <a:t> 1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E(X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– 1)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E[X(X+1)]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menggunakan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sifat-sifat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ekspektasi</a:t>
            </a:r>
            <a:endParaRPr lang="en-US" sz="2000" dirty="0" smtClean="0">
              <a:latin typeface="Cambria" pitchFamily="18" charset="0"/>
            </a:endParaRPr>
          </a:p>
          <a:p>
            <a:pPr marL="268288"/>
            <a:endParaRPr lang="en-US" sz="2000" i="1" baseline="30000" dirty="0" smtClean="0">
              <a:latin typeface="Cambria" pitchFamily="18" charset="0"/>
            </a:endParaRPr>
          </a:p>
          <a:p>
            <a:pPr marL="268288"/>
            <a:endParaRPr lang="en-US" baseline="30000" dirty="0" smtClean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382198"/>
            <a:ext cx="8640763" cy="5878532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400" b="1" u="sng" dirty="0" smtClean="0">
                <a:latin typeface="Cambria" pitchFamily="18" charset="0"/>
              </a:rPr>
              <a:t>B. </a:t>
            </a:r>
            <a:r>
              <a:rPr lang="en-US" sz="2400" b="1" u="sng" dirty="0" err="1" smtClean="0">
                <a:latin typeface="Cambria" pitchFamily="18" charset="0"/>
              </a:rPr>
              <a:t>Rataan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p(x),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  <a:endParaRPr lang="en-US" dirty="0" smtClean="0"/>
          </a:p>
          <a:p>
            <a:pPr marL="342900" indent="-342900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Sandi </a:t>
            </a:r>
            <a:r>
              <a:rPr lang="en-US" sz="2000" dirty="0" err="1" smtClean="0">
                <a:latin typeface="Cambria" pitchFamily="18" charset="0"/>
              </a:rPr>
              <a:t>mengundi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seimbang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rataan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munculnya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angka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!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r>
              <a:rPr lang="en-US" sz="2400" b="1" u="sng" dirty="0" smtClean="0">
                <a:latin typeface="Cambria" pitchFamily="18" charset="0"/>
              </a:rPr>
              <a:t>C. </a:t>
            </a:r>
            <a:r>
              <a:rPr lang="en-US" sz="2400" b="1" u="sng" dirty="0" err="1" smtClean="0">
                <a:latin typeface="Cambria" pitchFamily="18" charset="0"/>
              </a:rPr>
              <a:t>Varians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Varians</a:t>
            </a:r>
            <a:endParaRPr lang="en-US" sz="2000" b="1" dirty="0" smtClean="0">
              <a:latin typeface="Cambria" pitchFamily="18" charset="0"/>
            </a:endParaRPr>
          </a:p>
          <a:p>
            <a:pPr marL="268288"/>
            <a:r>
              <a:rPr lang="en-US" sz="2000" i="1" dirty="0" err="1" smtClean="0">
                <a:latin typeface="Cambria" pitchFamily="18" charset="0"/>
              </a:rPr>
              <a:t>Misalnya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baik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maupun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. </a:t>
            </a:r>
            <a:r>
              <a:rPr lang="en-US" sz="2000" i="1" dirty="0" err="1" smtClean="0">
                <a:latin typeface="Cambria" pitchFamily="18" charset="0"/>
              </a:rPr>
              <a:t>Varians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r>
              <a:rPr lang="en-US" sz="2000" i="1" dirty="0" smtClean="0">
                <a:latin typeface="Cambria" pitchFamily="18" charset="0"/>
              </a:rPr>
              <a:t>		</a:t>
            </a:r>
            <a:r>
              <a:rPr lang="en-US" sz="2000" i="1" dirty="0" err="1" smtClean="0">
                <a:latin typeface="Cambria" pitchFamily="18" charset="0"/>
              </a:rPr>
              <a:t>Var</a:t>
            </a:r>
            <a:r>
              <a:rPr lang="en-US" sz="2000" i="1" dirty="0" smtClean="0">
                <a:latin typeface="Cambria" pitchFamily="18" charset="0"/>
              </a:rPr>
              <a:t>(X) = E[X – E(X)]</a:t>
            </a:r>
            <a:r>
              <a:rPr lang="en-US" sz="2000" i="1" baseline="30000" dirty="0" smtClean="0">
                <a:latin typeface="Cambria" pitchFamily="18" charset="0"/>
              </a:rPr>
              <a:t>2</a:t>
            </a:r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	</a:t>
            </a:r>
            <a:r>
              <a:rPr lang="en-US" sz="2000" i="1" dirty="0" err="1" smtClean="0">
                <a:latin typeface="Cambria" pitchFamily="18" charset="0"/>
              </a:rPr>
              <a:t>atau</a:t>
            </a:r>
            <a:r>
              <a:rPr lang="en-US" sz="2000" i="1" dirty="0" smtClean="0">
                <a:latin typeface="Cambria" pitchFamily="18" charset="0"/>
              </a:rPr>
              <a:t>       </a:t>
            </a:r>
            <a:r>
              <a:rPr lang="en-US" sz="2000" i="1" dirty="0" err="1" smtClean="0">
                <a:latin typeface="Cambria" pitchFamily="18" charset="0"/>
              </a:rPr>
              <a:t>VAr</a:t>
            </a:r>
            <a:r>
              <a:rPr lang="en-US" sz="2000" i="1" dirty="0" smtClean="0">
                <a:latin typeface="Cambria" pitchFamily="18" charset="0"/>
              </a:rPr>
              <a:t>(X) = E(X - µ)</a:t>
            </a:r>
            <a:r>
              <a:rPr lang="en-US" sz="2000" i="1" baseline="30000" dirty="0" smtClean="0">
                <a:latin typeface="Cambria" pitchFamily="18" charset="0"/>
              </a:rPr>
              <a:t>2</a:t>
            </a:r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2285992"/>
            <a:ext cx="1428760" cy="52711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214290"/>
            <a:ext cx="8640763" cy="6206827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C. </a:t>
            </a:r>
            <a:r>
              <a:rPr lang="en-US" sz="2000" b="1" u="sng" dirty="0" err="1" smtClean="0">
                <a:latin typeface="Cambria" pitchFamily="18" charset="0"/>
              </a:rPr>
              <a:t>Varians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sz="24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</a:t>
            </a:r>
            <a:r>
              <a:rPr lang="en-US" sz="2000" dirty="0" smtClean="0">
                <a:latin typeface="Cambria" pitchFamily="18" charset="0"/>
              </a:rPr>
              <a:t> :</a:t>
            </a:r>
            <a:r>
              <a:rPr lang="en-US" sz="2000" b="1" dirty="0" err="1" smtClean="0">
                <a:latin typeface="Cambria" pitchFamily="18" charset="0"/>
              </a:rPr>
              <a:t>Varians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endParaRPr lang="en-US" sz="2000" b="1" dirty="0" smtClean="0">
              <a:latin typeface="Cambria" pitchFamily="18" charset="0"/>
            </a:endParaRPr>
          </a:p>
          <a:p>
            <a:pPr marL="268288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p(x)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Varians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Sifat-sifat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r>
              <a:rPr lang="en-US" sz="2000" u="sng" dirty="0" smtClean="0">
                <a:latin typeface="Cambria" pitchFamily="18" charset="0"/>
              </a:rPr>
              <a:t> :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c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Var</a:t>
            </a:r>
            <a:r>
              <a:rPr lang="en-US" sz="2000" dirty="0" smtClean="0">
                <a:latin typeface="Cambria" pitchFamily="18" charset="0"/>
              </a:rPr>
              <a:t>(c) = 0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c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 indent="-268288"/>
            <a:r>
              <a:rPr lang="en-US" sz="2000" i="1" dirty="0" smtClean="0">
                <a:latin typeface="Cambria" pitchFamily="18" charset="0"/>
              </a:rPr>
              <a:t>			</a:t>
            </a:r>
            <a:r>
              <a:rPr lang="en-US" sz="2000" i="1" dirty="0" err="1" smtClean="0">
                <a:latin typeface="Cambria" pitchFamily="18" charset="0"/>
              </a:rPr>
              <a:t>Var</a:t>
            </a:r>
            <a:r>
              <a:rPr lang="en-US" sz="2000" i="1" dirty="0" smtClean="0">
                <a:latin typeface="Cambria" pitchFamily="18" charset="0"/>
              </a:rPr>
              <a:t>(X + c) = </a:t>
            </a:r>
            <a:r>
              <a:rPr lang="en-US" sz="2000" i="1" dirty="0" err="1" smtClean="0">
                <a:latin typeface="Cambria" pitchFamily="18" charset="0"/>
              </a:rPr>
              <a:t>Var</a:t>
            </a:r>
            <a:r>
              <a:rPr lang="en-US" sz="2000" i="1" dirty="0" smtClean="0">
                <a:latin typeface="Cambria" pitchFamily="18" charset="0"/>
              </a:rPr>
              <a:t>(X)</a:t>
            </a:r>
          </a:p>
          <a:p>
            <a:pPr marL="268288" indent="-268288">
              <a:buFont typeface="+mj-lt"/>
              <a:buAutoNum type="arabicPeriod" startAt="3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a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b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 indent="-268288"/>
            <a:r>
              <a:rPr lang="en-US" sz="2000" i="1" dirty="0" smtClean="0">
                <a:latin typeface="Cambria" pitchFamily="18" charset="0"/>
              </a:rPr>
              <a:t>			</a:t>
            </a:r>
            <a:r>
              <a:rPr lang="en-US" sz="2000" b="1" dirty="0" smtClean="0"/>
              <a:t> </a:t>
            </a:r>
            <a:r>
              <a:rPr lang="en-US" sz="2000" i="1" dirty="0" err="1" smtClean="0"/>
              <a:t>Var</a:t>
            </a:r>
            <a:r>
              <a:rPr lang="en-US" sz="2000" i="1" dirty="0" smtClean="0"/>
              <a:t>(</a:t>
            </a:r>
            <a:r>
              <a:rPr lang="en-US" sz="2000" i="1" dirty="0" err="1" smtClean="0"/>
              <a:t>aX</a:t>
            </a:r>
            <a:r>
              <a:rPr lang="en-US" sz="2000" i="1" baseline="30000" dirty="0" smtClean="0"/>
              <a:t> </a:t>
            </a:r>
            <a:r>
              <a:rPr lang="en-US" sz="2000" i="1" dirty="0" smtClean="0"/>
              <a:t>+ b) = a</a:t>
            </a:r>
            <a:r>
              <a:rPr lang="en-US" sz="2000" i="1" baseline="30000" dirty="0" smtClean="0"/>
              <a:t>2 </a:t>
            </a:r>
            <a:r>
              <a:rPr lang="en-US" sz="2000" i="1" dirty="0" smtClean="0"/>
              <a:t>. </a:t>
            </a:r>
            <a:r>
              <a:rPr lang="en-US" sz="2000" i="1" dirty="0" err="1" smtClean="0"/>
              <a:t>Var</a:t>
            </a:r>
            <a:r>
              <a:rPr lang="en-US" sz="2000" i="1" dirty="0" smtClean="0"/>
              <a:t>(X)</a:t>
            </a:r>
          </a:p>
          <a:p>
            <a:pPr marL="268288" indent="-268288"/>
            <a:endParaRPr lang="en-US" sz="2000" i="1" dirty="0" smtClean="0">
              <a:latin typeface="Cambria" pitchFamily="18" charset="0"/>
            </a:endParaRPr>
          </a:p>
          <a:p>
            <a:pPr marL="268288" indent="-268288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Misalnya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sebagai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berikut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i="1" dirty="0" smtClean="0">
                <a:latin typeface="Cambria" pitchFamily="18" charset="0"/>
              </a:rPr>
              <a:t>					      </a:t>
            </a:r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Var</a:t>
            </a:r>
            <a:r>
              <a:rPr lang="en-US" sz="2000" dirty="0" smtClean="0">
                <a:latin typeface="Cambria" pitchFamily="18" charset="0"/>
              </a:rPr>
              <a:t>(X)!</a:t>
            </a:r>
          </a:p>
          <a:p>
            <a:endParaRPr lang="en-US" sz="2000" i="1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857364"/>
            <a:ext cx="2786082" cy="661288"/>
          </a:xfrm>
          <a:prstGeom prst="rect">
            <a:avLst/>
          </a:prstGeom>
          <a:noFill/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214544" y="5357826"/>
          <a:ext cx="2786084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521"/>
                <a:gridCol w="696521"/>
                <a:gridCol w="696521"/>
                <a:gridCol w="696521"/>
              </a:tblGrid>
              <a:tr h="285752">
                <a:tc>
                  <a:txBody>
                    <a:bodyPr/>
                    <a:lstStyle/>
                    <a:p>
                      <a:r>
                        <a:rPr lang="en-US" i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en-US" b="1" i="1" dirty="0" smtClean="0">
                          <a:solidFill>
                            <a:schemeClr val="tx1"/>
                          </a:solidFill>
                        </a:rPr>
                        <a:t>p(x)</a:t>
                      </a:r>
                      <a:endParaRPr lang="en-US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1/2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1/3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1/6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366198"/>
            <a:ext cx="8640763" cy="6063198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u="sng" dirty="0" smtClean="0">
                <a:latin typeface="Cambria" pitchFamily="18" charset="0"/>
              </a:rPr>
              <a:t>D. </a:t>
            </a:r>
            <a:r>
              <a:rPr lang="en-US" sz="2400" b="1" u="sng" dirty="0" err="1" smtClean="0">
                <a:latin typeface="Cambria" pitchFamily="18" charset="0"/>
              </a:rPr>
              <a:t>Momen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endParaRPr lang="en-US" sz="2000" b="1" dirty="0" smtClean="0">
              <a:latin typeface="Cambria" pitchFamily="18" charset="0"/>
            </a:endParaRPr>
          </a:p>
          <a:p>
            <a:pPr marL="363538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baik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maupu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-k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µ’</a:t>
            </a:r>
            <a:r>
              <a:rPr lang="en-US" sz="2000" i="1" baseline="-25000" dirty="0" smtClean="0">
                <a:latin typeface="Cambria" pitchFamily="18" charset="0"/>
              </a:rPr>
              <a:t>k</a:t>
            </a:r>
            <a:r>
              <a:rPr lang="en-US" sz="2000" i="1" dirty="0" smtClean="0">
                <a:latin typeface="Cambria" pitchFamily="18" charset="0"/>
              </a:rPr>
              <a:t> )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/>
            <a:r>
              <a:rPr lang="en-US" sz="2000" i="1" dirty="0" smtClean="0">
                <a:latin typeface="Cambria" pitchFamily="18" charset="0"/>
              </a:rPr>
              <a:t>	µ’</a:t>
            </a:r>
            <a:r>
              <a:rPr lang="en-US" sz="2000" b="1" i="1" baseline="-25000" dirty="0" smtClean="0">
                <a:latin typeface="Cambria" pitchFamily="18" charset="0"/>
              </a:rPr>
              <a:t>k</a:t>
            </a:r>
            <a:r>
              <a:rPr lang="en-US" sz="2000" i="1" dirty="0" smtClean="0">
                <a:latin typeface="Cambria" pitchFamily="18" charset="0"/>
              </a:rPr>
              <a:t> = E(</a:t>
            </a:r>
            <a:r>
              <a:rPr lang="en-US" sz="2000" i="1" dirty="0" err="1" smtClean="0">
                <a:latin typeface="Cambria" pitchFamily="18" charset="0"/>
              </a:rPr>
              <a:t>X</a:t>
            </a:r>
            <a:r>
              <a:rPr lang="en-US" sz="2000" i="1" baseline="30000" dirty="0" err="1" smtClean="0">
                <a:latin typeface="Cambria" pitchFamily="18" charset="0"/>
              </a:rPr>
              <a:t>k</a:t>
            </a:r>
            <a:r>
              <a:rPr lang="en-US" sz="2000" i="1" dirty="0" smtClean="0">
                <a:latin typeface="Cambria" pitchFamily="18" charset="0"/>
              </a:rPr>
              <a:t>), k = 1, 2, 3, . . .</a:t>
            </a: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endParaRPr lang="en-US" sz="2000" b="1" dirty="0" smtClean="0">
              <a:latin typeface="Cambria" pitchFamily="18" charset="0"/>
            </a:endParaRPr>
          </a:p>
          <a:p>
            <a:pPr marL="363538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p(x)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-k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µ’</a:t>
            </a:r>
            <a:r>
              <a:rPr lang="en-US" sz="2000" i="1" baseline="-25000" dirty="0" smtClean="0">
                <a:latin typeface="Cambria" pitchFamily="18" charset="0"/>
              </a:rPr>
              <a:t>k</a:t>
            </a:r>
            <a:r>
              <a:rPr lang="en-US" sz="2000" i="1" dirty="0" smtClean="0">
                <a:latin typeface="Cambria" pitchFamily="18" charset="0"/>
              </a:rPr>
              <a:t> )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3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Sekitar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Rataan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endParaRPr lang="en-US" sz="2000" b="1" dirty="0" smtClean="0">
              <a:latin typeface="Cambria" pitchFamily="18" charset="0"/>
            </a:endParaRPr>
          </a:p>
          <a:p>
            <a:pPr marL="363538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p(x)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sekitar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-k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µ</a:t>
            </a:r>
            <a:r>
              <a:rPr lang="en-US" sz="2000" i="1" baseline="-25000" dirty="0" smtClean="0">
                <a:latin typeface="Cambria" pitchFamily="18" charset="0"/>
              </a:rPr>
              <a:t>k</a:t>
            </a:r>
            <a:r>
              <a:rPr lang="en-US" sz="2000" i="1" dirty="0" smtClean="0">
                <a:latin typeface="Cambria" pitchFamily="18" charset="0"/>
              </a:rPr>
              <a:t> )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i="1" dirty="0" smtClean="0">
                <a:latin typeface="Cambria" pitchFamily="18" charset="0"/>
              </a:rPr>
              <a:t>		</a:t>
            </a:r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3633793"/>
            <a:ext cx="1934358" cy="723901"/>
          </a:xfrm>
          <a:prstGeom prst="rect">
            <a:avLst/>
          </a:prstGeom>
          <a:noFill/>
        </p:spPr>
      </p:pic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5429264"/>
            <a:ext cx="2743920" cy="785818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63231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D. </a:t>
            </a:r>
            <a:r>
              <a:rPr lang="en-US" sz="2000" b="1" u="sng" dirty="0" err="1" smtClean="0">
                <a:latin typeface="Cambria" pitchFamily="18" charset="0"/>
              </a:rPr>
              <a:t>Momen</a:t>
            </a:r>
            <a:endParaRPr lang="en-US" sz="2000" b="1" u="sng" baseline="30000" dirty="0" smtClean="0">
              <a:latin typeface="Cambria" pitchFamily="18" charset="0"/>
            </a:endParaRPr>
          </a:p>
          <a:p>
            <a:endParaRPr lang="en-US" sz="2000" b="1" u="sng" baseline="30000" dirty="0" smtClean="0">
              <a:latin typeface="Cambria" pitchFamily="18" charset="0"/>
            </a:endParaRPr>
          </a:p>
          <a:p>
            <a:endParaRPr lang="en-US" sz="2000" b="1" u="sng" baseline="30000" dirty="0" smtClean="0">
              <a:latin typeface="Cambria" pitchFamily="18" charset="0"/>
            </a:endParaRPr>
          </a:p>
          <a:p>
            <a:endParaRPr lang="en-US" sz="2000" b="1" u="sng" baseline="30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Berikut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ini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diberikan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endParaRPr lang="en-US" sz="2000" dirty="0" smtClean="0">
              <a:latin typeface="Cambria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indent="-457200"/>
            <a:r>
              <a:rPr lang="en-US" sz="2000" dirty="0" smtClean="0">
                <a:latin typeface="Cambria" pitchFamily="18" charset="0"/>
              </a:rPr>
              <a:t>	</a:t>
            </a:r>
          </a:p>
          <a:p>
            <a:pPr marL="457200" indent="-457200"/>
            <a:r>
              <a:rPr lang="en-US" sz="2000" dirty="0" smtClean="0">
                <a:latin typeface="Cambria" pitchFamily="18" charset="0"/>
              </a:rPr>
              <a:t>	</a:t>
            </a:r>
            <a:r>
              <a:rPr lang="en-US" sz="2000" dirty="0" err="1" smtClean="0">
                <a:latin typeface="Cambria" pitchFamily="18" charset="0"/>
              </a:rPr>
              <a:t>Hitunglah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b="1" i="1" baseline="30000" dirty="0" smtClean="0">
                <a:latin typeface="Cambria" pitchFamily="18" charset="0"/>
              </a:rPr>
              <a:t>µ’</a:t>
            </a:r>
            <a:r>
              <a:rPr lang="en-US" sz="2000" b="1" i="1" baseline="-25000" dirty="0" smtClean="0">
                <a:latin typeface="Cambria" pitchFamily="18" charset="0"/>
              </a:rPr>
              <a:t>3</a:t>
            </a:r>
          </a:p>
          <a:p>
            <a:pPr marL="457200" indent="-457200"/>
            <a:endParaRPr lang="en-US" sz="2000" dirty="0" smtClean="0">
              <a:latin typeface="Cambria" pitchFamily="18" charset="0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ufngsi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 </a:t>
            </a:r>
          </a:p>
          <a:p>
            <a:pPr marL="914400" lvl="1" indent="-457200"/>
            <a:r>
              <a:rPr lang="en-US" sz="2000" dirty="0" smtClean="0">
                <a:latin typeface="Cambria" pitchFamily="18" charset="0"/>
              </a:rPr>
              <a:t>	</a:t>
            </a:r>
          </a:p>
          <a:p>
            <a:pPr marL="914400" lvl="1" indent="-457200"/>
            <a:r>
              <a:rPr lang="en-US" sz="2000" dirty="0" smtClean="0">
                <a:latin typeface="Cambria" pitchFamily="18" charset="0"/>
              </a:rPr>
              <a:t>	p(x) = 1/3 ; x = 1, 2, 3</a:t>
            </a:r>
          </a:p>
          <a:p>
            <a:pPr marL="914400" lvl="1" indent="-457200"/>
            <a:endParaRPr lang="en-US" sz="2000" dirty="0" smtClean="0">
              <a:latin typeface="Cambria" pitchFamily="18" charset="0"/>
            </a:endParaRPr>
          </a:p>
          <a:p>
            <a:pPr marL="914400" lvl="1" indent="-457200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 </a:t>
            </a:r>
            <a:r>
              <a:rPr lang="en-US" sz="2000" b="1" i="1" baseline="30000" dirty="0" smtClean="0"/>
              <a:t>µ</a:t>
            </a:r>
            <a:r>
              <a:rPr lang="en-US" sz="2000" b="1" i="1" baseline="-25000" dirty="0" smtClean="0"/>
              <a:t>3</a:t>
            </a:r>
            <a:endParaRPr lang="en-US" sz="2000" dirty="0" smtClean="0"/>
          </a:p>
          <a:p>
            <a:pPr marL="914400" lvl="1" indent="-457200"/>
            <a:endParaRPr lang="en-US" sz="2000" dirty="0" smtClean="0">
              <a:latin typeface="Cambria" pitchFamily="18" charset="0"/>
            </a:endParaRPr>
          </a:p>
          <a:p>
            <a:pPr marL="457200" indent="-457200"/>
            <a:endParaRPr lang="en-US" sz="2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857225" y="2071678"/>
          <a:ext cx="2928957" cy="774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0812"/>
                <a:gridCol w="570772"/>
                <a:gridCol w="585791"/>
                <a:gridCol w="585791"/>
                <a:gridCol w="585791"/>
              </a:tblGrid>
              <a:tr h="234644">
                <a:tc>
                  <a:txBody>
                    <a:bodyPr/>
                    <a:lstStyle/>
                    <a:p>
                      <a:r>
                        <a:rPr lang="en-US" i="1" dirty="0" smtClean="0">
                          <a:solidFill>
                            <a:sysClr val="windowText" lastClr="000000"/>
                          </a:solidFill>
                        </a:rPr>
                        <a:t>x</a:t>
                      </a:r>
                      <a:endParaRPr lang="en-US" i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298">
                <a:tc>
                  <a:txBody>
                    <a:bodyPr/>
                    <a:lstStyle/>
                    <a:p>
                      <a:r>
                        <a:rPr lang="en-US" i="1" dirty="0" smtClean="0">
                          <a:solidFill>
                            <a:sysClr val="windowText" lastClr="000000"/>
                          </a:solidFill>
                        </a:rPr>
                        <a:t>p(x)</a:t>
                      </a:r>
                      <a:endParaRPr lang="en-US" i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1/4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1/8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1/8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1/2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388222"/>
            <a:ext cx="8640763" cy="5755422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u="sng" dirty="0" smtClean="0">
                <a:latin typeface="Cambria" pitchFamily="18" charset="0"/>
              </a:rPr>
              <a:t>E. </a:t>
            </a:r>
            <a:r>
              <a:rPr lang="en-US" sz="2400" b="1" u="sng" dirty="0" err="1" smtClean="0">
                <a:latin typeface="Cambria" pitchFamily="18" charset="0"/>
              </a:rPr>
              <a:t>Fungsi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Pembangkit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Momen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Pembangkit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baik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maupu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pembangkit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/>
              <a:t>M</a:t>
            </a:r>
            <a:r>
              <a:rPr lang="en-US" sz="2000" i="1" baseline="-25000" dirty="0" err="1" smtClean="0"/>
              <a:t>x</a:t>
            </a:r>
            <a:r>
              <a:rPr lang="en-US" sz="2000" i="1" dirty="0" smtClean="0"/>
              <a:t>(t))</a:t>
            </a:r>
            <a:r>
              <a:rPr lang="en-US" sz="2000" i="1" dirty="0" smtClean="0">
                <a:latin typeface="Cambria" pitchFamily="18" charset="0"/>
              </a:rPr>
              <a:t> 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r>
              <a:rPr lang="en-US" sz="2000" i="1" dirty="0" smtClean="0">
                <a:latin typeface="Cambria" pitchFamily="18" charset="0"/>
              </a:rPr>
              <a:t>	 	</a:t>
            </a:r>
            <a:r>
              <a:rPr lang="en-US" sz="2000" i="1" dirty="0" err="1" smtClean="0">
                <a:latin typeface="Cambria" pitchFamily="18" charset="0"/>
              </a:rPr>
              <a:t>M</a:t>
            </a:r>
            <a:r>
              <a:rPr lang="en-US" sz="2000" i="1" baseline="-25000" dirty="0" err="1" smtClean="0">
                <a:latin typeface="Cambria" pitchFamily="18" charset="0"/>
              </a:rPr>
              <a:t>x</a:t>
            </a:r>
            <a:r>
              <a:rPr lang="en-US" sz="2000" i="1" dirty="0" smtClean="0">
                <a:latin typeface="Cambria" pitchFamily="18" charset="0"/>
              </a:rPr>
              <a:t>(t) = E(</a:t>
            </a:r>
            <a:r>
              <a:rPr lang="en-US" sz="2000" i="1" dirty="0" err="1" smtClean="0">
                <a:latin typeface="Cambria" pitchFamily="18" charset="0"/>
              </a:rPr>
              <a:t>e</a:t>
            </a:r>
            <a:r>
              <a:rPr lang="en-US" sz="2000" i="1" baseline="30000" dirty="0" err="1" smtClean="0">
                <a:latin typeface="Cambria" pitchFamily="18" charset="0"/>
              </a:rPr>
              <a:t>tX</a:t>
            </a:r>
            <a:r>
              <a:rPr lang="en-US" sz="2000" i="1" dirty="0" smtClean="0">
                <a:latin typeface="Cambria" pitchFamily="18" charset="0"/>
              </a:rPr>
              <a:t>) , </a:t>
            </a:r>
          </a:p>
          <a:p>
            <a:pPr marL="363538"/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–h &lt; t &lt; h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h &gt; 0</a:t>
            </a: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Pembangkit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p(x)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pembangkit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i="1" dirty="0" smtClean="0">
                <a:latin typeface="Cambria" pitchFamily="18" charset="0"/>
              </a:rPr>
              <a:t>		</a:t>
            </a:r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5022251"/>
            <a:ext cx="2214578" cy="69276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695246"/>
            <a:ext cx="8640763" cy="559127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E.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Pembangkit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Momen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sz="2000" b="1" dirty="0" err="1" smtClean="0">
                <a:latin typeface="Cambria" pitchFamily="18" charset="0"/>
              </a:rPr>
              <a:t>Penurunan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dari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Pembangkit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baik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maupu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/>
              <a:t>M</a:t>
            </a:r>
            <a:r>
              <a:rPr lang="en-US" sz="2000" i="1" baseline="-25000" dirty="0" err="1" smtClean="0"/>
              <a:t>x</a:t>
            </a:r>
            <a:r>
              <a:rPr lang="en-US" sz="2000" i="1" dirty="0" smtClean="0"/>
              <a:t>(t))</a:t>
            </a:r>
            <a:r>
              <a:rPr lang="en-US" sz="2000" i="1" dirty="0" smtClean="0">
                <a:latin typeface="Cambria" pitchFamily="18" charset="0"/>
              </a:rPr>
              <a:t> 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pembangkit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momennya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endParaRPr lang="en-US" sz="2000" i="1" dirty="0" smtClean="0">
              <a:latin typeface="Cambria" pitchFamily="18" charset="0"/>
            </a:endParaRPr>
          </a:p>
          <a:p>
            <a:r>
              <a:rPr lang="en-US" sz="2000" i="1" dirty="0" smtClean="0">
                <a:latin typeface="Cambria" pitchFamily="18" charset="0"/>
              </a:rPr>
              <a:t>	 	</a:t>
            </a: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endParaRPr lang="en-US" sz="2000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363538"/>
            <a:r>
              <a:rPr lang="en-US" sz="2000" i="1" dirty="0" smtClean="0">
                <a:latin typeface="Cambria" pitchFamily="18" charset="0"/>
              </a:rPr>
              <a:t>	</a:t>
            </a:r>
          </a:p>
          <a:p>
            <a:endParaRPr lang="en-US" sz="2000" i="1" dirty="0" smtClean="0">
              <a:latin typeface="Cambria" pitchFamily="18" charset="0"/>
            </a:endParaRPr>
          </a:p>
          <a:p>
            <a:pPr marL="820738" indent="-457200"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</a:t>
            </a:r>
          </a:p>
          <a:p>
            <a:pPr marL="820738" indent="-457200">
              <a:buFontTx/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/>
              <a:t>µ</a:t>
            </a:r>
            <a:r>
              <a:rPr lang="en-US" sz="2000" i="1" baseline="30000" dirty="0" smtClean="0"/>
              <a:t>’</a:t>
            </a:r>
            <a:r>
              <a:rPr lang="en-US" sz="2000" i="1" baseline="-25000" dirty="0" smtClean="0"/>
              <a:t>1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i="1" dirty="0" smtClean="0"/>
              <a:t> µ’</a:t>
            </a:r>
            <a:r>
              <a:rPr lang="en-US" sz="2000" i="1" baseline="-25000" dirty="0" smtClean="0"/>
              <a:t>2 </a:t>
            </a:r>
            <a:r>
              <a:rPr lang="en-US" sz="2000" dirty="0" err="1" smtClean="0">
                <a:latin typeface="Cambria" pitchFamily="18" charset="0"/>
              </a:rPr>
              <a:t>berdasarkan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hasil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endParaRPr lang="en-US" sz="2000" dirty="0" smtClean="0">
              <a:latin typeface="Cambria" pitchFamily="18" charset="0"/>
            </a:endParaRPr>
          </a:p>
          <a:p>
            <a:pPr marL="820738" indent="-457200"/>
            <a:r>
              <a:rPr lang="en-US" sz="2000" i="1" baseline="-25000" dirty="0" smtClean="0"/>
              <a:t>	</a:t>
            </a:r>
          </a:p>
          <a:p>
            <a:pPr marL="820738" indent="-457200">
              <a:buAutoNum type="alphaLcPeriod"/>
            </a:pPr>
            <a:endParaRPr lang="en-US" sz="2000" i="1" dirty="0" smtClean="0">
              <a:latin typeface="Cambria" pitchFamily="18" charset="0"/>
            </a:endParaRPr>
          </a:p>
          <a:p>
            <a:r>
              <a:rPr lang="en-US" sz="2000" i="1" dirty="0" smtClean="0">
                <a:latin typeface="Cambria" pitchFamily="18" charset="0"/>
              </a:rPr>
              <a:t>		</a:t>
            </a:r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5" y="2571744"/>
            <a:ext cx="2305723" cy="428628"/>
          </a:xfrm>
          <a:prstGeom prst="rect">
            <a:avLst/>
          </a:prstGeom>
          <a:noFill/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733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4167193"/>
            <a:ext cx="2714644" cy="619129"/>
          </a:xfrm>
          <a:prstGeom prst="rect">
            <a:avLst/>
          </a:prstGeom>
          <a:noFill/>
        </p:spPr>
      </p:pic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952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7549</TotalTime>
  <Words>330</Words>
  <Application>Microsoft Office PowerPoint</Application>
  <PresentationFormat>On-screen Show (4:3)</PresentationFormat>
  <Paragraphs>147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Cambria</vt:lpstr>
      <vt:lpstr>Century Schoolbook</vt:lpstr>
      <vt:lpstr>Wingdings</vt:lpstr>
      <vt:lpstr>Wingdings 2</vt:lpstr>
      <vt:lpstr>Oriel</vt:lpstr>
      <vt:lpstr>STATISTIKA MATEMATIKA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LENOVO</cp:lastModifiedBy>
  <cp:revision>1169</cp:revision>
  <dcterms:created xsi:type="dcterms:W3CDTF">2009-05-24T01:21:15Z</dcterms:created>
  <dcterms:modified xsi:type="dcterms:W3CDTF">2020-06-21T10:48:47Z</dcterms:modified>
</cp:coreProperties>
</file>