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9"/>
  </p:notesMasterIdLst>
  <p:sldIdLst>
    <p:sldId id="422" r:id="rId2"/>
    <p:sldId id="423" r:id="rId3"/>
    <p:sldId id="424" r:id="rId4"/>
    <p:sldId id="425" r:id="rId5"/>
    <p:sldId id="426" r:id="rId6"/>
    <p:sldId id="427" r:id="rId7"/>
    <p:sldId id="428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66"/>
    <a:srgbClr val="A50021"/>
    <a:srgbClr val="003399"/>
    <a:srgbClr val="006600"/>
    <a:srgbClr val="CC0000"/>
    <a:srgbClr val="000099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30" autoAdjust="0"/>
    <p:restoredTop sz="94711" autoAdjust="0"/>
  </p:normalViewPr>
  <p:slideViewPr>
    <p:cSldViewPr>
      <p:cViewPr varScale="1">
        <p:scale>
          <a:sx n="67" d="100"/>
          <a:sy n="67" d="100"/>
        </p:scale>
        <p:origin x="132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607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216202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758058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169065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719440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081819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371852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774533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657299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7 </a:t>
            </a:r>
            <a:endParaRPr lang="en-US" sz="2400" b="1" dirty="0">
              <a:latin typeface="Cambria" pitchFamily="18" charset="0"/>
            </a:endParaRP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pPr algn="ctr"/>
            <a:r>
              <a:rPr lang="en-US" sz="2400" b="1" dirty="0" err="1" smtClean="0">
                <a:latin typeface="Cambria" pitchFamily="18" charset="0"/>
              </a:rPr>
              <a:t>Ekspektasi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Satu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Kontinu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11333"/>
            <a:ext cx="8640763" cy="572464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AutoNum type="alphaUcPeriod"/>
            </a:pPr>
            <a:r>
              <a:rPr lang="en-US" sz="2400" b="1" u="sng" dirty="0" err="1" smtClean="0">
                <a:latin typeface="Cambria" pitchFamily="18" charset="0"/>
              </a:rPr>
              <a:t>Nilai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Ekspektasi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f(x)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u(X)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ekspektasi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u(X), 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E[u(x)],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endParaRPr lang="en-US" dirty="0" smtClean="0"/>
          </a:p>
          <a:p>
            <a:pPr marL="363538" algn="just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1: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smtClean="0">
                <a:latin typeface="Cambria" pitchFamily="18" charset="0"/>
              </a:rPr>
              <a:t>		f</a:t>
            </a:r>
            <a:r>
              <a:rPr lang="en-US" sz="2000" i="1" dirty="0" smtClean="0">
                <a:latin typeface="Cambria" pitchFamily="18" charset="0"/>
              </a:rPr>
              <a:t>(x) = 2(1 – x) ;  0 &lt; x &lt; 1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E(X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– 1)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E[X(X+1)]</a:t>
            </a:r>
          </a:p>
          <a:p>
            <a:pPr marL="268288"/>
            <a:endParaRPr lang="en-US" i="1" baseline="30000" dirty="0" smtClean="0"/>
          </a:p>
          <a:p>
            <a:pPr marL="268288"/>
            <a:endParaRPr lang="en-US" baseline="30000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7" y="2643181"/>
            <a:ext cx="2820480" cy="928695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791721"/>
            <a:ext cx="8640763" cy="510909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AutoNum type="alphaUcPeriod"/>
            </a:pPr>
            <a:r>
              <a:rPr lang="en-US" sz="2000" b="1" u="sng" dirty="0" err="1" smtClean="0">
                <a:latin typeface="Cambria" pitchFamily="18" charset="0"/>
              </a:rPr>
              <a:t>Nilai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Ekspektasi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Sifat-sifat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Nilai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Ekspektasi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 lvl="0" indent="-268288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c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E(c) = c</a:t>
            </a:r>
          </a:p>
          <a:p>
            <a:pPr marL="268288" lvl="0" indent="-268288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c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u(X)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:   E[</a:t>
            </a:r>
            <a:r>
              <a:rPr lang="en-US" sz="2000" dirty="0" err="1" smtClean="0">
                <a:latin typeface="Cambria" pitchFamily="18" charset="0"/>
              </a:rPr>
              <a:t>c.u</a:t>
            </a:r>
            <a:r>
              <a:rPr lang="en-US" sz="2000" dirty="0" smtClean="0">
                <a:latin typeface="Cambria" pitchFamily="18" charset="0"/>
              </a:rPr>
              <a:t>(X)] = </a:t>
            </a:r>
            <a:r>
              <a:rPr lang="en-US" sz="2000" dirty="0" err="1" smtClean="0">
                <a:latin typeface="Cambria" pitchFamily="18" charset="0"/>
              </a:rPr>
              <a:t>c.E</a:t>
            </a:r>
            <a:r>
              <a:rPr lang="en-US" sz="2000" dirty="0" smtClean="0">
                <a:latin typeface="Cambria" pitchFamily="18" charset="0"/>
              </a:rPr>
              <a:t>[u(X)]</a:t>
            </a:r>
          </a:p>
          <a:p>
            <a:pPr marL="268288" lvl="0" indent="-268288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c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c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konstanta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u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(X)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u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(X)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X,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r>
              <a:rPr lang="en-US" sz="2000" dirty="0" smtClean="0">
                <a:latin typeface="Cambria" pitchFamily="18" charset="0"/>
              </a:rPr>
              <a:t>		E[c</a:t>
            </a:r>
            <a:r>
              <a:rPr lang="en-US" sz="2000" baseline="-25000" dirty="0" smtClean="0">
                <a:latin typeface="Cambria" pitchFamily="18" charset="0"/>
              </a:rPr>
              <a:t>1.</a:t>
            </a:r>
            <a:r>
              <a:rPr lang="en-US" sz="2000" dirty="0" smtClean="0">
                <a:latin typeface="Cambria" pitchFamily="18" charset="0"/>
              </a:rPr>
              <a:t>u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(X) + c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. u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(X)] = c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 . E[u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(X)] + c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. E[u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(X)]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 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2: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Lihat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kembali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soal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contoh</a:t>
            </a:r>
            <a:r>
              <a:rPr lang="en-US" sz="2000" dirty="0" smtClean="0">
                <a:latin typeface="Cambria" pitchFamily="18" charset="0"/>
              </a:rPr>
              <a:t> 1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E(X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– 1)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E[X(X+1)]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menggunakan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sifat-sifat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ekspektasi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endParaRPr lang="en-US" sz="2000" i="1" baseline="30000" dirty="0" smtClean="0">
              <a:latin typeface="Cambria" pitchFamily="18" charset="0"/>
            </a:endParaRPr>
          </a:p>
          <a:p>
            <a:pPr marL="268288"/>
            <a:endParaRPr lang="en-US" baseline="30000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217204"/>
            <a:ext cx="8640763" cy="5283498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u="sng" dirty="0" smtClean="0">
                <a:latin typeface="Cambria" pitchFamily="18" charset="0"/>
              </a:rPr>
              <a:t>B. </a:t>
            </a:r>
            <a:r>
              <a:rPr lang="en-US" sz="2400" b="1" u="sng" dirty="0" err="1" smtClean="0">
                <a:latin typeface="Cambria" pitchFamily="18" charset="0"/>
              </a:rPr>
              <a:t>Rataan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f(x),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endParaRPr lang="en-US" dirty="0" smtClean="0"/>
          </a:p>
          <a:p>
            <a:pPr marL="363538" algn="just"/>
            <a:endParaRPr lang="en-US" dirty="0" smtClean="0"/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dirty="0" smtClean="0">
                <a:latin typeface="Cambria" pitchFamily="18" charset="0"/>
              </a:rPr>
              <a:t>		</a:t>
            </a:r>
            <a:r>
              <a:rPr lang="en-US" sz="2000" i="1" dirty="0" smtClean="0">
                <a:latin typeface="Cambria" pitchFamily="18" charset="0"/>
              </a:rPr>
              <a:t>f(x) = 20x</a:t>
            </a:r>
            <a:r>
              <a:rPr lang="en-US" sz="2000" i="1" baseline="30000" dirty="0" smtClean="0">
                <a:latin typeface="Cambria" pitchFamily="18" charset="0"/>
              </a:rPr>
              <a:t>3</a:t>
            </a:r>
            <a:r>
              <a:rPr lang="en-US" sz="2000" i="1" dirty="0" smtClean="0">
                <a:latin typeface="Cambria" pitchFamily="18" charset="0"/>
              </a:rPr>
              <a:t> (1 – x); 0 &lt; x &lt; 1</a:t>
            </a: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		        = 0		; x </a:t>
            </a:r>
            <a:r>
              <a:rPr lang="en-US" sz="2000" dirty="0" err="1" smtClean="0">
                <a:latin typeface="Cambria" pitchFamily="18" charset="0"/>
              </a:rPr>
              <a:t>lainnya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E(X)</a:t>
            </a:r>
            <a:r>
              <a:rPr lang="en-US" sz="2000" dirty="0" smtClean="0">
                <a:latin typeface="Cambria" pitchFamily="18" charset="0"/>
              </a:rPr>
              <a:t>!</a:t>
            </a:r>
          </a:p>
          <a:p>
            <a:pPr marL="268288"/>
            <a:r>
              <a:rPr lang="en-US" sz="2000" dirty="0" smtClean="0">
                <a:latin typeface="Cambria" pitchFamily="18" charset="0"/>
              </a:rPr>
              <a:t>		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2000240"/>
            <a:ext cx="2239714" cy="952319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677740"/>
            <a:ext cx="8640763" cy="5037276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u="sng" dirty="0" smtClean="0">
                <a:latin typeface="Cambria" pitchFamily="18" charset="0"/>
              </a:rPr>
              <a:t>C. </a:t>
            </a:r>
            <a:r>
              <a:rPr lang="en-US" sz="2400" b="1" u="sng" dirty="0" err="1" smtClean="0">
                <a:latin typeface="Cambria" pitchFamily="18" charset="0"/>
              </a:rPr>
              <a:t>Varians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 :</a:t>
            </a:r>
            <a:r>
              <a:rPr lang="en-US" sz="2000" b="1" dirty="0" err="1" smtClean="0">
                <a:latin typeface="Cambria" pitchFamily="18" charset="0"/>
              </a:rPr>
              <a:t>Varians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endParaRPr lang="en-US" sz="2000" b="1" dirty="0" smtClean="0">
              <a:latin typeface="Cambria" pitchFamily="18" charset="0"/>
            </a:endParaRPr>
          </a:p>
          <a:p>
            <a:pPr marL="268288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f(x)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Varians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 indent="-268288"/>
            <a:endParaRPr lang="en-US" sz="2000" i="1" dirty="0" smtClean="0">
              <a:latin typeface="Cambria" pitchFamily="18" charset="0"/>
            </a:endParaRPr>
          </a:p>
          <a:p>
            <a:pPr marL="268288" indent="-268288"/>
            <a:endParaRPr lang="en-US" sz="2000" i="1" dirty="0" smtClean="0">
              <a:latin typeface="Cambria" pitchFamily="18" charset="0"/>
            </a:endParaRPr>
          </a:p>
          <a:p>
            <a:pPr marL="268288" indent="-268288"/>
            <a:endParaRPr lang="en-US" sz="2000" i="1" dirty="0" smtClean="0">
              <a:latin typeface="Cambria" pitchFamily="18" charset="0"/>
            </a:endParaRPr>
          </a:p>
          <a:p>
            <a:pPr marL="268288" indent="-268288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dirty="0" smtClean="0">
                <a:latin typeface="Cambria" pitchFamily="18" charset="0"/>
              </a:rPr>
              <a:t>	</a:t>
            </a:r>
            <a:r>
              <a:rPr lang="en-US" sz="2000" i="1" dirty="0" smtClean="0">
                <a:latin typeface="Cambria" pitchFamily="18" charset="0"/>
              </a:rPr>
              <a:t>f(x) = e</a:t>
            </a:r>
            <a:r>
              <a:rPr lang="en-US" sz="2000" i="1" baseline="30000" dirty="0" smtClean="0">
                <a:latin typeface="Cambria" pitchFamily="18" charset="0"/>
              </a:rPr>
              <a:t>–x</a:t>
            </a:r>
            <a:r>
              <a:rPr lang="en-US" sz="2000" i="1" dirty="0" smtClean="0">
                <a:latin typeface="Cambria" pitchFamily="18" charset="0"/>
              </a:rPr>
              <a:t> ; x &gt; 0</a:t>
            </a: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	        = 0      ; x </a:t>
            </a:r>
            <a:r>
              <a:rPr lang="en-US" sz="2000" dirty="0" err="1" smtClean="0">
                <a:latin typeface="Cambria" pitchFamily="18" charset="0"/>
              </a:rPr>
              <a:t>lainnya</a:t>
            </a:r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Var</a:t>
            </a:r>
            <a:r>
              <a:rPr lang="en-US" sz="2000" dirty="0" smtClean="0">
                <a:latin typeface="Cambria" pitchFamily="18" charset="0"/>
              </a:rPr>
              <a:t>(X)!</a:t>
            </a:r>
          </a:p>
          <a:p>
            <a:endParaRPr lang="en-US" sz="2000" i="1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2714619"/>
            <a:ext cx="2968652" cy="857257"/>
          </a:xfrm>
          <a:prstGeom prst="rect">
            <a:avLst/>
          </a:prstGeom>
          <a:noFill/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503709"/>
            <a:ext cx="8640763" cy="544764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u="sng" dirty="0" smtClean="0">
                <a:latin typeface="Cambria" pitchFamily="18" charset="0"/>
              </a:rPr>
              <a:t>D. </a:t>
            </a:r>
            <a:r>
              <a:rPr lang="en-US" sz="2400" b="1" u="sng" dirty="0" err="1" smtClean="0">
                <a:latin typeface="Cambria" pitchFamily="18" charset="0"/>
              </a:rPr>
              <a:t>Momen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 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endParaRPr lang="en-US" sz="2000" b="1" dirty="0" smtClean="0">
              <a:latin typeface="Cambria" pitchFamily="18" charset="0"/>
            </a:endParaRPr>
          </a:p>
          <a:p>
            <a:pPr marL="363538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f(x)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-k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µ’</a:t>
            </a:r>
            <a:r>
              <a:rPr lang="en-US" sz="2000" i="1" baseline="-25000" dirty="0" smtClean="0">
                <a:latin typeface="Cambria" pitchFamily="18" charset="0"/>
              </a:rPr>
              <a:t>k</a:t>
            </a:r>
            <a:r>
              <a:rPr lang="en-US" sz="2000" i="1" dirty="0" smtClean="0">
                <a:latin typeface="Cambria" pitchFamily="18" charset="0"/>
              </a:rPr>
              <a:t> )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2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Sekitar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Rataan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endParaRPr lang="en-US" sz="2000" b="1" dirty="0" smtClean="0">
              <a:latin typeface="Cambria" pitchFamily="18" charset="0"/>
            </a:endParaRPr>
          </a:p>
          <a:p>
            <a:pPr marL="363538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f(x)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sekitar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-k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µ</a:t>
            </a:r>
            <a:r>
              <a:rPr lang="en-US" sz="2000" i="1" baseline="-25000" dirty="0" smtClean="0">
                <a:latin typeface="Cambria" pitchFamily="18" charset="0"/>
              </a:rPr>
              <a:t>k</a:t>
            </a:r>
            <a:r>
              <a:rPr lang="en-US" sz="2000" i="1" dirty="0" smtClean="0">
                <a:latin typeface="Cambria" pitchFamily="18" charset="0"/>
              </a:rPr>
              <a:t> )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r>
              <a:rPr lang="en-US" sz="2000" i="1" dirty="0" smtClean="0">
                <a:latin typeface="Cambria" pitchFamily="18" charset="0"/>
              </a:rPr>
              <a:t>		</a:t>
            </a:r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34996" y="2428868"/>
            <a:ext cx="2098161" cy="928694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06435" y="4857760"/>
            <a:ext cx="2665697" cy="928694"/>
          </a:xfrm>
          <a:prstGeom prst="rect">
            <a:avLst/>
          </a:prstGeom>
          <a:noFill/>
        </p:spPr>
      </p:pic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357166"/>
            <a:ext cx="8640763" cy="5960606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D. </a:t>
            </a:r>
            <a:r>
              <a:rPr lang="en-US" sz="2000" b="1" u="sng" dirty="0" err="1" smtClean="0">
                <a:latin typeface="Cambria" pitchFamily="18" charset="0"/>
              </a:rPr>
              <a:t>Momen</a:t>
            </a:r>
            <a:endParaRPr lang="en-US" sz="2000" b="1" u="sng" baseline="30000" dirty="0" smtClean="0">
              <a:latin typeface="Cambria" pitchFamily="18" charset="0"/>
            </a:endParaRPr>
          </a:p>
          <a:p>
            <a:endParaRPr lang="en-US" sz="2000" b="1" u="sng" baseline="30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457200" indent="-457200"/>
            <a:r>
              <a:rPr lang="en-US" sz="2000" dirty="0" smtClean="0">
                <a:latin typeface="Cambria" pitchFamily="18" charset="0"/>
              </a:rPr>
              <a:t>	</a:t>
            </a: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 </a:t>
            </a:r>
          </a:p>
          <a:p>
            <a:pPr marL="914400" lvl="1" indent="-457200"/>
            <a:r>
              <a:rPr lang="en-US" sz="2000" dirty="0" smtClean="0">
                <a:latin typeface="Cambria" pitchFamily="18" charset="0"/>
              </a:rPr>
              <a:t>		f(x) = 2x/3 ; 1 &lt; x &lt; 2</a:t>
            </a:r>
          </a:p>
          <a:p>
            <a:pPr marL="914400" lvl="1" indent="-457200"/>
            <a:r>
              <a:rPr lang="en-US" sz="2000" dirty="0" smtClean="0">
                <a:latin typeface="Cambria" pitchFamily="18" charset="0"/>
              </a:rPr>
              <a:t>	      	        = 0        ; x </a:t>
            </a:r>
            <a:r>
              <a:rPr lang="en-US" sz="2000" dirty="0" err="1" smtClean="0">
                <a:latin typeface="Cambria" pitchFamily="18" charset="0"/>
              </a:rPr>
              <a:t>lainnya</a:t>
            </a:r>
            <a:endParaRPr lang="en-US" sz="2000" dirty="0" smtClean="0">
              <a:latin typeface="Cambria" pitchFamily="18" charset="0"/>
            </a:endParaRPr>
          </a:p>
          <a:p>
            <a:pPr marL="914400" lvl="1" indent="-457200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 </a:t>
            </a:r>
            <a:r>
              <a:rPr lang="en-US" sz="2000" b="1" i="1" baseline="30000" dirty="0" smtClean="0"/>
              <a:t>µ’</a:t>
            </a:r>
            <a:r>
              <a:rPr lang="en-US" sz="2000" b="1" i="1" baseline="-25000" dirty="0" smtClean="0"/>
              <a:t>3</a:t>
            </a:r>
          </a:p>
          <a:p>
            <a:pPr marL="914400" lvl="1" indent="-457200"/>
            <a:endParaRPr lang="en-US" sz="2000" b="1" i="1" baseline="-25000" dirty="0" smtClean="0"/>
          </a:p>
          <a:p>
            <a:pPr marL="914400" lvl="1" indent="-457200"/>
            <a:endParaRPr lang="en-US" sz="2000" b="1" i="1" baseline="-25000" dirty="0" smtClean="0"/>
          </a:p>
          <a:p>
            <a:pPr marL="914400" lvl="1" indent="-457200"/>
            <a:endParaRPr lang="en-US" sz="2000" b="1" i="1" baseline="-25000" dirty="0" smtClean="0"/>
          </a:p>
          <a:p>
            <a:pPr marL="914400" lvl="1" indent="-457200"/>
            <a:endParaRPr lang="en-US" sz="2000" b="1" i="1" baseline="-25000" dirty="0" smtClean="0"/>
          </a:p>
          <a:p>
            <a:pPr marL="914400" lvl="1" indent="-457200"/>
            <a:endParaRPr lang="en-US" sz="2000" b="1" i="1" baseline="-25000" dirty="0" smtClean="0"/>
          </a:p>
          <a:p>
            <a:r>
              <a:rPr lang="en-US" sz="2400" b="1" u="sng" dirty="0" smtClean="0">
                <a:latin typeface="Cambria" pitchFamily="18" charset="0"/>
              </a:rPr>
              <a:t>E. </a:t>
            </a:r>
            <a:r>
              <a:rPr lang="en-US" sz="2400" b="1" u="sng" dirty="0" err="1" smtClean="0">
                <a:latin typeface="Cambria" pitchFamily="18" charset="0"/>
              </a:rPr>
              <a:t>Fungsi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Pembangkit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Momen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Pembangkit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f(x)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pembangkit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endParaRPr lang="en-US" sz="2000" i="1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5214950"/>
            <a:ext cx="3008639" cy="107157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7427</TotalTime>
  <Words>261</Words>
  <Application>Microsoft Office PowerPoint</Application>
  <PresentationFormat>On-screen Show (4:3)</PresentationFormat>
  <Paragraphs>90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Cambria</vt:lpstr>
      <vt:lpstr>Century Schoolbook</vt:lpstr>
      <vt:lpstr>Wingdings</vt:lpstr>
      <vt:lpstr>Wingdings 2</vt:lpstr>
      <vt:lpstr>Oriel</vt:lpstr>
      <vt:lpstr>STATISTIKA MATEMATIKA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LENOVO</cp:lastModifiedBy>
  <cp:revision>1158</cp:revision>
  <dcterms:created xsi:type="dcterms:W3CDTF">2009-05-24T01:21:15Z</dcterms:created>
  <dcterms:modified xsi:type="dcterms:W3CDTF">2020-06-21T10:48:14Z</dcterms:modified>
</cp:coreProperties>
</file>