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92" r:id="rId1"/>
  </p:sldMasterIdLst>
  <p:notesMasterIdLst>
    <p:notesMasterId r:id="rId10"/>
  </p:notesMasterIdLst>
  <p:sldIdLst>
    <p:sldId id="427" r:id="rId2"/>
    <p:sldId id="428" r:id="rId3"/>
    <p:sldId id="429" r:id="rId4"/>
    <p:sldId id="430" r:id="rId5"/>
    <p:sldId id="432" r:id="rId6"/>
    <p:sldId id="434" r:id="rId7"/>
    <p:sldId id="435" r:id="rId8"/>
    <p:sldId id="436" r:id="rId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33"/>
    <a:srgbClr val="003366"/>
    <a:srgbClr val="A50021"/>
    <a:srgbClr val="003399"/>
    <a:srgbClr val="006600"/>
    <a:srgbClr val="CC0000"/>
    <a:srgbClr val="000099"/>
    <a:srgbClr val="33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30" autoAdjust="0"/>
    <p:restoredTop sz="94711" autoAdjust="0"/>
  </p:normalViewPr>
  <p:slideViewPr>
    <p:cSldViewPr>
      <p:cViewPr varScale="1">
        <p:scale>
          <a:sx n="67" d="100"/>
          <a:sy n="67" d="100"/>
        </p:scale>
        <p:origin x="1320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3C733DA-2449-4283-B17B-D1B5F441E9B8}" type="datetimeFigureOut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157FD30-60B5-406E-B0E3-6FC3274373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7051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37412918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4889685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25431431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19168689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2685541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11494178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23110283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Oval 16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" name="Oval 17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9" name="Oval 18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0" name="Oval 19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22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DD509B-D3D9-45D7-B35E-0BB60ECCCDA0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23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73F7DF-2D24-4D0E-B754-C9270107ED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5BE41-CBB5-4FC8-8A3A-F00D50B70372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36758-8469-4749-897E-10C3DF3E4E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B280A7-5848-4879-8473-E3784BCE06C4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7A665F-3448-477A-99A2-4B5BD81115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70D56AC-E4C9-41CE-ADD5-A220004087D0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5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A5EBB00-972F-4B76-A597-6DCC215272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Oval 13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Oval 14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" name="Oval 15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Oval 16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" name="Oval 17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9EF1ED-D1E6-493A-86A7-F208DE7602A0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21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FA5246-B85C-4102-B11E-77BD73CAE7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2F4731-1355-45F3-A167-3B0ED5FDF3EA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271EBB-0496-4602-A22B-7052DB8CD1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6BA58B-6517-4333-B68E-E6190824F0F8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F22D76-30D4-490E-9793-3065FCCAB2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71237B6A-DB78-4B70-AD7D-A4E78720258F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161D485E-9B35-4413-B46A-33720E0977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36ACF6-8D7E-4211-B1E1-0C298E54E011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E84157-2C97-44EB-AF8B-5D8B916B63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Straight Connector 5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Date Placeholder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A9DF908B-0535-4995-AF8C-039232CB4957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13" name="Slide Number Placeholder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48BA3D6-81B4-4573-A5A3-B8C1467A12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Oval 5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93CBF9BE-E2D8-41E0-9E7A-C17FDB0302DB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13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0D1EEBD3-3AEA-4106-A91E-8EABAF7575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8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5C5552A-E135-4AC2-A70A-8A983ED2FB59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ED99CBF-46FF-4BBD-81EE-8B32EC117A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25" r:id="rId1"/>
    <p:sldLayoutId id="2147484326" r:id="rId2"/>
    <p:sldLayoutId id="2147484327" r:id="rId3"/>
    <p:sldLayoutId id="2147484320" r:id="rId4"/>
    <p:sldLayoutId id="2147484321" r:id="rId5"/>
    <p:sldLayoutId id="2147484328" r:id="rId6"/>
    <p:sldLayoutId id="2147484322" r:id="rId7"/>
    <p:sldLayoutId id="2147484329" r:id="rId8"/>
    <p:sldLayoutId id="2147484330" r:id="rId9"/>
    <p:sldLayoutId id="2147484323" r:id="rId10"/>
    <p:sldLayoutId id="2147484324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6FB833"/>
        </a:buClr>
        <a:buSzPct val="6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C0E5AF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F3AABE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Rectangle 2"/>
          <p:cNvSpPr>
            <a:spLocks noGrp="1"/>
          </p:cNvSpPr>
          <p:nvPr>
            <p:ph type="ctrTitle" idx="4294967295"/>
          </p:nvPr>
        </p:nvSpPr>
        <p:spPr bwMode="auto">
          <a:xfrm>
            <a:off x="468313" y="619516"/>
            <a:ext cx="8351837" cy="1008063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en-US" sz="3200" b="1" cap="none" dirty="0" smtClean="0">
                <a:solidFill>
                  <a:schemeClr val="tx1"/>
                </a:solidFill>
                <a:latin typeface="Arial" charset="0"/>
              </a:rPr>
              <a:t>STATISTIKA MATEMATIKA</a:t>
            </a:r>
            <a:endParaRPr lang="en-US" sz="2600" cap="none" dirty="0" smtClean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57356" y="2502282"/>
            <a:ext cx="60007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Cambria" pitchFamily="18" charset="0"/>
              </a:rPr>
              <a:t>Pertemuan</a:t>
            </a:r>
            <a:r>
              <a:rPr lang="en-US" sz="2400" b="1" dirty="0" smtClean="0">
                <a:latin typeface="Cambria" pitchFamily="18" charset="0"/>
              </a:rPr>
              <a:t> 9</a:t>
            </a:r>
          </a:p>
          <a:p>
            <a:pPr algn="ctr"/>
            <a:r>
              <a:rPr lang="en-US" sz="2400" b="1" dirty="0">
                <a:latin typeface="Cambria" pitchFamily="18" charset="0"/>
              </a:rPr>
              <a:t> </a:t>
            </a:r>
          </a:p>
          <a:p>
            <a:pPr algn="ctr"/>
            <a:endParaRPr lang="en-US" sz="2400" b="1" dirty="0" smtClean="0">
              <a:latin typeface="Cambria" pitchFamily="18" charset="0"/>
            </a:endParaRPr>
          </a:p>
          <a:p>
            <a:pPr algn="ctr"/>
            <a:r>
              <a:rPr lang="en-US" sz="2400" b="1" dirty="0" err="1" smtClean="0">
                <a:latin typeface="Cambria" pitchFamily="18" charset="0"/>
              </a:rPr>
              <a:t>Ekspektasi</a:t>
            </a:r>
            <a:r>
              <a:rPr lang="en-US" sz="2400" b="1" dirty="0" smtClean="0">
                <a:latin typeface="Cambria" pitchFamily="18" charset="0"/>
              </a:rPr>
              <a:t> </a:t>
            </a:r>
            <a:r>
              <a:rPr lang="en-US" sz="2400" b="1" dirty="0" err="1" smtClean="0">
                <a:latin typeface="Cambria" pitchFamily="18" charset="0"/>
              </a:rPr>
              <a:t>Dua</a:t>
            </a:r>
            <a:r>
              <a:rPr lang="en-US" sz="2400" b="1" dirty="0" smtClean="0">
                <a:latin typeface="Cambria" pitchFamily="18" charset="0"/>
              </a:rPr>
              <a:t> </a:t>
            </a:r>
            <a:r>
              <a:rPr lang="en-US" sz="2400" b="1" dirty="0" err="1" smtClean="0">
                <a:latin typeface="Cambria" pitchFamily="18" charset="0"/>
              </a:rPr>
              <a:t>Peubah</a:t>
            </a:r>
            <a:r>
              <a:rPr lang="en-US" sz="2400" b="1" dirty="0" smtClean="0">
                <a:latin typeface="Cambria" pitchFamily="18" charset="0"/>
              </a:rPr>
              <a:t> </a:t>
            </a:r>
            <a:r>
              <a:rPr lang="en-US" sz="2400" b="1" dirty="0" err="1" smtClean="0">
                <a:latin typeface="Cambria" pitchFamily="18" charset="0"/>
              </a:rPr>
              <a:t>Acak</a:t>
            </a:r>
            <a:r>
              <a:rPr lang="en-US" sz="2400" b="1" dirty="0" smtClean="0">
                <a:latin typeface="Cambria" pitchFamily="18" charset="0"/>
              </a:rPr>
              <a:t> </a:t>
            </a:r>
            <a:r>
              <a:rPr lang="en-US" sz="2400" b="1" dirty="0" err="1" smtClean="0">
                <a:latin typeface="Cambria" pitchFamily="18" charset="0"/>
              </a:rPr>
              <a:t>Diskrit</a:t>
            </a:r>
            <a:endParaRPr lang="en-US" sz="2400" b="1" dirty="0">
              <a:latin typeface="Cambria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84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4674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88955" y="357166"/>
            <a:ext cx="8640763" cy="5970865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buAutoNum type="alphaUcPeriod"/>
            </a:pPr>
            <a:r>
              <a:rPr lang="en-US" sz="2400" b="1" u="sng" dirty="0" err="1" smtClean="0">
                <a:latin typeface="Cambria" pitchFamily="18" charset="0"/>
              </a:rPr>
              <a:t>Nilai</a:t>
            </a:r>
            <a:r>
              <a:rPr lang="en-US" sz="2400" b="1" u="sng" dirty="0" smtClean="0">
                <a:latin typeface="Cambria" pitchFamily="18" charset="0"/>
              </a:rPr>
              <a:t> </a:t>
            </a:r>
            <a:r>
              <a:rPr lang="en-US" sz="2400" b="1" u="sng" dirty="0" err="1" smtClean="0">
                <a:latin typeface="Cambria" pitchFamily="18" charset="0"/>
              </a:rPr>
              <a:t>Ekspektasi</a:t>
            </a:r>
            <a:r>
              <a:rPr lang="en-US" sz="2400" b="1" u="sng" dirty="0" smtClean="0">
                <a:latin typeface="Cambria" pitchFamily="18" charset="0"/>
              </a:rPr>
              <a:t> </a:t>
            </a:r>
            <a:r>
              <a:rPr lang="en-US" sz="2400" b="1" u="sng" dirty="0" err="1" smtClean="0">
                <a:latin typeface="Cambria" pitchFamily="18" charset="0"/>
              </a:rPr>
              <a:t>Gabungan</a:t>
            </a:r>
            <a:endParaRPr lang="en-US" sz="2400" b="1" u="sng" dirty="0" smtClean="0">
              <a:latin typeface="Cambria" pitchFamily="18" charset="0"/>
            </a:endParaRPr>
          </a:p>
          <a:p>
            <a:pPr marL="457200" indent="-457200">
              <a:buAutoNum type="alphaUcPeriod"/>
            </a:pPr>
            <a:endParaRPr lang="en-US" sz="2400" b="1" u="sng" dirty="0" smtClean="0">
              <a:latin typeface="Cambria" pitchFamily="18" charset="0"/>
            </a:endParaRPr>
          </a:p>
          <a:p>
            <a:pPr marL="457200" indent="-457200"/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:</a:t>
            </a:r>
          </a:p>
          <a:p>
            <a:pPr marL="363538" algn="just"/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dua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diskrit</a:t>
            </a:r>
            <a:r>
              <a:rPr lang="en-US" sz="2000" i="1" dirty="0" smtClean="0">
                <a:latin typeface="Cambria" pitchFamily="18" charset="0"/>
              </a:rPr>
              <a:t>, p(</a:t>
            </a:r>
            <a:r>
              <a:rPr lang="en-US" sz="2000" i="1" dirty="0" err="1" smtClean="0">
                <a:latin typeface="Cambria" pitchFamily="18" charset="0"/>
              </a:rPr>
              <a:t>x,y</a:t>
            </a:r>
            <a:r>
              <a:rPr lang="en-US" sz="2000" i="1" dirty="0" smtClean="0">
                <a:latin typeface="Cambria" pitchFamily="18" charset="0"/>
              </a:rPr>
              <a:t>)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peluang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gabungan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(X, Y) </a:t>
            </a:r>
            <a:r>
              <a:rPr lang="en-US" sz="2000" i="1" dirty="0" err="1" smtClean="0">
                <a:latin typeface="Cambria" pitchFamily="18" charset="0"/>
              </a:rPr>
              <a:t>di</a:t>
            </a:r>
            <a:r>
              <a:rPr lang="en-US" sz="2000" i="1" dirty="0" smtClean="0">
                <a:latin typeface="Cambria" pitchFamily="18" charset="0"/>
              </a:rPr>
              <a:t> (</a:t>
            </a:r>
            <a:r>
              <a:rPr lang="en-US" sz="2000" i="1" dirty="0" err="1" smtClean="0">
                <a:latin typeface="Cambria" pitchFamily="18" charset="0"/>
              </a:rPr>
              <a:t>x,y</a:t>
            </a:r>
            <a:r>
              <a:rPr lang="en-US" sz="2000" i="1" dirty="0" smtClean="0">
                <a:latin typeface="Cambria" pitchFamily="18" charset="0"/>
              </a:rPr>
              <a:t>),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v(X,Y)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Y; </a:t>
            </a:r>
            <a:r>
              <a:rPr lang="en-US" sz="2000" i="1" dirty="0" err="1" smtClean="0">
                <a:latin typeface="Cambria" pitchFamily="18" charset="0"/>
              </a:rPr>
              <a:t>maka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ekspektasi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gabungan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v(X,Y), </a:t>
            </a:r>
            <a:r>
              <a:rPr lang="en-US" sz="2000" i="1" dirty="0" err="1" smtClean="0">
                <a:latin typeface="Cambria" pitchFamily="18" charset="0"/>
              </a:rPr>
              <a:t>dinotasikan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dengan</a:t>
            </a:r>
            <a:r>
              <a:rPr lang="en-US" sz="2000" i="1" dirty="0" smtClean="0">
                <a:latin typeface="Cambria" pitchFamily="18" charset="0"/>
              </a:rPr>
              <a:t> E[v(</a:t>
            </a:r>
            <a:r>
              <a:rPr lang="en-US" sz="2000" i="1" dirty="0" err="1" smtClean="0">
                <a:latin typeface="Cambria" pitchFamily="18" charset="0"/>
              </a:rPr>
              <a:t>x,Y</a:t>
            </a:r>
            <a:r>
              <a:rPr lang="en-US" sz="2000" i="1" dirty="0" smtClean="0">
                <a:latin typeface="Cambria" pitchFamily="18" charset="0"/>
              </a:rPr>
              <a:t>)], </a:t>
            </a:r>
            <a:r>
              <a:rPr lang="en-US" sz="2000" i="1" dirty="0" err="1" smtClean="0">
                <a:latin typeface="Cambria" pitchFamily="18" charset="0"/>
              </a:rPr>
              <a:t>dirumuskan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sebagai</a:t>
            </a:r>
            <a:r>
              <a:rPr lang="en-US" sz="2000" i="1" dirty="0" smtClean="0">
                <a:latin typeface="Cambria" pitchFamily="18" charset="0"/>
              </a:rPr>
              <a:t>:</a:t>
            </a:r>
          </a:p>
          <a:p>
            <a:pPr marL="363538" algn="just"/>
            <a:r>
              <a:rPr lang="en-US" sz="2000" i="1" dirty="0" smtClean="0">
                <a:latin typeface="Cambria" pitchFamily="18" charset="0"/>
              </a:rPr>
              <a:t>		</a:t>
            </a:r>
          </a:p>
          <a:p>
            <a:pPr marL="363538" algn="just"/>
            <a:r>
              <a:rPr lang="en-US" sz="2000" i="1" dirty="0" smtClean="0">
                <a:latin typeface="Cambria" pitchFamily="18" charset="0"/>
              </a:rPr>
              <a:t>	</a:t>
            </a:r>
          </a:p>
          <a:p>
            <a:pPr marL="342900" indent="-342900"/>
            <a:endParaRPr lang="en-US" dirty="0" smtClean="0"/>
          </a:p>
          <a:p>
            <a:pPr marL="342900" indent="-342900"/>
            <a:endParaRPr lang="en-US" dirty="0" smtClean="0"/>
          </a:p>
          <a:p>
            <a:pPr marL="342900" indent="-342900"/>
            <a:endParaRPr lang="en-US" dirty="0" smtClean="0"/>
          </a:p>
          <a:p>
            <a:pPr marL="342900" indent="-342900"/>
            <a:r>
              <a:rPr lang="en-US" sz="2000" u="sng" dirty="0" err="1" smtClean="0">
                <a:latin typeface="Cambria" pitchFamily="18" charset="0"/>
              </a:rPr>
              <a:t>Contoh</a:t>
            </a:r>
            <a:r>
              <a:rPr lang="en-US" sz="2000" u="sng" dirty="0" smtClean="0">
                <a:latin typeface="Cambria" pitchFamily="18" charset="0"/>
              </a:rPr>
              <a:t> 1:</a:t>
            </a:r>
          </a:p>
          <a:p>
            <a:pPr marL="268288"/>
            <a:r>
              <a:rPr lang="en-US" sz="2000" dirty="0" err="1" smtClean="0">
                <a:latin typeface="Cambria" pitchFamily="18" charset="0"/>
              </a:rPr>
              <a:t>Misalkan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peluang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gabungan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X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Y </a:t>
            </a:r>
            <a:r>
              <a:rPr lang="en-US" sz="2000" dirty="0" err="1" smtClean="0">
                <a:latin typeface="Cambria" pitchFamily="18" charset="0"/>
              </a:rPr>
              <a:t>berbentuk</a:t>
            </a:r>
            <a:r>
              <a:rPr lang="en-US" sz="2000" dirty="0" smtClean="0">
                <a:latin typeface="Cambria" pitchFamily="18" charset="0"/>
              </a:rPr>
              <a:t>:</a:t>
            </a:r>
          </a:p>
          <a:p>
            <a:pPr marL="268288"/>
            <a:endParaRPr lang="en-US" sz="2000" dirty="0" smtClean="0">
              <a:latin typeface="Cambria" pitchFamily="18" charset="0"/>
            </a:endParaRPr>
          </a:p>
          <a:p>
            <a:pPr marL="268288"/>
            <a:r>
              <a:rPr lang="en-US" sz="2000" dirty="0" smtClean="0">
                <a:latin typeface="Cambria" pitchFamily="18" charset="0"/>
              </a:rPr>
              <a:t>		</a:t>
            </a:r>
            <a:r>
              <a:rPr lang="en-US" sz="2000" i="1" dirty="0" smtClean="0">
                <a:latin typeface="Cambria" pitchFamily="18" charset="0"/>
              </a:rPr>
              <a:t>p(</a:t>
            </a:r>
            <a:r>
              <a:rPr lang="en-US" sz="2000" i="1" dirty="0" err="1" smtClean="0">
                <a:latin typeface="Cambria" pitchFamily="18" charset="0"/>
              </a:rPr>
              <a:t>x,y</a:t>
            </a:r>
            <a:r>
              <a:rPr lang="en-US" sz="2000" i="1" dirty="0" smtClean="0">
                <a:latin typeface="Cambria" pitchFamily="18" charset="0"/>
              </a:rPr>
              <a:t>) =(1/72) (x + 2y)   ;  x = 0,1, 2, 3</a:t>
            </a:r>
          </a:p>
          <a:p>
            <a:pPr marL="268288"/>
            <a:r>
              <a:rPr lang="en-US" sz="2000" i="1" dirty="0" smtClean="0">
                <a:latin typeface="Cambria" pitchFamily="18" charset="0"/>
              </a:rPr>
              <a:t>					 y = 0,1, 2, 3</a:t>
            </a:r>
          </a:p>
          <a:p>
            <a:pPr marL="268288"/>
            <a:endParaRPr lang="en-US" sz="2000" dirty="0" smtClean="0">
              <a:latin typeface="Cambria" pitchFamily="18" charset="0"/>
            </a:endParaRPr>
          </a:p>
          <a:p>
            <a:pPr marL="268288"/>
            <a:r>
              <a:rPr lang="en-US" sz="2000" dirty="0" err="1" smtClean="0">
                <a:latin typeface="Cambria" pitchFamily="18" charset="0"/>
              </a:rPr>
              <a:t>Hitung</a:t>
            </a:r>
            <a:r>
              <a:rPr lang="en-US" sz="2000" dirty="0" smtClean="0">
                <a:latin typeface="Cambria" pitchFamily="18" charset="0"/>
              </a:rPr>
              <a:t> E(2XY</a:t>
            </a:r>
            <a:r>
              <a:rPr lang="en-US" sz="2000" baseline="30000" dirty="0" smtClean="0">
                <a:latin typeface="Cambria" pitchFamily="18" charset="0"/>
              </a:rPr>
              <a:t>2</a:t>
            </a:r>
            <a:r>
              <a:rPr lang="en-US" sz="2000" dirty="0" smtClean="0">
                <a:latin typeface="Cambria" pitchFamily="18" charset="0"/>
              </a:rPr>
              <a:t> – 1)</a:t>
            </a:r>
            <a:endParaRPr lang="en-US" baseline="30000" dirty="0" smtClean="0"/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3" name="Rectangle 9"/>
          <p:cNvSpPr>
            <a:spLocks noChangeArrowheads="1"/>
          </p:cNvSpPr>
          <p:nvPr/>
        </p:nvSpPr>
        <p:spPr bwMode="auto">
          <a:xfrm>
            <a:off x="0" y="657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457200" y="8191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28859" y="2857497"/>
            <a:ext cx="3789457" cy="751064"/>
          </a:xfrm>
          <a:prstGeom prst="rect">
            <a:avLst/>
          </a:prstGeom>
          <a:noFill/>
        </p:spPr>
      </p:pic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0" y="8763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85720" y="285728"/>
            <a:ext cx="8640763" cy="6391493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/>
            <a:r>
              <a:rPr lang="en-US" sz="2400" b="1" u="sng" dirty="0" smtClean="0">
                <a:latin typeface="Cambria" pitchFamily="18" charset="0"/>
              </a:rPr>
              <a:t>B. </a:t>
            </a:r>
            <a:r>
              <a:rPr lang="en-US" sz="2400" b="1" u="sng" dirty="0" err="1" smtClean="0">
                <a:latin typeface="Cambria" pitchFamily="18" charset="0"/>
              </a:rPr>
              <a:t>Ekspektasi</a:t>
            </a:r>
            <a:r>
              <a:rPr lang="en-US" sz="2400" b="1" u="sng" dirty="0" smtClean="0">
                <a:latin typeface="Cambria" pitchFamily="18" charset="0"/>
              </a:rPr>
              <a:t> </a:t>
            </a:r>
            <a:r>
              <a:rPr lang="en-US" sz="2400" b="1" u="sng" dirty="0" err="1" smtClean="0">
                <a:latin typeface="Cambria" pitchFamily="18" charset="0"/>
              </a:rPr>
              <a:t>Bersyarat</a:t>
            </a:r>
            <a:endParaRPr lang="en-US" sz="2400" b="1" u="sng" dirty="0" smtClean="0">
              <a:latin typeface="Cambria" pitchFamily="18" charset="0"/>
            </a:endParaRPr>
          </a:p>
          <a:p>
            <a:pPr marL="457200" indent="-457200"/>
            <a:endParaRPr lang="en-US" sz="2400" b="1" u="sng" dirty="0" smtClean="0">
              <a:latin typeface="Cambria" pitchFamily="18" charset="0"/>
            </a:endParaRPr>
          </a:p>
          <a:p>
            <a:pPr marL="457200" indent="-457200"/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:</a:t>
            </a:r>
          </a:p>
          <a:p>
            <a:pPr marL="363538" algn="just"/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dua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diskrit</a:t>
            </a:r>
            <a:r>
              <a:rPr lang="en-US" sz="2000" i="1" dirty="0" smtClean="0">
                <a:latin typeface="Cambria" pitchFamily="18" charset="0"/>
              </a:rPr>
              <a:t>, p’(</a:t>
            </a:r>
            <a:r>
              <a:rPr lang="en-US" sz="2000" i="1" dirty="0" err="1" smtClean="0">
                <a:latin typeface="Cambria" pitchFamily="18" charset="0"/>
              </a:rPr>
              <a:t>x|y</a:t>
            </a:r>
            <a:r>
              <a:rPr lang="en-US" sz="2000" i="1" dirty="0" smtClean="0">
                <a:latin typeface="Cambria" pitchFamily="18" charset="0"/>
              </a:rPr>
              <a:t>)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peluang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bersyarat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diberikan</a:t>
            </a:r>
            <a:r>
              <a:rPr lang="en-US" sz="2000" i="1" dirty="0" smtClean="0">
                <a:latin typeface="Cambria" pitchFamily="18" charset="0"/>
              </a:rPr>
              <a:t> Y=y </a:t>
            </a:r>
            <a:r>
              <a:rPr lang="en-US" sz="2000" i="1" dirty="0" err="1" smtClean="0">
                <a:latin typeface="Cambria" pitchFamily="18" charset="0"/>
              </a:rPr>
              <a:t>di</a:t>
            </a:r>
            <a:r>
              <a:rPr lang="en-US" sz="2000" i="1" dirty="0" smtClean="0">
                <a:latin typeface="Cambria" pitchFamily="18" charset="0"/>
              </a:rPr>
              <a:t> x,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p’’(</a:t>
            </a:r>
            <a:r>
              <a:rPr lang="en-US" sz="2000" i="1" dirty="0" err="1" smtClean="0">
                <a:latin typeface="Cambria" pitchFamily="18" charset="0"/>
              </a:rPr>
              <a:t>y|x</a:t>
            </a:r>
            <a:r>
              <a:rPr lang="en-US" sz="2000" i="1" dirty="0" smtClean="0">
                <a:latin typeface="Cambria" pitchFamily="18" charset="0"/>
              </a:rPr>
              <a:t>))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peluang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bersyarat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diberikan</a:t>
            </a:r>
            <a:r>
              <a:rPr lang="en-US" sz="2000" i="1" dirty="0" smtClean="0">
                <a:latin typeface="Cambria" pitchFamily="18" charset="0"/>
              </a:rPr>
              <a:t> X=x </a:t>
            </a:r>
            <a:r>
              <a:rPr lang="en-US" sz="2000" i="1" dirty="0" err="1" smtClean="0">
                <a:latin typeface="Cambria" pitchFamily="18" charset="0"/>
              </a:rPr>
              <a:t>di</a:t>
            </a:r>
            <a:r>
              <a:rPr lang="en-US" sz="2000" i="1" dirty="0" smtClean="0">
                <a:latin typeface="Cambria" pitchFamily="18" charset="0"/>
              </a:rPr>
              <a:t> y, </a:t>
            </a:r>
            <a:r>
              <a:rPr lang="en-US" sz="2000" i="1" dirty="0" err="1" smtClean="0">
                <a:latin typeface="Cambria" pitchFamily="18" charset="0"/>
              </a:rPr>
              <a:t>maka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ekspektasi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bersyarat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u(X) </a:t>
            </a:r>
            <a:r>
              <a:rPr lang="en-US" sz="2000" i="1" dirty="0" err="1" smtClean="0">
                <a:latin typeface="Cambria" pitchFamily="18" charset="0"/>
              </a:rPr>
              <a:t>diberikam</a:t>
            </a:r>
            <a:r>
              <a:rPr lang="en-US" sz="2000" i="1" dirty="0" smtClean="0">
                <a:latin typeface="Cambria" pitchFamily="18" charset="0"/>
              </a:rPr>
              <a:t> Y=y </a:t>
            </a:r>
            <a:r>
              <a:rPr lang="en-US" sz="2000" i="1" dirty="0" err="1" smtClean="0">
                <a:latin typeface="Cambria" pitchFamily="18" charset="0"/>
              </a:rPr>
              <a:t>dirumuskan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sebagai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berikut</a:t>
            </a:r>
            <a:r>
              <a:rPr lang="en-US" sz="2000" i="1" dirty="0" smtClean="0">
                <a:latin typeface="Cambria" pitchFamily="18" charset="0"/>
              </a:rPr>
              <a:t>:</a:t>
            </a:r>
          </a:p>
          <a:p>
            <a:pPr marL="363538" algn="just"/>
            <a:endParaRPr lang="en-US" sz="2000" i="1" baseline="30000" dirty="0" smtClean="0">
              <a:latin typeface="Cambria" pitchFamily="18" charset="0"/>
            </a:endParaRPr>
          </a:p>
          <a:p>
            <a:pPr marL="363538" algn="just"/>
            <a:endParaRPr lang="en-US" sz="2000" i="1" baseline="30000" dirty="0" smtClean="0">
              <a:latin typeface="Cambria" pitchFamily="18" charset="0"/>
            </a:endParaRPr>
          </a:p>
          <a:p>
            <a:pPr marL="363538" algn="just"/>
            <a:endParaRPr lang="en-US" sz="2000" i="1" baseline="30000" dirty="0" smtClean="0">
              <a:latin typeface="Cambria" pitchFamily="18" charset="0"/>
            </a:endParaRPr>
          </a:p>
          <a:p>
            <a:pPr marL="363538" algn="just"/>
            <a:endParaRPr lang="en-US" sz="2000" i="1" baseline="30000" dirty="0" smtClean="0">
              <a:latin typeface="Cambria" pitchFamily="18" charset="0"/>
            </a:endParaRPr>
          </a:p>
          <a:p>
            <a:pPr marL="363538" algn="just"/>
            <a:r>
              <a:rPr lang="en-US" sz="2000" i="1" dirty="0" smtClean="0">
                <a:latin typeface="Cambria" pitchFamily="18" charset="0"/>
              </a:rPr>
              <a:t>Dan </a:t>
            </a:r>
            <a:r>
              <a:rPr lang="en-US" sz="2000" i="1" dirty="0" err="1" smtClean="0">
                <a:latin typeface="Cambria" pitchFamily="18" charset="0"/>
              </a:rPr>
              <a:t>ekspektasi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bersyarat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v(Y) </a:t>
            </a:r>
            <a:r>
              <a:rPr lang="en-US" sz="2000" i="1" dirty="0" err="1" smtClean="0">
                <a:latin typeface="Cambria" pitchFamily="18" charset="0"/>
              </a:rPr>
              <a:t>diberikan</a:t>
            </a:r>
            <a:r>
              <a:rPr lang="en-US" sz="2000" i="1" dirty="0" smtClean="0">
                <a:latin typeface="Cambria" pitchFamily="18" charset="0"/>
              </a:rPr>
              <a:t> X=x </a:t>
            </a:r>
            <a:r>
              <a:rPr lang="en-US" sz="2000" i="1" dirty="0" err="1" smtClean="0">
                <a:latin typeface="Cambria" pitchFamily="18" charset="0"/>
              </a:rPr>
              <a:t>dirumuskan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sebagai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berikut</a:t>
            </a:r>
            <a:r>
              <a:rPr lang="en-US" sz="2000" i="1" dirty="0" smtClean="0">
                <a:latin typeface="Cambria" pitchFamily="18" charset="0"/>
              </a:rPr>
              <a:t>:</a:t>
            </a:r>
          </a:p>
          <a:p>
            <a:pPr marL="363538" algn="just"/>
            <a:endParaRPr lang="en-US" sz="2000" i="1" baseline="30000" dirty="0" smtClean="0">
              <a:latin typeface="Cambria" pitchFamily="18" charset="0"/>
            </a:endParaRPr>
          </a:p>
          <a:p>
            <a:pPr marL="363538" algn="just"/>
            <a:endParaRPr lang="en-US" sz="2000" i="1" baseline="30000" dirty="0" smtClean="0">
              <a:latin typeface="Cambria" pitchFamily="18" charset="0"/>
            </a:endParaRPr>
          </a:p>
          <a:p>
            <a:pPr marL="268288"/>
            <a:endParaRPr lang="en-US" baseline="30000" dirty="0" smtClean="0"/>
          </a:p>
          <a:p>
            <a:r>
              <a:rPr lang="en-US" sz="2000" u="sng" dirty="0" err="1" smtClean="0">
                <a:latin typeface="Cambria" pitchFamily="18" charset="0"/>
              </a:rPr>
              <a:t>Contoh</a:t>
            </a:r>
            <a:r>
              <a:rPr lang="en-US" sz="2000" u="sng" dirty="0" smtClean="0">
                <a:latin typeface="Cambria" pitchFamily="18" charset="0"/>
              </a:rPr>
              <a:t>:</a:t>
            </a:r>
          </a:p>
          <a:p>
            <a:pPr marL="268288"/>
            <a:r>
              <a:rPr lang="en-US" sz="2000" dirty="0" err="1" smtClean="0">
                <a:latin typeface="Cambria" pitchFamily="18" charset="0"/>
              </a:rPr>
              <a:t>Misalkan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peluang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gabungan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X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Y </a:t>
            </a:r>
            <a:r>
              <a:rPr lang="en-US" sz="2000" dirty="0" err="1" smtClean="0">
                <a:latin typeface="Cambria" pitchFamily="18" charset="0"/>
              </a:rPr>
              <a:t>berbentuk</a:t>
            </a:r>
            <a:r>
              <a:rPr lang="en-US" sz="2000" dirty="0" smtClean="0">
                <a:latin typeface="Cambria" pitchFamily="18" charset="0"/>
              </a:rPr>
              <a:t>:</a:t>
            </a:r>
          </a:p>
          <a:p>
            <a:pPr marL="268288"/>
            <a:r>
              <a:rPr lang="en-US" sz="2000" i="1" dirty="0" smtClean="0">
                <a:latin typeface="Cambria" pitchFamily="18" charset="0"/>
              </a:rPr>
              <a:t>		p(</a:t>
            </a:r>
            <a:r>
              <a:rPr lang="en-US" sz="2000" i="1" dirty="0" err="1" smtClean="0">
                <a:latin typeface="Cambria" pitchFamily="18" charset="0"/>
              </a:rPr>
              <a:t>x,y</a:t>
            </a:r>
            <a:r>
              <a:rPr lang="en-US" sz="2000" i="1" dirty="0" smtClean="0">
                <a:latin typeface="Cambria" pitchFamily="18" charset="0"/>
              </a:rPr>
              <a:t>) =(</a:t>
            </a:r>
            <a:r>
              <a:rPr lang="en-US" sz="2000" i="1" dirty="0" err="1" smtClean="0">
                <a:latin typeface="Cambria" pitchFamily="18" charset="0"/>
              </a:rPr>
              <a:t>xy</a:t>
            </a:r>
            <a:r>
              <a:rPr lang="en-US" sz="2000" i="1" dirty="0" smtClean="0">
                <a:latin typeface="Cambria" pitchFamily="18" charset="0"/>
              </a:rPr>
              <a:t>/18)   ;  x = 1, 2, 3</a:t>
            </a:r>
          </a:p>
          <a:p>
            <a:pPr marL="268288"/>
            <a:r>
              <a:rPr lang="en-US" sz="2000" i="1" dirty="0" smtClean="0">
                <a:latin typeface="Cambria" pitchFamily="18" charset="0"/>
              </a:rPr>
              <a:t>				 y = 1, 2</a:t>
            </a:r>
          </a:p>
          <a:p>
            <a:pPr marL="268288"/>
            <a:endParaRPr lang="en-US" sz="2000" dirty="0" smtClean="0">
              <a:latin typeface="Cambria" pitchFamily="18" charset="0"/>
            </a:endParaRPr>
          </a:p>
          <a:p>
            <a:pPr marL="268288"/>
            <a:r>
              <a:rPr lang="en-US" sz="2000" dirty="0" err="1" smtClean="0">
                <a:latin typeface="Cambria" pitchFamily="18" charset="0"/>
              </a:rPr>
              <a:t>Hitung</a:t>
            </a:r>
            <a:r>
              <a:rPr lang="en-US" sz="2000" dirty="0" smtClean="0">
                <a:latin typeface="Cambria" pitchFamily="18" charset="0"/>
              </a:rPr>
              <a:t> E(3X|y= 1)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E(2Y</a:t>
            </a:r>
            <a:r>
              <a:rPr lang="en-US" sz="2000" baseline="30000" dirty="0" smtClean="0">
                <a:latin typeface="Cambria" pitchFamily="18" charset="0"/>
              </a:rPr>
              <a:t>2</a:t>
            </a:r>
            <a:r>
              <a:rPr lang="en-US" sz="2000" dirty="0" smtClean="0">
                <a:latin typeface="Cambria" pitchFamily="18" charset="0"/>
              </a:rPr>
              <a:t>| x = 1)</a:t>
            </a:r>
            <a:endParaRPr lang="en-US" sz="2000" baseline="30000" dirty="0" smtClean="0">
              <a:latin typeface="Cambria" pitchFamily="18" charset="0"/>
            </a:endParaRPr>
          </a:p>
          <a:p>
            <a:pPr marL="268288"/>
            <a:endParaRPr lang="en-US" sz="2000" baseline="30000" dirty="0" smtClean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3" name="Rectangle 9"/>
          <p:cNvSpPr>
            <a:spLocks noChangeArrowheads="1"/>
          </p:cNvSpPr>
          <p:nvPr/>
        </p:nvSpPr>
        <p:spPr bwMode="auto">
          <a:xfrm>
            <a:off x="0" y="657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4337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14612" y="2714620"/>
            <a:ext cx="3286148" cy="730255"/>
          </a:xfrm>
          <a:prstGeom prst="rect">
            <a:avLst/>
          </a:prstGeom>
          <a:noFill/>
        </p:spPr>
      </p:pic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43174" y="3876318"/>
            <a:ext cx="3357586" cy="77347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14282" y="382198"/>
            <a:ext cx="8640763" cy="6032421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/>
            <a:r>
              <a:rPr lang="en-US" sz="2400" b="1" u="sng" dirty="0" smtClean="0">
                <a:latin typeface="Cambria" pitchFamily="18" charset="0"/>
              </a:rPr>
              <a:t>C. </a:t>
            </a:r>
            <a:r>
              <a:rPr lang="en-US" sz="2400" b="1" u="sng" dirty="0" err="1" smtClean="0">
                <a:latin typeface="Cambria" pitchFamily="18" charset="0"/>
              </a:rPr>
              <a:t>Rataan</a:t>
            </a:r>
            <a:r>
              <a:rPr lang="en-US" sz="2400" b="1" u="sng" dirty="0" smtClean="0">
                <a:latin typeface="Cambria" pitchFamily="18" charset="0"/>
              </a:rPr>
              <a:t> </a:t>
            </a:r>
            <a:r>
              <a:rPr lang="en-US" sz="2400" b="1" u="sng" dirty="0" err="1" smtClean="0">
                <a:latin typeface="Cambria" pitchFamily="18" charset="0"/>
              </a:rPr>
              <a:t>Bersyarat</a:t>
            </a:r>
            <a:endParaRPr lang="en-US" sz="2400" b="1" u="sng" dirty="0" smtClean="0">
              <a:latin typeface="Cambria" pitchFamily="18" charset="0"/>
            </a:endParaRPr>
          </a:p>
          <a:p>
            <a:pPr marL="457200" indent="-457200">
              <a:buAutoNum type="alphaUcPeriod"/>
            </a:pPr>
            <a:endParaRPr lang="en-US" sz="2400" b="1" u="sng" dirty="0" smtClean="0">
              <a:latin typeface="Cambria" pitchFamily="18" charset="0"/>
            </a:endParaRPr>
          </a:p>
          <a:p>
            <a:pPr marL="457200" indent="-457200"/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:</a:t>
            </a:r>
          </a:p>
          <a:p>
            <a:pPr marL="363538" algn="just"/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dua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diskrit</a:t>
            </a:r>
            <a:r>
              <a:rPr lang="en-US" sz="2000" i="1" dirty="0" smtClean="0">
                <a:latin typeface="Cambria" pitchFamily="18" charset="0"/>
              </a:rPr>
              <a:t>, p’(</a:t>
            </a:r>
            <a:r>
              <a:rPr lang="en-US" sz="2000" i="1" dirty="0" err="1" smtClean="0">
                <a:latin typeface="Cambria" pitchFamily="18" charset="0"/>
              </a:rPr>
              <a:t>x|y</a:t>
            </a:r>
            <a:r>
              <a:rPr lang="en-US" sz="2000" i="1" dirty="0" smtClean="0">
                <a:latin typeface="Cambria" pitchFamily="18" charset="0"/>
              </a:rPr>
              <a:t>)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peluang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bersyarat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diberikan</a:t>
            </a:r>
            <a:r>
              <a:rPr lang="en-US" sz="2000" i="1" dirty="0" smtClean="0">
                <a:latin typeface="Cambria" pitchFamily="18" charset="0"/>
              </a:rPr>
              <a:t> Y=y </a:t>
            </a:r>
            <a:r>
              <a:rPr lang="en-US" sz="2000" i="1" dirty="0" err="1" smtClean="0">
                <a:latin typeface="Cambria" pitchFamily="18" charset="0"/>
              </a:rPr>
              <a:t>di</a:t>
            </a:r>
            <a:r>
              <a:rPr lang="en-US" sz="2000" i="1" dirty="0" smtClean="0">
                <a:latin typeface="Cambria" pitchFamily="18" charset="0"/>
              </a:rPr>
              <a:t> x,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p’’(</a:t>
            </a:r>
            <a:r>
              <a:rPr lang="en-US" sz="2000" i="1" dirty="0" err="1" smtClean="0">
                <a:latin typeface="Cambria" pitchFamily="18" charset="0"/>
              </a:rPr>
              <a:t>y|x</a:t>
            </a:r>
            <a:r>
              <a:rPr lang="en-US" sz="2000" i="1" dirty="0" smtClean="0">
                <a:latin typeface="Cambria" pitchFamily="18" charset="0"/>
              </a:rPr>
              <a:t>))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peluang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bersyarat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diberikan</a:t>
            </a:r>
            <a:r>
              <a:rPr lang="en-US" sz="2000" i="1" dirty="0" smtClean="0">
                <a:latin typeface="Cambria" pitchFamily="18" charset="0"/>
              </a:rPr>
              <a:t> X=x </a:t>
            </a:r>
            <a:r>
              <a:rPr lang="en-US" sz="2000" i="1" dirty="0" err="1" smtClean="0">
                <a:latin typeface="Cambria" pitchFamily="18" charset="0"/>
              </a:rPr>
              <a:t>di</a:t>
            </a:r>
            <a:r>
              <a:rPr lang="en-US" sz="2000" i="1" dirty="0" smtClean="0">
                <a:latin typeface="Cambria" pitchFamily="18" charset="0"/>
              </a:rPr>
              <a:t> y, </a:t>
            </a:r>
            <a:r>
              <a:rPr lang="en-US" sz="2000" i="1" dirty="0" err="1" smtClean="0">
                <a:latin typeface="Cambria" pitchFamily="18" charset="0"/>
              </a:rPr>
              <a:t>maka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rataan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bersyarat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diberikam</a:t>
            </a:r>
            <a:r>
              <a:rPr lang="en-US" sz="2000" i="1" dirty="0" smtClean="0">
                <a:latin typeface="Cambria" pitchFamily="18" charset="0"/>
              </a:rPr>
              <a:t> Y=y </a:t>
            </a:r>
            <a:r>
              <a:rPr lang="en-US" sz="2000" i="1" dirty="0" err="1" smtClean="0">
                <a:latin typeface="Cambria" pitchFamily="18" charset="0"/>
              </a:rPr>
              <a:t>dirumuskan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sebagai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berikut</a:t>
            </a:r>
            <a:r>
              <a:rPr lang="en-US" sz="2000" i="1" dirty="0" smtClean="0">
                <a:latin typeface="Cambria" pitchFamily="18" charset="0"/>
              </a:rPr>
              <a:t>:</a:t>
            </a:r>
          </a:p>
          <a:p>
            <a:pPr marL="363538" algn="just"/>
            <a:r>
              <a:rPr lang="en-US" sz="2000" i="1" dirty="0" smtClean="0">
                <a:latin typeface="Cambria" pitchFamily="18" charset="0"/>
              </a:rPr>
              <a:t>		</a:t>
            </a:r>
          </a:p>
          <a:p>
            <a:pPr marL="363538" algn="just"/>
            <a:endParaRPr lang="en-US" sz="2000" i="1" dirty="0" smtClean="0">
              <a:latin typeface="Cambria" pitchFamily="18" charset="0"/>
            </a:endParaRPr>
          </a:p>
          <a:p>
            <a:pPr marL="363538" algn="just"/>
            <a:r>
              <a:rPr lang="en-US" sz="2000" i="1" dirty="0" smtClean="0">
                <a:latin typeface="Cambria" pitchFamily="18" charset="0"/>
              </a:rPr>
              <a:t>Dan </a:t>
            </a:r>
            <a:r>
              <a:rPr lang="en-US" sz="2000" i="1" dirty="0" err="1" smtClean="0">
                <a:latin typeface="Cambria" pitchFamily="18" charset="0"/>
              </a:rPr>
              <a:t>rataan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bersyarat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diberikan</a:t>
            </a:r>
            <a:r>
              <a:rPr lang="en-US" sz="2000" i="1" dirty="0" smtClean="0">
                <a:latin typeface="Cambria" pitchFamily="18" charset="0"/>
              </a:rPr>
              <a:t> X=x </a:t>
            </a:r>
            <a:r>
              <a:rPr lang="en-US" sz="2000" i="1" dirty="0" err="1" smtClean="0">
                <a:latin typeface="Cambria" pitchFamily="18" charset="0"/>
              </a:rPr>
              <a:t>dirumuskan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sebagai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berikut</a:t>
            </a:r>
            <a:r>
              <a:rPr lang="en-US" sz="2000" i="1" dirty="0" smtClean="0">
                <a:latin typeface="Cambria" pitchFamily="18" charset="0"/>
              </a:rPr>
              <a:t>:</a:t>
            </a:r>
          </a:p>
          <a:p>
            <a:pPr marL="363538" algn="just"/>
            <a:endParaRPr lang="en-US" sz="2000" i="1" dirty="0" smtClean="0">
              <a:latin typeface="Cambria" pitchFamily="18" charset="0"/>
            </a:endParaRPr>
          </a:p>
          <a:p>
            <a:pPr marL="363538" algn="just"/>
            <a:endParaRPr lang="en-US" sz="2000" i="1" dirty="0" smtClean="0">
              <a:latin typeface="Cambria" pitchFamily="18" charset="0"/>
            </a:endParaRPr>
          </a:p>
          <a:p>
            <a:pPr marL="363538" algn="just"/>
            <a:endParaRPr lang="en-US" sz="2000" i="1" dirty="0" smtClean="0">
              <a:latin typeface="Cambria" pitchFamily="18" charset="0"/>
            </a:endParaRPr>
          </a:p>
          <a:p>
            <a:pPr algn="just"/>
            <a:r>
              <a:rPr lang="en-US" sz="2000" u="sng" dirty="0" err="1" smtClean="0">
                <a:latin typeface="Cambria" pitchFamily="18" charset="0"/>
              </a:rPr>
              <a:t>Contoh</a:t>
            </a:r>
            <a:r>
              <a:rPr lang="en-US" sz="2000" u="sng" dirty="0" smtClean="0">
                <a:latin typeface="Cambria" pitchFamily="18" charset="0"/>
              </a:rPr>
              <a:t>:</a:t>
            </a:r>
          </a:p>
          <a:p>
            <a:pPr marL="268288" algn="just"/>
            <a:r>
              <a:rPr lang="en-US" sz="2000" dirty="0" err="1" smtClean="0">
                <a:latin typeface="Cambria" pitchFamily="18" charset="0"/>
              </a:rPr>
              <a:t>Misalkan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peluang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gabungan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X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Y </a:t>
            </a:r>
            <a:r>
              <a:rPr lang="en-US" sz="2000" dirty="0" err="1" smtClean="0">
                <a:latin typeface="Cambria" pitchFamily="18" charset="0"/>
              </a:rPr>
              <a:t>berbentuk</a:t>
            </a:r>
            <a:r>
              <a:rPr lang="en-US" sz="2000" dirty="0" smtClean="0">
                <a:latin typeface="Cambria" pitchFamily="18" charset="0"/>
              </a:rPr>
              <a:t>:</a:t>
            </a:r>
          </a:p>
          <a:p>
            <a:pPr marL="268288" algn="just"/>
            <a:r>
              <a:rPr lang="en-US" sz="2000" dirty="0" smtClean="0">
                <a:latin typeface="Cambria" pitchFamily="18" charset="0"/>
              </a:rPr>
              <a:t>	p(</a:t>
            </a:r>
            <a:r>
              <a:rPr lang="en-US" sz="2000" dirty="0" err="1" smtClean="0">
                <a:latin typeface="Cambria" pitchFamily="18" charset="0"/>
              </a:rPr>
              <a:t>x,y</a:t>
            </a:r>
            <a:r>
              <a:rPr lang="en-US" sz="2000" dirty="0" smtClean="0">
                <a:latin typeface="Cambria" pitchFamily="18" charset="0"/>
              </a:rPr>
              <a:t>) = (1/72) (x+2y); x = 0, 1, 2, 3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y = 0,1, 2, 3</a:t>
            </a:r>
          </a:p>
          <a:p>
            <a:pPr marL="268288" algn="just"/>
            <a:r>
              <a:rPr lang="en-US" sz="2000" dirty="0" err="1" smtClean="0">
                <a:latin typeface="Cambria" pitchFamily="18" charset="0"/>
              </a:rPr>
              <a:t>Hitung</a:t>
            </a:r>
            <a:r>
              <a:rPr lang="en-US" sz="2000" dirty="0" smtClean="0">
                <a:latin typeface="Cambria" pitchFamily="18" charset="0"/>
              </a:rPr>
              <a:t> E(</a:t>
            </a:r>
            <a:r>
              <a:rPr lang="en-US" sz="2000" dirty="0" err="1" smtClean="0">
                <a:latin typeface="Cambria" pitchFamily="18" charset="0"/>
              </a:rPr>
              <a:t>X|y</a:t>
            </a:r>
            <a:r>
              <a:rPr lang="en-US" sz="2000" dirty="0" smtClean="0">
                <a:latin typeface="Cambria" pitchFamily="18" charset="0"/>
              </a:rPr>
              <a:t>=1)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E(</a:t>
            </a:r>
            <a:r>
              <a:rPr lang="en-US" sz="2000" dirty="0" err="1" smtClean="0">
                <a:latin typeface="Cambria" pitchFamily="18" charset="0"/>
              </a:rPr>
              <a:t>Y|x</a:t>
            </a:r>
            <a:r>
              <a:rPr lang="en-US" sz="2000" dirty="0" smtClean="0">
                <a:latin typeface="Cambria" pitchFamily="18" charset="0"/>
              </a:rPr>
              <a:t>=2)</a:t>
            </a:r>
            <a:endParaRPr lang="en-US" sz="2000" i="1" dirty="0" smtClean="0">
              <a:latin typeface="Cambria" pitchFamily="18" charset="0"/>
            </a:endParaRPr>
          </a:p>
          <a:p>
            <a:pPr marL="363538" algn="just"/>
            <a:endParaRPr lang="en-US" sz="2000" i="1" dirty="0" smtClean="0">
              <a:latin typeface="Cambria" pitchFamily="18" charset="0"/>
            </a:endParaRPr>
          </a:p>
          <a:p>
            <a:pPr marL="363538" algn="just"/>
            <a:endParaRPr lang="en-US" dirty="0" smtClean="0"/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3" name="Rectangle 9"/>
          <p:cNvSpPr>
            <a:spLocks noChangeArrowheads="1"/>
          </p:cNvSpPr>
          <p:nvPr/>
        </p:nvSpPr>
        <p:spPr bwMode="auto">
          <a:xfrm>
            <a:off x="0" y="657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457200" y="8191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43240" y="2749374"/>
            <a:ext cx="2143140" cy="608188"/>
          </a:xfrm>
          <a:prstGeom prst="rect">
            <a:avLst/>
          </a:prstGeom>
          <a:noFill/>
        </p:spPr>
      </p:pic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8572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00364" y="3643314"/>
            <a:ext cx="2357454" cy="686940"/>
          </a:xfrm>
          <a:prstGeom prst="rect">
            <a:avLst/>
          </a:prstGeom>
          <a:noFill/>
        </p:spPr>
      </p:pic>
      <p:sp>
        <p:nvSpPr>
          <p:cNvPr id="12294" name="Rectangle 6"/>
          <p:cNvSpPr>
            <a:spLocks noChangeArrowheads="1"/>
          </p:cNvSpPr>
          <p:nvPr/>
        </p:nvSpPr>
        <p:spPr bwMode="auto">
          <a:xfrm>
            <a:off x="0" y="8763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14282" y="771202"/>
            <a:ext cx="8640763" cy="5037276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400" b="1" u="sng" dirty="0" smtClean="0">
                <a:latin typeface="Cambria" pitchFamily="18" charset="0"/>
              </a:rPr>
              <a:t>D. </a:t>
            </a:r>
            <a:r>
              <a:rPr lang="en-US" sz="2400" b="1" u="sng" dirty="0" err="1" smtClean="0">
                <a:latin typeface="Cambria" pitchFamily="18" charset="0"/>
              </a:rPr>
              <a:t>Perkalian</a:t>
            </a:r>
            <a:r>
              <a:rPr lang="en-US" sz="2400" b="1" u="sng" dirty="0" smtClean="0">
                <a:latin typeface="Cambria" pitchFamily="18" charset="0"/>
              </a:rPr>
              <a:t> </a:t>
            </a:r>
            <a:r>
              <a:rPr lang="en-US" sz="2400" b="1" u="sng" dirty="0" err="1" smtClean="0">
                <a:latin typeface="Cambria" pitchFamily="18" charset="0"/>
              </a:rPr>
              <a:t>Dua</a:t>
            </a:r>
            <a:r>
              <a:rPr lang="en-US" sz="2400" b="1" u="sng" dirty="0" smtClean="0">
                <a:latin typeface="Cambria" pitchFamily="18" charset="0"/>
              </a:rPr>
              <a:t> </a:t>
            </a:r>
            <a:r>
              <a:rPr lang="en-US" sz="2400" b="1" u="sng" dirty="0" err="1" smtClean="0">
                <a:latin typeface="Cambria" pitchFamily="18" charset="0"/>
              </a:rPr>
              <a:t>Momen</a:t>
            </a:r>
            <a:endParaRPr lang="en-US" sz="2400" b="1" u="sng" dirty="0" smtClean="0">
              <a:latin typeface="Cambria" pitchFamily="18" charset="0"/>
            </a:endParaRPr>
          </a:p>
          <a:p>
            <a:endParaRPr lang="en-US" sz="2400" dirty="0" smtClean="0">
              <a:latin typeface="Cambria" pitchFamily="18" charset="0"/>
            </a:endParaRPr>
          </a:p>
          <a:p>
            <a:pPr algn="just"/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dirty="0" smtClean="0">
                <a:latin typeface="Cambria" pitchFamily="18" charset="0"/>
              </a:rPr>
              <a:t>: </a:t>
            </a:r>
            <a:r>
              <a:rPr lang="en-US" sz="2000" b="1" dirty="0" err="1" smtClean="0">
                <a:latin typeface="Cambria" pitchFamily="18" charset="0"/>
              </a:rPr>
              <a:t>Perkalian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Dua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Momen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Diskrit</a:t>
            </a:r>
            <a:endParaRPr lang="en-US" sz="2000" b="1" dirty="0" smtClean="0">
              <a:latin typeface="Cambria" pitchFamily="18" charset="0"/>
            </a:endParaRPr>
          </a:p>
          <a:p>
            <a:pPr marL="363538" algn="just"/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dua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diskrit</a:t>
            </a:r>
            <a:r>
              <a:rPr lang="en-US" sz="2000" i="1" dirty="0" smtClean="0">
                <a:latin typeface="Cambria" pitchFamily="18" charset="0"/>
              </a:rPr>
              <a:t>, p(</a:t>
            </a:r>
            <a:r>
              <a:rPr lang="en-US" sz="2000" i="1" dirty="0" err="1" smtClean="0">
                <a:latin typeface="Cambria" pitchFamily="18" charset="0"/>
              </a:rPr>
              <a:t>x,y</a:t>
            </a:r>
            <a:r>
              <a:rPr lang="en-US" sz="2000" i="1" dirty="0" smtClean="0">
                <a:latin typeface="Cambria" pitchFamily="18" charset="0"/>
              </a:rPr>
              <a:t>)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peluang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gabungan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(X, Y) </a:t>
            </a:r>
            <a:r>
              <a:rPr lang="en-US" sz="2000" i="1" dirty="0" err="1" smtClean="0">
                <a:latin typeface="Cambria" pitchFamily="18" charset="0"/>
              </a:rPr>
              <a:t>di</a:t>
            </a:r>
            <a:r>
              <a:rPr lang="en-US" sz="2000" i="1" dirty="0" smtClean="0">
                <a:latin typeface="Cambria" pitchFamily="18" charset="0"/>
              </a:rPr>
              <a:t> (</a:t>
            </a:r>
            <a:r>
              <a:rPr lang="en-US" sz="2000" i="1" dirty="0" err="1" smtClean="0">
                <a:latin typeface="Cambria" pitchFamily="18" charset="0"/>
              </a:rPr>
              <a:t>x,y</a:t>
            </a:r>
            <a:r>
              <a:rPr lang="en-US" sz="2000" i="1" dirty="0" smtClean="0">
                <a:latin typeface="Cambria" pitchFamily="18" charset="0"/>
              </a:rPr>
              <a:t>), µ</a:t>
            </a:r>
            <a:r>
              <a:rPr lang="en-US" sz="2000" i="1" baseline="-25000" dirty="0" smtClean="0">
                <a:latin typeface="Cambria" pitchFamily="18" charset="0"/>
              </a:rPr>
              <a:t>x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rataan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µ</a:t>
            </a:r>
            <a:r>
              <a:rPr lang="en-US" sz="2000" i="1" baseline="-25000" dirty="0" smtClean="0">
                <a:latin typeface="Cambria" pitchFamily="18" charset="0"/>
              </a:rPr>
              <a:t>y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rataan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Y; </a:t>
            </a:r>
            <a:r>
              <a:rPr lang="en-US" sz="2000" i="1" dirty="0" err="1" smtClean="0">
                <a:latin typeface="Cambria" pitchFamily="18" charset="0"/>
              </a:rPr>
              <a:t>maka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perkalian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dua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momen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sekitar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pusat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ke</a:t>
            </a:r>
            <a:r>
              <a:rPr lang="en-US" sz="2000" i="1" dirty="0" smtClean="0">
                <a:latin typeface="Cambria" pitchFamily="18" charset="0"/>
              </a:rPr>
              <a:t>-r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ke</a:t>
            </a:r>
            <a:r>
              <a:rPr lang="en-US" sz="2000" i="1" dirty="0" smtClean="0">
                <a:latin typeface="Cambria" pitchFamily="18" charset="0"/>
              </a:rPr>
              <a:t>-s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X,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Y (</a:t>
            </a:r>
            <a:r>
              <a:rPr lang="en-US" sz="2000" i="1" dirty="0" err="1" smtClean="0">
                <a:latin typeface="Cambria" pitchFamily="18" charset="0"/>
              </a:rPr>
              <a:t>dinotasikan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dengan</a:t>
            </a:r>
            <a:r>
              <a:rPr lang="en-US" sz="2000" i="1" dirty="0" smtClean="0">
                <a:latin typeface="Cambria" pitchFamily="18" charset="0"/>
              </a:rPr>
              <a:t> µ’</a:t>
            </a:r>
            <a:r>
              <a:rPr lang="en-US" sz="2000" i="1" baseline="-25000" dirty="0" err="1" smtClean="0">
                <a:latin typeface="Cambria" pitchFamily="18" charset="0"/>
              </a:rPr>
              <a:t>r,s</a:t>
            </a:r>
            <a:r>
              <a:rPr lang="en-US" sz="2000" i="1" dirty="0" smtClean="0">
                <a:latin typeface="Cambria" pitchFamily="18" charset="0"/>
              </a:rPr>
              <a:t>) </a:t>
            </a:r>
            <a:r>
              <a:rPr lang="en-US" sz="2000" i="1" dirty="0" err="1" smtClean="0">
                <a:latin typeface="Cambria" pitchFamily="18" charset="0"/>
              </a:rPr>
              <a:t>dirumuskan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sebagai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berikut</a:t>
            </a:r>
            <a:r>
              <a:rPr lang="en-US" sz="2000" i="1" dirty="0" smtClean="0">
                <a:latin typeface="Cambria" pitchFamily="18" charset="0"/>
              </a:rPr>
              <a:t>:</a:t>
            </a:r>
          </a:p>
          <a:p>
            <a:pPr marL="363538" algn="just"/>
            <a:r>
              <a:rPr lang="en-US" sz="2000" i="1" dirty="0" smtClean="0">
                <a:latin typeface="Cambria" pitchFamily="18" charset="0"/>
              </a:rPr>
              <a:t>		</a:t>
            </a:r>
          </a:p>
          <a:p>
            <a:endParaRPr lang="en-US" sz="2000" b="1" dirty="0" smtClean="0">
              <a:latin typeface="Cambria" pitchFamily="18" charset="0"/>
            </a:endParaRPr>
          </a:p>
          <a:p>
            <a:pPr marL="268288"/>
            <a:endParaRPr lang="en-US" sz="2000" i="1" dirty="0" smtClean="0">
              <a:latin typeface="Cambria" pitchFamily="18" charset="0"/>
            </a:endParaRPr>
          </a:p>
          <a:p>
            <a:pPr marL="268288"/>
            <a:endParaRPr lang="en-US" sz="2000" i="1" dirty="0" smtClean="0">
              <a:latin typeface="Cambria" pitchFamily="18" charset="0"/>
            </a:endParaRPr>
          </a:p>
          <a:p>
            <a:pPr marL="268288"/>
            <a:r>
              <a:rPr lang="en-US" sz="2000" i="1" dirty="0" smtClean="0">
                <a:latin typeface="Cambria" pitchFamily="18" charset="0"/>
              </a:rPr>
              <a:t>Dan </a:t>
            </a:r>
            <a:r>
              <a:rPr lang="en-US" sz="2000" i="1" dirty="0" err="1" smtClean="0">
                <a:latin typeface="Cambria" pitchFamily="18" charset="0"/>
              </a:rPr>
              <a:t>perkalian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momen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sekitar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rataan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ke</a:t>
            </a:r>
            <a:r>
              <a:rPr lang="en-US" sz="2000" i="1" dirty="0" smtClean="0">
                <a:latin typeface="Cambria" pitchFamily="18" charset="0"/>
              </a:rPr>
              <a:t>-r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ke</a:t>
            </a:r>
            <a:r>
              <a:rPr lang="en-US" sz="2000" i="1" dirty="0" smtClean="0">
                <a:latin typeface="Cambria" pitchFamily="18" charset="0"/>
              </a:rPr>
              <a:t>-s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Y (</a:t>
            </a:r>
            <a:r>
              <a:rPr lang="en-US" sz="2000" i="1" dirty="0" err="1" smtClean="0">
                <a:latin typeface="Cambria" pitchFamily="18" charset="0"/>
              </a:rPr>
              <a:t>dinotasikan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dengan</a:t>
            </a:r>
            <a:r>
              <a:rPr lang="en-US" sz="2000" i="1" dirty="0" smtClean="0">
                <a:latin typeface="Cambria" pitchFamily="18" charset="0"/>
              </a:rPr>
              <a:t> µ</a:t>
            </a:r>
            <a:r>
              <a:rPr lang="en-US" sz="2000" i="1" baseline="-25000" dirty="0" err="1" smtClean="0">
                <a:latin typeface="Cambria" pitchFamily="18" charset="0"/>
              </a:rPr>
              <a:t>r,s</a:t>
            </a:r>
            <a:r>
              <a:rPr lang="en-US" sz="2000" i="1" dirty="0" smtClean="0">
                <a:latin typeface="Cambria" pitchFamily="18" charset="0"/>
              </a:rPr>
              <a:t>) </a:t>
            </a:r>
            <a:r>
              <a:rPr lang="en-US" sz="2000" i="1" dirty="0" err="1" smtClean="0">
                <a:latin typeface="Cambria" pitchFamily="18" charset="0"/>
              </a:rPr>
              <a:t>dirumuskan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sebagai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berikut</a:t>
            </a:r>
            <a:r>
              <a:rPr lang="en-US" sz="2000" i="1" dirty="0" smtClean="0">
                <a:latin typeface="Cambria" pitchFamily="18" charset="0"/>
              </a:rPr>
              <a:t>:</a:t>
            </a:r>
          </a:p>
          <a:p>
            <a:pPr marL="268288"/>
            <a:endParaRPr lang="en-US" sz="2000" i="1" dirty="0" smtClean="0">
              <a:latin typeface="Cambria" pitchFamily="18" charset="0"/>
            </a:endParaRPr>
          </a:p>
          <a:p>
            <a:endParaRPr lang="en-US" sz="2000" b="1" dirty="0" smtClean="0">
              <a:latin typeface="Cambria" pitchFamily="18" charset="0"/>
            </a:endParaRPr>
          </a:p>
          <a:p>
            <a:pPr marL="363538"/>
            <a:endParaRPr lang="en-US" sz="2000" baseline="30000" dirty="0" smtClean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3" name="Rectangle 9"/>
          <p:cNvSpPr>
            <a:spLocks noChangeArrowheads="1"/>
          </p:cNvSpPr>
          <p:nvPr/>
        </p:nvSpPr>
        <p:spPr bwMode="auto">
          <a:xfrm>
            <a:off x="0" y="657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0" y="1038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1038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57422" y="3357562"/>
            <a:ext cx="3912854" cy="714380"/>
          </a:xfrm>
          <a:prstGeom prst="rect">
            <a:avLst/>
          </a:prstGeom>
          <a:noFill/>
        </p:spPr>
      </p:pic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0" y="8763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42976" y="5000636"/>
            <a:ext cx="6916498" cy="714380"/>
          </a:xfrm>
          <a:prstGeom prst="rect">
            <a:avLst/>
          </a:prstGeom>
          <a:noFill/>
        </p:spPr>
      </p:pic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0" y="8763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14282" y="388222"/>
            <a:ext cx="8640763" cy="5652830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400" b="1" u="sng" dirty="0" smtClean="0">
                <a:latin typeface="Cambria" pitchFamily="18" charset="0"/>
              </a:rPr>
              <a:t>E. </a:t>
            </a:r>
            <a:r>
              <a:rPr lang="en-US" sz="2400" b="1" u="sng" dirty="0" err="1" smtClean="0">
                <a:latin typeface="Cambria" pitchFamily="18" charset="0"/>
              </a:rPr>
              <a:t>Kovarians</a:t>
            </a:r>
            <a:endParaRPr lang="en-US" sz="2400" b="1" u="sng" dirty="0" smtClean="0">
              <a:latin typeface="Cambria" pitchFamily="18" charset="0"/>
            </a:endParaRPr>
          </a:p>
          <a:p>
            <a:endParaRPr lang="en-US" sz="2400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 1</a:t>
            </a:r>
            <a:r>
              <a:rPr lang="en-US" sz="2000" dirty="0" smtClean="0">
                <a:latin typeface="Cambria" pitchFamily="18" charset="0"/>
              </a:rPr>
              <a:t>: </a:t>
            </a:r>
            <a:r>
              <a:rPr lang="en-US" sz="2000" b="1" dirty="0" err="1" smtClean="0">
                <a:latin typeface="Cambria" pitchFamily="18" charset="0"/>
              </a:rPr>
              <a:t>Kovarians</a:t>
            </a:r>
            <a:endParaRPr lang="en-US" sz="2000" b="1" dirty="0" smtClean="0">
              <a:latin typeface="Cambria" pitchFamily="18" charset="0"/>
            </a:endParaRPr>
          </a:p>
          <a:p>
            <a:pPr marL="363538" algn="just"/>
            <a:r>
              <a:rPr lang="en-US" sz="2000" i="1" dirty="0" err="1" smtClean="0">
                <a:latin typeface="Cambria" pitchFamily="18" charset="0"/>
              </a:rPr>
              <a:t>Perkalian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momen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sekitar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rataan</a:t>
            </a:r>
            <a:r>
              <a:rPr lang="en-US" sz="2000" i="1" dirty="0" smtClean="0">
                <a:latin typeface="Cambria" pitchFamily="18" charset="0"/>
              </a:rPr>
              <a:t> ke-1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ke-1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disebut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kovarians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dinotasikan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dengan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Kov</a:t>
            </a:r>
            <a:r>
              <a:rPr lang="en-US" sz="2000" i="1" dirty="0" smtClean="0">
                <a:latin typeface="Cambria" pitchFamily="18" charset="0"/>
              </a:rPr>
              <a:t>(X,Y) </a:t>
            </a:r>
            <a:r>
              <a:rPr lang="en-US" sz="2000" i="1" dirty="0" err="1" smtClean="0">
                <a:latin typeface="Cambria" pitchFamily="18" charset="0"/>
              </a:rPr>
              <a:t>atau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l-GR" sz="2000" i="1" dirty="0" smtClean="0">
                <a:latin typeface="Cambria" pitchFamily="18" charset="0"/>
              </a:rPr>
              <a:t>σ</a:t>
            </a:r>
            <a:r>
              <a:rPr lang="en-US" sz="2000" i="1" baseline="-25000" dirty="0" err="1" smtClean="0">
                <a:latin typeface="Cambria" pitchFamily="18" charset="0"/>
              </a:rPr>
              <a:t>xy</a:t>
            </a:r>
            <a:r>
              <a:rPr lang="en-US" sz="2000" i="1" dirty="0" smtClean="0">
                <a:latin typeface="Cambria" pitchFamily="18" charset="0"/>
              </a:rPr>
              <a:t>, </a:t>
            </a:r>
            <a:r>
              <a:rPr lang="en-US" sz="2000" i="1" dirty="0" err="1" smtClean="0">
                <a:latin typeface="Cambria" pitchFamily="18" charset="0"/>
              </a:rPr>
              <a:t>dengan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Kov</a:t>
            </a:r>
            <a:r>
              <a:rPr lang="en-US" sz="2000" i="1" dirty="0" smtClean="0">
                <a:latin typeface="Cambria" pitchFamily="18" charset="0"/>
              </a:rPr>
              <a:t>(X,Y) = E[(X - µ</a:t>
            </a:r>
            <a:r>
              <a:rPr lang="en-US" sz="2000" i="1" baseline="-25000" dirty="0" smtClean="0">
                <a:latin typeface="Cambria" pitchFamily="18" charset="0"/>
              </a:rPr>
              <a:t>x</a:t>
            </a:r>
            <a:r>
              <a:rPr lang="en-US" sz="2000" i="1" dirty="0" smtClean="0">
                <a:latin typeface="Cambria" pitchFamily="18" charset="0"/>
              </a:rPr>
              <a:t>) (Y - µ</a:t>
            </a:r>
            <a:r>
              <a:rPr lang="en-US" sz="2000" i="1" baseline="-25000" dirty="0" smtClean="0">
                <a:latin typeface="Cambria" pitchFamily="18" charset="0"/>
              </a:rPr>
              <a:t>y</a:t>
            </a:r>
            <a:r>
              <a:rPr lang="en-US" sz="2000" i="1" dirty="0" smtClean="0">
                <a:latin typeface="Cambria" pitchFamily="18" charset="0"/>
              </a:rPr>
              <a:t>)] </a:t>
            </a:r>
          </a:p>
          <a:p>
            <a:pPr marL="363538"/>
            <a:endParaRPr lang="en-US" sz="2000" i="1" dirty="0" smtClean="0">
              <a:latin typeface="Cambria" pitchFamily="18" charset="0"/>
            </a:endParaRPr>
          </a:p>
          <a:p>
            <a:pPr marL="363538"/>
            <a:endParaRPr lang="en-US" sz="2000" i="1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 2</a:t>
            </a:r>
            <a:r>
              <a:rPr lang="en-US" sz="2000" dirty="0" smtClean="0">
                <a:latin typeface="Cambria" pitchFamily="18" charset="0"/>
              </a:rPr>
              <a:t>: </a:t>
            </a:r>
            <a:r>
              <a:rPr lang="en-US" sz="2000" b="1" dirty="0" err="1" smtClean="0">
                <a:latin typeface="Cambria" pitchFamily="18" charset="0"/>
              </a:rPr>
              <a:t>Kovarians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Diskrit</a:t>
            </a:r>
            <a:endParaRPr lang="en-US" sz="2000" b="1" dirty="0" smtClean="0">
              <a:latin typeface="Cambria" pitchFamily="18" charset="0"/>
            </a:endParaRPr>
          </a:p>
          <a:p>
            <a:pPr marL="363538" algn="just"/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dua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diskrit</a:t>
            </a:r>
            <a:r>
              <a:rPr lang="en-US" sz="2000" i="1" dirty="0" smtClean="0">
                <a:latin typeface="Cambria" pitchFamily="18" charset="0"/>
              </a:rPr>
              <a:t>, p(</a:t>
            </a:r>
            <a:r>
              <a:rPr lang="en-US" sz="2000" i="1" dirty="0" err="1" smtClean="0">
                <a:latin typeface="Cambria" pitchFamily="18" charset="0"/>
              </a:rPr>
              <a:t>x,y</a:t>
            </a:r>
            <a:r>
              <a:rPr lang="en-US" sz="2000" i="1" dirty="0" smtClean="0">
                <a:latin typeface="Cambria" pitchFamily="18" charset="0"/>
              </a:rPr>
              <a:t>)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peluang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di</a:t>
            </a:r>
            <a:r>
              <a:rPr lang="en-US" sz="2000" i="1" dirty="0" smtClean="0">
                <a:latin typeface="Cambria" pitchFamily="18" charset="0"/>
              </a:rPr>
              <a:t> x,  </a:t>
            </a:r>
            <a:r>
              <a:rPr lang="en-US" sz="2000" i="1" dirty="0" err="1" smtClean="0">
                <a:latin typeface="Cambria" pitchFamily="18" charset="0"/>
              </a:rPr>
              <a:t>maka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pembangkit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momen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didefinisikan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sebagai</a:t>
            </a:r>
            <a:r>
              <a:rPr lang="en-US" sz="2000" i="1" dirty="0" smtClean="0">
                <a:latin typeface="Cambria" pitchFamily="18" charset="0"/>
              </a:rPr>
              <a:t>:</a:t>
            </a:r>
            <a:endParaRPr lang="en-US" sz="2000" dirty="0" smtClean="0">
              <a:latin typeface="Cambria" pitchFamily="18" charset="0"/>
            </a:endParaRPr>
          </a:p>
          <a:p>
            <a:pPr marL="363538"/>
            <a:endParaRPr lang="en-US" sz="2000" i="1" dirty="0" smtClean="0">
              <a:latin typeface="Cambria" pitchFamily="18" charset="0"/>
            </a:endParaRPr>
          </a:p>
          <a:p>
            <a:endParaRPr lang="en-US" sz="2000" i="1" dirty="0" smtClean="0">
              <a:latin typeface="Cambria" pitchFamily="18" charset="0"/>
            </a:endParaRPr>
          </a:p>
          <a:p>
            <a:endParaRPr lang="en-US" sz="2000" i="1" dirty="0" smtClean="0">
              <a:latin typeface="Cambria" pitchFamily="18" charset="0"/>
            </a:endParaRPr>
          </a:p>
          <a:p>
            <a:pPr marL="1789113"/>
            <a:endParaRPr lang="en-US" sz="2000" b="1" i="1" dirty="0" smtClean="0">
              <a:latin typeface="Cambria" pitchFamily="18" charset="0"/>
            </a:endParaRPr>
          </a:p>
          <a:p>
            <a:r>
              <a:rPr lang="en-US" sz="2000" b="1" dirty="0" err="1" smtClean="0">
                <a:latin typeface="Cambria" pitchFamily="18" charset="0"/>
              </a:rPr>
              <a:t>Perumusan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Kovarians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Umum</a:t>
            </a:r>
            <a:endParaRPr lang="en-US" sz="2000" b="1" dirty="0" smtClean="0">
              <a:latin typeface="Cambria" pitchFamily="18" charset="0"/>
            </a:endParaRPr>
          </a:p>
          <a:p>
            <a:r>
              <a:rPr lang="en-US" sz="2000" dirty="0" smtClean="0">
                <a:latin typeface="Cambria" pitchFamily="18" charset="0"/>
              </a:rPr>
              <a:t>	</a:t>
            </a:r>
            <a:r>
              <a:rPr lang="en-US" sz="2000" i="1" dirty="0" err="1" smtClean="0">
                <a:latin typeface="Cambria" pitchFamily="18" charset="0"/>
              </a:rPr>
              <a:t>Kov</a:t>
            </a:r>
            <a:r>
              <a:rPr lang="en-US" sz="2000" i="1" dirty="0" smtClean="0">
                <a:latin typeface="Cambria" pitchFamily="18" charset="0"/>
              </a:rPr>
              <a:t>(X,Y) = µ’</a:t>
            </a:r>
            <a:r>
              <a:rPr lang="en-US" sz="2000" i="1" baseline="-25000" dirty="0" smtClean="0">
                <a:latin typeface="Cambria" pitchFamily="18" charset="0"/>
              </a:rPr>
              <a:t>1,1</a:t>
            </a:r>
            <a:r>
              <a:rPr lang="en-US" sz="2000" i="1" dirty="0" smtClean="0">
                <a:latin typeface="Cambria" pitchFamily="18" charset="0"/>
              </a:rPr>
              <a:t> - µ</a:t>
            </a:r>
            <a:r>
              <a:rPr lang="en-US" sz="2000" i="1" baseline="-25000" dirty="0" smtClean="0">
                <a:latin typeface="Cambria" pitchFamily="18" charset="0"/>
              </a:rPr>
              <a:t>x</a:t>
            </a:r>
            <a:r>
              <a:rPr lang="en-US" sz="2000" i="1" dirty="0" smtClean="0">
                <a:latin typeface="Cambria" pitchFamily="18" charset="0"/>
              </a:rPr>
              <a:t> µ</a:t>
            </a:r>
            <a:r>
              <a:rPr lang="en-US" sz="2000" i="1" baseline="-25000" dirty="0" smtClean="0">
                <a:latin typeface="Cambria" pitchFamily="18" charset="0"/>
              </a:rPr>
              <a:t>y</a:t>
            </a:r>
            <a:endParaRPr lang="en-US" sz="2000" i="1" dirty="0" smtClean="0">
              <a:latin typeface="Cambria" pitchFamily="18" charset="0"/>
            </a:endParaRPr>
          </a:p>
          <a:p>
            <a:endParaRPr lang="en-US" sz="2000" baseline="30000" dirty="0" smtClean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0" y="1038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1038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71670" y="4000504"/>
            <a:ext cx="4500594" cy="694829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14282" y="274241"/>
            <a:ext cx="8640763" cy="6083717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000" b="1" u="sng" dirty="0" smtClean="0">
                <a:latin typeface="Cambria" pitchFamily="18" charset="0"/>
              </a:rPr>
              <a:t>F. </a:t>
            </a:r>
            <a:r>
              <a:rPr lang="en-US" sz="2000" b="1" u="sng" dirty="0" err="1" smtClean="0">
                <a:latin typeface="Cambria" pitchFamily="18" charset="0"/>
              </a:rPr>
              <a:t>Varians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Bersyarat</a:t>
            </a:r>
            <a:endParaRPr lang="en-US" sz="2000" b="1" u="sng" dirty="0" smtClean="0">
              <a:latin typeface="Cambria" pitchFamily="18" charset="0"/>
            </a:endParaRPr>
          </a:p>
          <a:p>
            <a:endParaRPr lang="en-US" sz="2400" dirty="0" smtClean="0">
              <a:latin typeface="Cambria" pitchFamily="18" charset="0"/>
            </a:endParaRPr>
          </a:p>
          <a:p>
            <a:r>
              <a:rPr lang="en-US" u="sng" dirty="0" err="1" smtClean="0">
                <a:latin typeface="Cambria" pitchFamily="18" charset="0"/>
              </a:rPr>
              <a:t>Definisi</a:t>
            </a:r>
            <a:r>
              <a:rPr lang="en-US" u="sng" dirty="0" smtClean="0">
                <a:latin typeface="Cambria" pitchFamily="18" charset="0"/>
              </a:rPr>
              <a:t> 1</a:t>
            </a:r>
            <a:r>
              <a:rPr lang="en-US" dirty="0" smtClean="0">
                <a:latin typeface="Cambria" pitchFamily="18" charset="0"/>
              </a:rPr>
              <a:t>: </a:t>
            </a:r>
            <a:r>
              <a:rPr lang="en-US" b="1" dirty="0" err="1" smtClean="0">
                <a:latin typeface="Cambria" pitchFamily="18" charset="0"/>
              </a:rPr>
              <a:t>Varians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Bersyarat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Umum</a:t>
            </a:r>
            <a:endParaRPr lang="en-US" b="1" dirty="0" smtClean="0">
              <a:latin typeface="Cambria" pitchFamily="18" charset="0"/>
            </a:endParaRPr>
          </a:p>
          <a:p>
            <a:pPr marL="363538" algn="just"/>
            <a:r>
              <a:rPr lang="en-US" i="1" dirty="0" err="1" smtClean="0">
                <a:latin typeface="Cambria" pitchFamily="18" charset="0"/>
              </a:rPr>
              <a:t>Jika</a:t>
            </a:r>
            <a:r>
              <a:rPr lang="en-US" i="1" dirty="0" smtClean="0">
                <a:latin typeface="Cambria" pitchFamily="18" charset="0"/>
              </a:rPr>
              <a:t> X </a:t>
            </a:r>
            <a:r>
              <a:rPr lang="en-US" i="1" dirty="0" err="1" smtClean="0">
                <a:latin typeface="Cambria" pitchFamily="18" charset="0"/>
              </a:rPr>
              <a:t>dan</a:t>
            </a:r>
            <a:r>
              <a:rPr lang="en-US" i="1" dirty="0" smtClean="0">
                <a:latin typeface="Cambria" pitchFamily="18" charset="0"/>
              </a:rPr>
              <a:t> Y </a:t>
            </a:r>
            <a:r>
              <a:rPr lang="en-US" i="1" dirty="0" err="1" smtClean="0">
                <a:latin typeface="Cambria" pitchFamily="18" charset="0"/>
              </a:rPr>
              <a:t>adalah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dua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peubah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acak</a:t>
            </a:r>
            <a:r>
              <a:rPr lang="en-US" i="1" dirty="0" smtClean="0">
                <a:latin typeface="Cambria" pitchFamily="18" charset="0"/>
              </a:rPr>
              <a:t>, </a:t>
            </a:r>
            <a:r>
              <a:rPr lang="en-US" i="1" dirty="0" err="1" smtClean="0">
                <a:latin typeface="Cambria" pitchFamily="18" charset="0"/>
              </a:rPr>
              <a:t>baik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diskrit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maupun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kontinu</a:t>
            </a:r>
            <a:r>
              <a:rPr lang="en-US" i="1" dirty="0" smtClean="0">
                <a:latin typeface="Cambria" pitchFamily="18" charset="0"/>
              </a:rPr>
              <a:t> , </a:t>
            </a:r>
            <a:r>
              <a:rPr lang="en-US" i="1" dirty="0" err="1" smtClean="0">
                <a:latin typeface="Cambria" pitchFamily="18" charset="0"/>
              </a:rPr>
              <a:t>maka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varians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bersyarat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dari</a:t>
            </a:r>
            <a:r>
              <a:rPr lang="en-US" i="1" dirty="0" smtClean="0">
                <a:latin typeface="Cambria" pitchFamily="18" charset="0"/>
              </a:rPr>
              <a:t> X </a:t>
            </a:r>
            <a:r>
              <a:rPr lang="en-US" i="1" dirty="0" err="1" smtClean="0">
                <a:latin typeface="Cambria" pitchFamily="18" charset="0"/>
              </a:rPr>
              <a:t>diberikan</a:t>
            </a:r>
            <a:r>
              <a:rPr lang="en-US" i="1" dirty="0" smtClean="0">
                <a:latin typeface="Cambria" pitchFamily="18" charset="0"/>
              </a:rPr>
              <a:t> Y=y </a:t>
            </a:r>
            <a:r>
              <a:rPr lang="en-US" i="1" dirty="0" err="1" smtClean="0">
                <a:latin typeface="Cambria" pitchFamily="18" charset="0"/>
              </a:rPr>
              <a:t>didefinisikan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sebagai</a:t>
            </a:r>
            <a:r>
              <a:rPr lang="en-US" i="1" dirty="0" smtClean="0">
                <a:latin typeface="Cambria" pitchFamily="18" charset="0"/>
              </a:rPr>
              <a:t>:</a:t>
            </a:r>
          </a:p>
          <a:p>
            <a:pPr marL="363538" algn="just"/>
            <a:r>
              <a:rPr lang="en-US" i="1" dirty="0" smtClean="0">
                <a:latin typeface="Cambria" pitchFamily="18" charset="0"/>
              </a:rPr>
              <a:t>		</a:t>
            </a:r>
            <a:r>
              <a:rPr lang="en-US" i="1" dirty="0" err="1" smtClean="0">
                <a:latin typeface="Cambria" pitchFamily="18" charset="0"/>
              </a:rPr>
              <a:t>Var</a:t>
            </a:r>
            <a:r>
              <a:rPr lang="en-US" i="1" dirty="0" smtClean="0">
                <a:latin typeface="Cambria" pitchFamily="18" charset="0"/>
              </a:rPr>
              <a:t>(</a:t>
            </a:r>
            <a:r>
              <a:rPr lang="en-US" i="1" dirty="0" err="1" smtClean="0">
                <a:latin typeface="Cambria" pitchFamily="18" charset="0"/>
              </a:rPr>
              <a:t>X|y</a:t>
            </a:r>
            <a:r>
              <a:rPr lang="en-US" i="1" dirty="0" smtClean="0">
                <a:latin typeface="Cambria" pitchFamily="18" charset="0"/>
              </a:rPr>
              <a:t>) = E[{X – E(</a:t>
            </a:r>
            <a:r>
              <a:rPr lang="en-US" i="1" dirty="0" err="1" smtClean="0">
                <a:latin typeface="Cambria" pitchFamily="18" charset="0"/>
              </a:rPr>
              <a:t>X|y</a:t>
            </a:r>
            <a:r>
              <a:rPr lang="en-US" i="1" dirty="0" smtClean="0">
                <a:latin typeface="Cambria" pitchFamily="18" charset="0"/>
              </a:rPr>
              <a:t>)}</a:t>
            </a:r>
            <a:r>
              <a:rPr lang="en-US" i="1" baseline="30000" dirty="0" smtClean="0">
                <a:latin typeface="Cambria" pitchFamily="18" charset="0"/>
              </a:rPr>
              <a:t>2</a:t>
            </a:r>
            <a:r>
              <a:rPr lang="en-US" i="1" dirty="0" smtClean="0">
                <a:latin typeface="Cambria" pitchFamily="18" charset="0"/>
              </a:rPr>
              <a:t>|y]        </a:t>
            </a:r>
            <a:r>
              <a:rPr lang="en-US" i="1" dirty="0" err="1" smtClean="0">
                <a:latin typeface="Cambria" pitchFamily="18" charset="0"/>
              </a:rPr>
              <a:t>atau</a:t>
            </a:r>
            <a:endParaRPr lang="en-US" i="1" dirty="0" smtClean="0">
              <a:latin typeface="Cambria" pitchFamily="18" charset="0"/>
            </a:endParaRPr>
          </a:p>
          <a:p>
            <a:pPr marL="363538" algn="just"/>
            <a:r>
              <a:rPr lang="en-US" i="1" dirty="0" smtClean="0">
                <a:latin typeface="Cambria" pitchFamily="18" charset="0"/>
              </a:rPr>
              <a:t>		</a:t>
            </a:r>
            <a:r>
              <a:rPr lang="en-US" i="1" dirty="0" err="1" smtClean="0">
                <a:latin typeface="Cambria" pitchFamily="18" charset="0"/>
              </a:rPr>
              <a:t>Var</a:t>
            </a:r>
            <a:r>
              <a:rPr lang="en-US" i="1" dirty="0" smtClean="0">
                <a:latin typeface="Cambria" pitchFamily="18" charset="0"/>
              </a:rPr>
              <a:t>(</a:t>
            </a:r>
            <a:r>
              <a:rPr lang="en-US" i="1" dirty="0" err="1" smtClean="0">
                <a:latin typeface="Cambria" pitchFamily="18" charset="0"/>
              </a:rPr>
              <a:t>X|y</a:t>
            </a:r>
            <a:r>
              <a:rPr lang="en-US" i="1" dirty="0" smtClean="0">
                <a:latin typeface="Cambria" pitchFamily="18" charset="0"/>
              </a:rPr>
              <a:t>) = E(X</a:t>
            </a:r>
            <a:r>
              <a:rPr lang="en-US" i="1" baseline="30000" dirty="0" smtClean="0">
                <a:latin typeface="Cambria" pitchFamily="18" charset="0"/>
              </a:rPr>
              <a:t>2</a:t>
            </a:r>
            <a:r>
              <a:rPr lang="en-US" i="1" dirty="0" smtClean="0">
                <a:latin typeface="Cambria" pitchFamily="18" charset="0"/>
              </a:rPr>
              <a:t>|y) – [E(</a:t>
            </a:r>
            <a:r>
              <a:rPr lang="en-US" i="1" dirty="0" err="1" smtClean="0">
                <a:latin typeface="Cambria" pitchFamily="18" charset="0"/>
              </a:rPr>
              <a:t>X|y</a:t>
            </a:r>
            <a:r>
              <a:rPr lang="en-US" i="1" dirty="0" smtClean="0">
                <a:latin typeface="Cambria" pitchFamily="18" charset="0"/>
              </a:rPr>
              <a:t>)|y]</a:t>
            </a:r>
            <a:r>
              <a:rPr lang="en-US" i="1" baseline="30000" dirty="0" smtClean="0">
                <a:latin typeface="Cambria" pitchFamily="18" charset="0"/>
              </a:rPr>
              <a:t>2</a:t>
            </a:r>
          </a:p>
          <a:p>
            <a:pPr marL="363538" algn="just"/>
            <a:r>
              <a:rPr lang="en-US" i="1" dirty="0" smtClean="0">
                <a:latin typeface="Cambria" pitchFamily="18" charset="0"/>
              </a:rPr>
              <a:t>Dan </a:t>
            </a:r>
            <a:r>
              <a:rPr lang="en-US" i="1" dirty="0" err="1" smtClean="0">
                <a:latin typeface="Cambria" pitchFamily="18" charset="0"/>
              </a:rPr>
              <a:t>varians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bersyarat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dari</a:t>
            </a:r>
            <a:r>
              <a:rPr lang="en-US" i="1" dirty="0" smtClean="0">
                <a:latin typeface="Cambria" pitchFamily="18" charset="0"/>
              </a:rPr>
              <a:t> Y </a:t>
            </a:r>
            <a:r>
              <a:rPr lang="en-US" i="1" dirty="0" err="1" smtClean="0">
                <a:latin typeface="Cambria" pitchFamily="18" charset="0"/>
              </a:rPr>
              <a:t>diberikan</a:t>
            </a:r>
            <a:r>
              <a:rPr lang="en-US" i="1" dirty="0" smtClean="0">
                <a:latin typeface="Cambria" pitchFamily="18" charset="0"/>
              </a:rPr>
              <a:t> X = x </a:t>
            </a:r>
            <a:r>
              <a:rPr lang="en-US" i="1" dirty="0" err="1" smtClean="0">
                <a:latin typeface="Cambria" pitchFamily="18" charset="0"/>
              </a:rPr>
              <a:t>didefinisikan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sebagai</a:t>
            </a:r>
            <a:r>
              <a:rPr lang="en-US" i="1" dirty="0" smtClean="0">
                <a:latin typeface="Cambria" pitchFamily="18" charset="0"/>
              </a:rPr>
              <a:t>:</a:t>
            </a:r>
          </a:p>
          <a:p>
            <a:pPr marL="363538" algn="just"/>
            <a:r>
              <a:rPr lang="en-US" i="1" dirty="0" smtClean="0">
                <a:latin typeface="Cambria" pitchFamily="18" charset="0"/>
              </a:rPr>
              <a:t>		</a:t>
            </a:r>
            <a:r>
              <a:rPr lang="en-US" i="1" dirty="0" err="1" smtClean="0">
                <a:latin typeface="Cambria" pitchFamily="18" charset="0"/>
              </a:rPr>
              <a:t>Var</a:t>
            </a:r>
            <a:r>
              <a:rPr lang="en-US" i="1" dirty="0" smtClean="0">
                <a:latin typeface="Cambria" pitchFamily="18" charset="0"/>
              </a:rPr>
              <a:t>(</a:t>
            </a:r>
            <a:r>
              <a:rPr lang="en-US" i="1" dirty="0" err="1" smtClean="0">
                <a:latin typeface="Cambria" pitchFamily="18" charset="0"/>
              </a:rPr>
              <a:t>Y|x</a:t>
            </a:r>
            <a:r>
              <a:rPr lang="en-US" i="1" dirty="0" smtClean="0">
                <a:latin typeface="Cambria" pitchFamily="18" charset="0"/>
              </a:rPr>
              <a:t>) = E[{Y – E(</a:t>
            </a:r>
            <a:r>
              <a:rPr lang="en-US" i="1" dirty="0" err="1" smtClean="0">
                <a:latin typeface="Cambria" pitchFamily="18" charset="0"/>
              </a:rPr>
              <a:t>Y|x</a:t>
            </a:r>
            <a:r>
              <a:rPr lang="en-US" i="1" dirty="0" smtClean="0">
                <a:latin typeface="Cambria" pitchFamily="18" charset="0"/>
              </a:rPr>
              <a:t>)}</a:t>
            </a:r>
            <a:r>
              <a:rPr lang="en-US" i="1" baseline="30000" dirty="0" smtClean="0">
                <a:latin typeface="Cambria" pitchFamily="18" charset="0"/>
              </a:rPr>
              <a:t>2</a:t>
            </a:r>
            <a:r>
              <a:rPr lang="en-US" i="1" dirty="0" smtClean="0">
                <a:latin typeface="Cambria" pitchFamily="18" charset="0"/>
              </a:rPr>
              <a:t>|x]     </a:t>
            </a:r>
            <a:r>
              <a:rPr lang="en-US" i="1" dirty="0" err="1" smtClean="0">
                <a:latin typeface="Cambria" pitchFamily="18" charset="0"/>
              </a:rPr>
              <a:t>atau</a:t>
            </a:r>
            <a:endParaRPr lang="en-US" i="1" dirty="0" smtClean="0">
              <a:latin typeface="Cambria" pitchFamily="18" charset="0"/>
            </a:endParaRPr>
          </a:p>
          <a:p>
            <a:pPr marL="363538" algn="just"/>
            <a:r>
              <a:rPr lang="en-US" i="1" dirty="0" smtClean="0">
                <a:latin typeface="Cambria" pitchFamily="18" charset="0"/>
              </a:rPr>
              <a:t>		</a:t>
            </a:r>
            <a:r>
              <a:rPr lang="en-US" i="1" dirty="0" err="1" smtClean="0">
                <a:latin typeface="Cambria" pitchFamily="18" charset="0"/>
              </a:rPr>
              <a:t>Var</a:t>
            </a:r>
            <a:r>
              <a:rPr lang="en-US" i="1" dirty="0" smtClean="0">
                <a:latin typeface="Cambria" pitchFamily="18" charset="0"/>
              </a:rPr>
              <a:t>(</a:t>
            </a:r>
            <a:r>
              <a:rPr lang="en-US" i="1" dirty="0" err="1" smtClean="0">
                <a:latin typeface="Cambria" pitchFamily="18" charset="0"/>
              </a:rPr>
              <a:t>Y|x</a:t>
            </a:r>
            <a:r>
              <a:rPr lang="en-US" i="1" dirty="0" smtClean="0">
                <a:latin typeface="Cambria" pitchFamily="18" charset="0"/>
              </a:rPr>
              <a:t>) = E(Y</a:t>
            </a:r>
            <a:r>
              <a:rPr lang="en-US" i="1" baseline="30000" dirty="0" smtClean="0">
                <a:latin typeface="Cambria" pitchFamily="18" charset="0"/>
              </a:rPr>
              <a:t>2</a:t>
            </a:r>
            <a:r>
              <a:rPr lang="en-US" i="1" dirty="0" smtClean="0">
                <a:latin typeface="Cambria" pitchFamily="18" charset="0"/>
              </a:rPr>
              <a:t>|x) – [E(</a:t>
            </a:r>
            <a:r>
              <a:rPr lang="en-US" i="1" dirty="0" err="1" smtClean="0">
                <a:latin typeface="Cambria" pitchFamily="18" charset="0"/>
              </a:rPr>
              <a:t>Y|x</a:t>
            </a:r>
            <a:r>
              <a:rPr lang="en-US" i="1" dirty="0" smtClean="0">
                <a:latin typeface="Cambria" pitchFamily="18" charset="0"/>
              </a:rPr>
              <a:t>)|x]</a:t>
            </a:r>
            <a:r>
              <a:rPr lang="en-US" i="1" baseline="30000" dirty="0" smtClean="0">
                <a:latin typeface="Cambria" pitchFamily="18" charset="0"/>
              </a:rPr>
              <a:t>2</a:t>
            </a:r>
          </a:p>
          <a:p>
            <a:pPr marL="363538" algn="just"/>
            <a:endParaRPr lang="en-US" i="1" baseline="30000" dirty="0" smtClean="0">
              <a:latin typeface="Cambria" pitchFamily="18" charset="0"/>
            </a:endParaRPr>
          </a:p>
          <a:p>
            <a:pPr algn="just">
              <a:tabLst>
                <a:tab pos="93663" algn="l"/>
              </a:tabLst>
            </a:pPr>
            <a:r>
              <a:rPr lang="en-US" i="1" u="sng" dirty="0" err="1" smtClean="0">
                <a:latin typeface="Cambria" pitchFamily="18" charset="0"/>
              </a:rPr>
              <a:t>Definisi</a:t>
            </a:r>
            <a:r>
              <a:rPr lang="en-US" i="1" u="sng" dirty="0" smtClean="0">
                <a:latin typeface="Cambria" pitchFamily="18" charset="0"/>
              </a:rPr>
              <a:t> 2: </a:t>
            </a:r>
            <a:r>
              <a:rPr lang="en-US" b="1" i="1" dirty="0" err="1" smtClean="0">
                <a:latin typeface="Cambria" pitchFamily="18" charset="0"/>
              </a:rPr>
              <a:t>Varians</a:t>
            </a:r>
            <a:r>
              <a:rPr lang="en-US" b="1" i="1" dirty="0" smtClean="0">
                <a:latin typeface="Cambria" pitchFamily="18" charset="0"/>
              </a:rPr>
              <a:t> </a:t>
            </a:r>
            <a:r>
              <a:rPr lang="en-US" b="1" i="1" dirty="0" err="1" smtClean="0">
                <a:latin typeface="Cambria" pitchFamily="18" charset="0"/>
              </a:rPr>
              <a:t>Bersyarat</a:t>
            </a:r>
            <a:r>
              <a:rPr lang="en-US" b="1" i="1" dirty="0" smtClean="0">
                <a:latin typeface="Cambria" pitchFamily="18" charset="0"/>
              </a:rPr>
              <a:t> </a:t>
            </a:r>
            <a:r>
              <a:rPr lang="en-US" b="1" i="1" dirty="0" err="1" smtClean="0">
                <a:latin typeface="Cambria" pitchFamily="18" charset="0"/>
              </a:rPr>
              <a:t>Diskrit</a:t>
            </a:r>
            <a:endParaRPr lang="en-US" i="1" dirty="0" smtClean="0">
              <a:latin typeface="Cambria" pitchFamily="18" charset="0"/>
            </a:endParaRPr>
          </a:p>
          <a:p>
            <a:pPr marL="363538" algn="just"/>
            <a:r>
              <a:rPr lang="en-US" i="1" dirty="0" err="1" smtClean="0">
                <a:latin typeface="Cambria" pitchFamily="18" charset="0"/>
              </a:rPr>
              <a:t>Jika</a:t>
            </a:r>
            <a:r>
              <a:rPr lang="en-US" i="1" dirty="0" smtClean="0">
                <a:latin typeface="Cambria" pitchFamily="18" charset="0"/>
              </a:rPr>
              <a:t> X </a:t>
            </a:r>
            <a:r>
              <a:rPr lang="en-US" i="1" dirty="0" err="1" smtClean="0">
                <a:latin typeface="Cambria" pitchFamily="18" charset="0"/>
              </a:rPr>
              <a:t>dan</a:t>
            </a:r>
            <a:r>
              <a:rPr lang="en-US" i="1" dirty="0" smtClean="0">
                <a:latin typeface="Cambria" pitchFamily="18" charset="0"/>
              </a:rPr>
              <a:t> Y </a:t>
            </a:r>
            <a:r>
              <a:rPr lang="en-US" i="1" dirty="0" err="1" smtClean="0">
                <a:latin typeface="Cambria" pitchFamily="18" charset="0"/>
              </a:rPr>
              <a:t>adalah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dua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peubah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acak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diskrit</a:t>
            </a:r>
            <a:r>
              <a:rPr lang="en-US" i="1" dirty="0" smtClean="0">
                <a:latin typeface="Cambria" pitchFamily="18" charset="0"/>
              </a:rPr>
              <a:t>, p’(</a:t>
            </a:r>
            <a:r>
              <a:rPr lang="en-US" i="1" dirty="0" err="1" smtClean="0">
                <a:latin typeface="Cambria" pitchFamily="18" charset="0"/>
              </a:rPr>
              <a:t>x|y</a:t>
            </a:r>
            <a:r>
              <a:rPr lang="en-US" i="1" dirty="0" smtClean="0">
                <a:latin typeface="Cambria" pitchFamily="18" charset="0"/>
              </a:rPr>
              <a:t>) </a:t>
            </a:r>
            <a:r>
              <a:rPr lang="en-US" i="1" dirty="0" err="1" smtClean="0">
                <a:latin typeface="Cambria" pitchFamily="18" charset="0"/>
              </a:rPr>
              <a:t>adalah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nilai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fungsi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peluang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bersyarat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dari</a:t>
            </a:r>
            <a:r>
              <a:rPr lang="en-US" i="1" dirty="0" smtClean="0">
                <a:latin typeface="Cambria" pitchFamily="18" charset="0"/>
              </a:rPr>
              <a:t> X </a:t>
            </a:r>
            <a:r>
              <a:rPr lang="en-US" i="1" dirty="0" err="1" smtClean="0">
                <a:latin typeface="Cambria" pitchFamily="18" charset="0"/>
              </a:rPr>
              <a:t>diberikan</a:t>
            </a:r>
            <a:r>
              <a:rPr lang="en-US" i="1" dirty="0" smtClean="0">
                <a:latin typeface="Cambria" pitchFamily="18" charset="0"/>
              </a:rPr>
              <a:t> Y=y </a:t>
            </a:r>
            <a:r>
              <a:rPr lang="en-US" i="1" dirty="0" err="1" smtClean="0">
                <a:latin typeface="Cambria" pitchFamily="18" charset="0"/>
              </a:rPr>
              <a:t>di</a:t>
            </a:r>
            <a:r>
              <a:rPr lang="en-US" i="1" dirty="0" smtClean="0">
                <a:latin typeface="Cambria" pitchFamily="18" charset="0"/>
              </a:rPr>
              <a:t> x, </a:t>
            </a:r>
            <a:r>
              <a:rPr lang="en-US" i="1" dirty="0" err="1" smtClean="0">
                <a:latin typeface="Cambria" pitchFamily="18" charset="0"/>
              </a:rPr>
              <a:t>dan</a:t>
            </a:r>
            <a:r>
              <a:rPr lang="en-US" i="1" dirty="0" smtClean="0">
                <a:latin typeface="Cambria" pitchFamily="18" charset="0"/>
              </a:rPr>
              <a:t> p’’(</a:t>
            </a:r>
            <a:r>
              <a:rPr lang="en-US" i="1" dirty="0" err="1" smtClean="0">
                <a:latin typeface="Cambria" pitchFamily="18" charset="0"/>
              </a:rPr>
              <a:t>y|x</a:t>
            </a:r>
            <a:r>
              <a:rPr lang="en-US" i="1" dirty="0" smtClean="0">
                <a:latin typeface="Cambria" pitchFamily="18" charset="0"/>
              </a:rPr>
              <a:t>) </a:t>
            </a:r>
            <a:r>
              <a:rPr lang="en-US" i="1" dirty="0" err="1" smtClean="0">
                <a:latin typeface="Cambria" pitchFamily="18" charset="0"/>
              </a:rPr>
              <a:t>adalah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nilai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fungsi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peluang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bersyarat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dari</a:t>
            </a:r>
            <a:r>
              <a:rPr lang="en-US" i="1" dirty="0" smtClean="0">
                <a:latin typeface="Cambria" pitchFamily="18" charset="0"/>
              </a:rPr>
              <a:t> Y </a:t>
            </a:r>
            <a:r>
              <a:rPr lang="en-US" i="1" dirty="0" err="1" smtClean="0">
                <a:latin typeface="Cambria" pitchFamily="18" charset="0"/>
              </a:rPr>
              <a:t>diberikan</a:t>
            </a:r>
            <a:r>
              <a:rPr lang="en-US" i="1" dirty="0" smtClean="0">
                <a:latin typeface="Cambria" pitchFamily="18" charset="0"/>
              </a:rPr>
              <a:t> X=x </a:t>
            </a:r>
            <a:r>
              <a:rPr lang="en-US" i="1" dirty="0" err="1" smtClean="0">
                <a:latin typeface="Cambria" pitchFamily="18" charset="0"/>
              </a:rPr>
              <a:t>di</a:t>
            </a:r>
            <a:r>
              <a:rPr lang="en-US" i="1" dirty="0" smtClean="0">
                <a:latin typeface="Cambria" pitchFamily="18" charset="0"/>
              </a:rPr>
              <a:t> y, </a:t>
            </a:r>
            <a:r>
              <a:rPr lang="en-US" i="1" dirty="0" err="1" smtClean="0">
                <a:latin typeface="Cambria" pitchFamily="18" charset="0"/>
              </a:rPr>
              <a:t>maka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varians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bersyarat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dari</a:t>
            </a:r>
            <a:r>
              <a:rPr lang="en-US" i="1" dirty="0" smtClean="0">
                <a:latin typeface="Cambria" pitchFamily="18" charset="0"/>
              </a:rPr>
              <a:t> X </a:t>
            </a:r>
            <a:r>
              <a:rPr lang="en-US" i="1" dirty="0" err="1" smtClean="0">
                <a:latin typeface="Cambria" pitchFamily="18" charset="0"/>
              </a:rPr>
              <a:t>diberikam</a:t>
            </a:r>
            <a:r>
              <a:rPr lang="en-US" i="1" dirty="0" smtClean="0">
                <a:latin typeface="Cambria" pitchFamily="18" charset="0"/>
              </a:rPr>
              <a:t> Y=y </a:t>
            </a:r>
            <a:r>
              <a:rPr lang="en-US" i="1" dirty="0" err="1" smtClean="0">
                <a:latin typeface="Cambria" pitchFamily="18" charset="0"/>
              </a:rPr>
              <a:t>dirumuskan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sebagai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berikut</a:t>
            </a:r>
            <a:r>
              <a:rPr lang="en-US" i="1" dirty="0" smtClean="0">
                <a:latin typeface="Cambria" pitchFamily="18" charset="0"/>
              </a:rPr>
              <a:t>:</a:t>
            </a:r>
          </a:p>
          <a:p>
            <a:pPr marL="363538"/>
            <a:endParaRPr lang="en-US" i="1" baseline="30000" dirty="0" smtClean="0">
              <a:latin typeface="Cambria" pitchFamily="18" charset="0"/>
            </a:endParaRPr>
          </a:p>
          <a:p>
            <a:pPr marL="363538"/>
            <a:endParaRPr lang="en-US" i="1" dirty="0" smtClean="0">
              <a:latin typeface="Cambria" pitchFamily="18" charset="0"/>
            </a:endParaRPr>
          </a:p>
          <a:p>
            <a:pPr marL="363538"/>
            <a:r>
              <a:rPr lang="en-US" i="1" dirty="0" smtClean="0">
                <a:latin typeface="Cambria" pitchFamily="18" charset="0"/>
              </a:rPr>
              <a:t>Dan </a:t>
            </a:r>
            <a:r>
              <a:rPr lang="en-US" i="1" dirty="0" err="1" smtClean="0">
                <a:latin typeface="Cambria" pitchFamily="18" charset="0"/>
              </a:rPr>
              <a:t>varians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bersyarat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dari</a:t>
            </a:r>
            <a:r>
              <a:rPr lang="en-US" i="1" dirty="0" smtClean="0">
                <a:latin typeface="Cambria" pitchFamily="18" charset="0"/>
              </a:rPr>
              <a:t> Y </a:t>
            </a:r>
            <a:r>
              <a:rPr lang="en-US" i="1" dirty="0" err="1" smtClean="0">
                <a:latin typeface="Cambria" pitchFamily="18" charset="0"/>
              </a:rPr>
              <a:t>diberikan</a:t>
            </a:r>
            <a:r>
              <a:rPr lang="en-US" i="1" dirty="0" smtClean="0">
                <a:latin typeface="Cambria" pitchFamily="18" charset="0"/>
              </a:rPr>
              <a:t> X=x </a:t>
            </a:r>
            <a:r>
              <a:rPr lang="en-US" i="1" dirty="0" err="1" smtClean="0">
                <a:latin typeface="Cambria" pitchFamily="18" charset="0"/>
              </a:rPr>
              <a:t>dirumuskan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sebagai</a:t>
            </a:r>
            <a:r>
              <a:rPr lang="en-US" i="1" dirty="0" smtClean="0">
                <a:latin typeface="Cambria" pitchFamily="18" charset="0"/>
              </a:rPr>
              <a:t>:</a:t>
            </a:r>
          </a:p>
          <a:p>
            <a:pPr marL="363538"/>
            <a:endParaRPr lang="en-US" i="1" dirty="0" smtClean="0">
              <a:latin typeface="Cambria" pitchFamily="18" charset="0"/>
            </a:endParaRPr>
          </a:p>
          <a:p>
            <a:pPr marL="363538"/>
            <a:endParaRPr lang="en-US" sz="2000" i="1" dirty="0" smtClean="0">
              <a:latin typeface="Cambria" pitchFamily="18" charset="0"/>
            </a:endParaRPr>
          </a:p>
          <a:p>
            <a:endParaRPr lang="en-US" sz="2000" baseline="30000" dirty="0" smtClean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0" y="1038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1038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6865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488" y="4572008"/>
            <a:ext cx="4184218" cy="714380"/>
          </a:xfrm>
          <a:prstGeom prst="rect">
            <a:avLst/>
          </a:prstGeom>
          <a:noFill/>
        </p:spPr>
      </p:pic>
      <p:sp>
        <p:nvSpPr>
          <p:cNvPr id="36867" name="Rectangle 3"/>
          <p:cNvSpPr>
            <a:spLocks noChangeArrowheads="1"/>
          </p:cNvSpPr>
          <p:nvPr/>
        </p:nvSpPr>
        <p:spPr bwMode="auto">
          <a:xfrm>
            <a:off x="0" y="8572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686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6868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00364" y="5572140"/>
            <a:ext cx="4010270" cy="714380"/>
          </a:xfrm>
          <a:prstGeom prst="rect">
            <a:avLst/>
          </a:prstGeom>
          <a:noFill/>
        </p:spPr>
      </p:pic>
      <p:sp>
        <p:nvSpPr>
          <p:cNvPr id="36870" name="Rectangle 6"/>
          <p:cNvSpPr>
            <a:spLocks noChangeArrowheads="1"/>
          </p:cNvSpPr>
          <p:nvPr/>
        </p:nvSpPr>
        <p:spPr bwMode="auto">
          <a:xfrm>
            <a:off x="0" y="8763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14282" y="512839"/>
            <a:ext cx="8640763" cy="5345053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400" b="1" u="sng" dirty="0" smtClean="0">
                <a:latin typeface="Cambria" pitchFamily="18" charset="0"/>
              </a:rPr>
              <a:t>G. </a:t>
            </a:r>
            <a:r>
              <a:rPr lang="en-US" sz="2400" b="1" u="sng" dirty="0" err="1" smtClean="0">
                <a:latin typeface="Cambria" pitchFamily="18" charset="0"/>
              </a:rPr>
              <a:t>Fungsi</a:t>
            </a:r>
            <a:r>
              <a:rPr lang="en-US" sz="2400" b="1" u="sng" dirty="0" smtClean="0">
                <a:latin typeface="Cambria" pitchFamily="18" charset="0"/>
              </a:rPr>
              <a:t> </a:t>
            </a:r>
            <a:r>
              <a:rPr lang="en-US" sz="2400" b="1" u="sng" dirty="0" err="1" smtClean="0">
                <a:latin typeface="Cambria" pitchFamily="18" charset="0"/>
              </a:rPr>
              <a:t>Pembangkit</a:t>
            </a:r>
            <a:r>
              <a:rPr lang="en-US" sz="2400" b="1" u="sng" dirty="0" smtClean="0">
                <a:latin typeface="Cambria" pitchFamily="18" charset="0"/>
              </a:rPr>
              <a:t> </a:t>
            </a:r>
            <a:r>
              <a:rPr lang="en-US" sz="2400" b="1" u="sng" dirty="0" err="1" smtClean="0">
                <a:latin typeface="Cambria" pitchFamily="18" charset="0"/>
              </a:rPr>
              <a:t>Momen</a:t>
            </a:r>
            <a:r>
              <a:rPr lang="en-US" sz="2400" b="1" u="sng" dirty="0" smtClean="0">
                <a:latin typeface="Cambria" pitchFamily="18" charset="0"/>
              </a:rPr>
              <a:t> </a:t>
            </a:r>
            <a:r>
              <a:rPr lang="en-US" sz="2400" b="1" u="sng" dirty="0" err="1" smtClean="0">
                <a:latin typeface="Cambria" pitchFamily="18" charset="0"/>
              </a:rPr>
              <a:t>Gabungan</a:t>
            </a:r>
            <a:endParaRPr lang="en-US" sz="2400" b="1" u="sng" dirty="0" smtClean="0">
              <a:latin typeface="Cambria" pitchFamily="18" charset="0"/>
            </a:endParaRPr>
          </a:p>
          <a:p>
            <a:endParaRPr lang="en-US" sz="2400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 1</a:t>
            </a:r>
            <a:r>
              <a:rPr lang="en-US" sz="2000" dirty="0" smtClean="0">
                <a:latin typeface="Cambria" pitchFamily="18" charset="0"/>
              </a:rPr>
              <a:t>: </a:t>
            </a:r>
            <a:r>
              <a:rPr lang="en-US" sz="2000" b="1" dirty="0" err="1" smtClean="0">
                <a:latin typeface="Cambria" pitchFamily="18" charset="0"/>
              </a:rPr>
              <a:t>Fungsi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Pembangkit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Momen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Gabungan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Umum</a:t>
            </a:r>
            <a:endParaRPr lang="en-US" sz="2000" b="1" dirty="0" smtClean="0">
              <a:latin typeface="Cambria" pitchFamily="18" charset="0"/>
            </a:endParaRPr>
          </a:p>
          <a:p>
            <a:pPr marL="363538" algn="just"/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dua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, </a:t>
            </a:r>
            <a:r>
              <a:rPr lang="en-US" sz="2000" i="1" dirty="0" err="1" smtClean="0">
                <a:latin typeface="Cambria" pitchFamily="18" charset="0"/>
              </a:rPr>
              <a:t>baik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diskrit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maupun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kontinu</a:t>
            </a:r>
            <a:r>
              <a:rPr lang="en-US" sz="2000" i="1" dirty="0" smtClean="0">
                <a:latin typeface="Cambria" pitchFamily="18" charset="0"/>
              </a:rPr>
              <a:t> , </a:t>
            </a:r>
            <a:r>
              <a:rPr lang="en-US" sz="2000" i="1" dirty="0" err="1" smtClean="0">
                <a:latin typeface="Cambria" pitchFamily="18" charset="0"/>
              </a:rPr>
              <a:t>maka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pembangkit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momen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gabungan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Y (</a:t>
            </a:r>
            <a:r>
              <a:rPr lang="en-US" sz="2000" i="1" dirty="0" err="1" smtClean="0">
                <a:latin typeface="Cambria" pitchFamily="18" charset="0"/>
              </a:rPr>
              <a:t>dinotasikan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dengan</a:t>
            </a:r>
            <a:r>
              <a:rPr lang="en-US" sz="2000" i="1" dirty="0" smtClean="0">
                <a:latin typeface="Cambria" pitchFamily="18" charset="0"/>
              </a:rPr>
              <a:t> M(t</a:t>
            </a:r>
            <a:r>
              <a:rPr lang="en-US" sz="2000" i="1" baseline="-25000" dirty="0" smtClean="0">
                <a:latin typeface="Cambria" pitchFamily="18" charset="0"/>
              </a:rPr>
              <a:t>1</a:t>
            </a:r>
            <a:r>
              <a:rPr lang="en-US" sz="2000" i="1" dirty="0" smtClean="0">
                <a:latin typeface="Cambria" pitchFamily="18" charset="0"/>
              </a:rPr>
              <a:t>, t</a:t>
            </a:r>
            <a:r>
              <a:rPr lang="en-US" sz="2000" i="1" baseline="-25000" dirty="0" smtClean="0">
                <a:latin typeface="Cambria" pitchFamily="18" charset="0"/>
              </a:rPr>
              <a:t>2</a:t>
            </a:r>
            <a:r>
              <a:rPr lang="en-US" sz="2000" i="1" dirty="0" smtClean="0">
                <a:latin typeface="Cambria" pitchFamily="18" charset="0"/>
              </a:rPr>
              <a:t>)) </a:t>
            </a:r>
            <a:r>
              <a:rPr lang="en-US" sz="2000" i="1" dirty="0" err="1" smtClean="0">
                <a:latin typeface="Cambria" pitchFamily="18" charset="0"/>
              </a:rPr>
              <a:t>didefinisikan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sebagai</a:t>
            </a:r>
            <a:r>
              <a:rPr lang="en-US" sz="2000" i="1" dirty="0" smtClean="0">
                <a:latin typeface="Cambria" pitchFamily="18" charset="0"/>
              </a:rPr>
              <a:t>:</a:t>
            </a:r>
          </a:p>
          <a:p>
            <a:pPr marL="363538" algn="just"/>
            <a:r>
              <a:rPr lang="en-US" sz="2000" i="1" dirty="0" smtClean="0">
                <a:latin typeface="Cambria" pitchFamily="18" charset="0"/>
              </a:rPr>
              <a:t>		M(t</a:t>
            </a:r>
            <a:r>
              <a:rPr lang="en-US" sz="2000" i="1" baseline="-25000" dirty="0" smtClean="0">
                <a:latin typeface="Cambria" pitchFamily="18" charset="0"/>
              </a:rPr>
              <a:t>1</a:t>
            </a:r>
            <a:r>
              <a:rPr lang="en-US" sz="2000" i="1" dirty="0" smtClean="0">
                <a:latin typeface="Cambria" pitchFamily="18" charset="0"/>
              </a:rPr>
              <a:t>, t</a:t>
            </a:r>
            <a:r>
              <a:rPr lang="en-US" sz="2000" i="1" baseline="-25000" dirty="0" smtClean="0">
                <a:latin typeface="Cambria" pitchFamily="18" charset="0"/>
              </a:rPr>
              <a:t>2</a:t>
            </a:r>
            <a:r>
              <a:rPr lang="en-US" sz="2000" i="1" dirty="0" smtClean="0">
                <a:latin typeface="Cambria" pitchFamily="18" charset="0"/>
              </a:rPr>
              <a:t>) = E[exp(t</a:t>
            </a:r>
            <a:r>
              <a:rPr lang="en-US" sz="2000" i="1" baseline="-25000" dirty="0" smtClean="0">
                <a:latin typeface="Cambria" pitchFamily="18" charset="0"/>
              </a:rPr>
              <a:t>1</a:t>
            </a:r>
            <a:r>
              <a:rPr lang="en-US" sz="2000" i="1" dirty="0" smtClean="0">
                <a:latin typeface="Cambria" pitchFamily="18" charset="0"/>
              </a:rPr>
              <a:t>X + t</a:t>
            </a:r>
            <a:r>
              <a:rPr lang="en-US" sz="2000" i="1" baseline="-25000" dirty="0" smtClean="0">
                <a:latin typeface="Cambria" pitchFamily="18" charset="0"/>
              </a:rPr>
              <a:t>2</a:t>
            </a:r>
            <a:r>
              <a:rPr lang="en-US" sz="2000" i="1" dirty="0" smtClean="0">
                <a:latin typeface="Cambria" pitchFamily="18" charset="0"/>
              </a:rPr>
              <a:t>Y)]</a:t>
            </a:r>
          </a:p>
          <a:p>
            <a:pPr marL="363538" algn="just"/>
            <a:r>
              <a:rPr lang="en-US" sz="2000" i="1" baseline="30000" dirty="0" smtClean="0">
                <a:latin typeface="Cambria" pitchFamily="18" charset="0"/>
              </a:rPr>
              <a:t> 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untuk</a:t>
            </a:r>
            <a:r>
              <a:rPr lang="en-US" sz="2000" i="1" dirty="0" smtClean="0">
                <a:latin typeface="Cambria" pitchFamily="18" charset="0"/>
              </a:rPr>
              <a:t> –h</a:t>
            </a:r>
            <a:r>
              <a:rPr lang="en-US" sz="2000" i="1" baseline="-25000" dirty="0" smtClean="0">
                <a:latin typeface="Cambria" pitchFamily="18" charset="0"/>
              </a:rPr>
              <a:t>1</a:t>
            </a:r>
            <a:r>
              <a:rPr lang="en-US" sz="2000" i="1" dirty="0" smtClean="0">
                <a:latin typeface="Cambria" pitchFamily="18" charset="0"/>
              </a:rPr>
              <a:t> &lt; t</a:t>
            </a:r>
            <a:r>
              <a:rPr lang="en-US" sz="2000" i="1" baseline="-25000" dirty="0" smtClean="0">
                <a:latin typeface="Cambria" pitchFamily="18" charset="0"/>
              </a:rPr>
              <a:t>1</a:t>
            </a:r>
            <a:r>
              <a:rPr lang="en-US" sz="2000" i="1" dirty="0" smtClean="0">
                <a:latin typeface="Cambria" pitchFamily="18" charset="0"/>
              </a:rPr>
              <a:t> &lt; h</a:t>
            </a:r>
            <a:r>
              <a:rPr lang="en-US" sz="2000" i="1" baseline="-25000" dirty="0" smtClean="0">
                <a:latin typeface="Cambria" pitchFamily="18" charset="0"/>
              </a:rPr>
              <a:t>1</a:t>
            </a:r>
            <a:r>
              <a:rPr lang="en-US" sz="2000" i="1" dirty="0" smtClean="0">
                <a:latin typeface="Cambria" pitchFamily="18" charset="0"/>
              </a:rPr>
              <a:t>, -h</a:t>
            </a:r>
            <a:r>
              <a:rPr lang="en-US" sz="2000" i="1" baseline="-25000" dirty="0" smtClean="0">
                <a:latin typeface="Cambria" pitchFamily="18" charset="0"/>
              </a:rPr>
              <a:t>2</a:t>
            </a:r>
            <a:r>
              <a:rPr lang="en-US" sz="2000" i="1" dirty="0" smtClean="0">
                <a:latin typeface="Cambria" pitchFamily="18" charset="0"/>
              </a:rPr>
              <a:t> &lt; t</a:t>
            </a:r>
            <a:r>
              <a:rPr lang="en-US" sz="2000" i="1" baseline="-25000" dirty="0" smtClean="0">
                <a:latin typeface="Cambria" pitchFamily="18" charset="0"/>
              </a:rPr>
              <a:t>2</a:t>
            </a:r>
            <a:r>
              <a:rPr lang="en-US" sz="2000" i="1" dirty="0" smtClean="0">
                <a:latin typeface="Cambria" pitchFamily="18" charset="0"/>
              </a:rPr>
              <a:t> &lt; h</a:t>
            </a:r>
            <a:r>
              <a:rPr lang="en-US" sz="2000" i="1" baseline="-25000" dirty="0" smtClean="0">
                <a:latin typeface="Cambria" pitchFamily="18" charset="0"/>
              </a:rPr>
              <a:t>2</a:t>
            </a:r>
            <a:r>
              <a:rPr lang="en-US" sz="2000" i="1" dirty="0" smtClean="0">
                <a:latin typeface="Cambria" pitchFamily="18" charset="0"/>
              </a:rPr>
              <a:t>, h</a:t>
            </a:r>
            <a:r>
              <a:rPr lang="en-US" sz="2000" i="1" baseline="-25000" dirty="0" smtClean="0">
                <a:latin typeface="Cambria" pitchFamily="18" charset="0"/>
              </a:rPr>
              <a:t>1</a:t>
            </a:r>
            <a:r>
              <a:rPr lang="en-US" sz="2000" i="1" dirty="0" smtClean="0">
                <a:latin typeface="Cambria" pitchFamily="18" charset="0"/>
              </a:rPr>
              <a:t> &gt; 0, h</a:t>
            </a:r>
            <a:r>
              <a:rPr lang="en-US" sz="2000" i="1" baseline="-25000" dirty="0" smtClean="0">
                <a:latin typeface="Cambria" pitchFamily="18" charset="0"/>
              </a:rPr>
              <a:t>2</a:t>
            </a:r>
            <a:r>
              <a:rPr lang="en-US" sz="2000" i="1" dirty="0" smtClean="0">
                <a:latin typeface="Cambria" pitchFamily="18" charset="0"/>
              </a:rPr>
              <a:t> &gt; 0</a:t>
            </a:r>
          </a:p>
          <a:p>
            <a:pPr marL="363538" algn="just"/>
            <a:endParaRPr lang="en-US" sz="2000" i="1" baseline="30000" dirty="0" smtClean="0">
              <a:latin typeface="Cambria" pitchFamily="18" charset="0"/>
            </a:endParaRPr>
          </a:p>
          <a:p>
            <a:pPr marL="363538" algn="just"/>
            <a:r>
              <a:rPr lang="en-US" sz="2000" i="1" baseline="30000" dirty="0" smtClean="0">
                <a:latin typeface="Cambria" pitchFamily="18" charset="0"/>
              </a:rPr>
              <a:t>   </a:t>
            </a:r>
          </a:p>
          <a:p>
            <a:pPr marL="363538" algn="just"/>
            <a:endParaRPr lang="en-US" sz="2000" i="1" baseline="30000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 2</a:t>
            </a:r>
            <a:r>
              <a:rPr lang="en-US" sz="2000" dirty="0" smtClean="0">
                <a:latin typeface="Cambria" pitchFamily="18" charset="0"/>
              </a:rPr>
              <a:t>: </a:t>
            </a:r>
            <a:r>
              <a:rPr lang="en-US" sz="2000" b="1" dirty="0" err="1" smtClean="0">
                <a:latin typeface="Cambria" pitchFamily="18" charset="0"/>
              </a:rPr>
              <a:t>Fungsi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Pembangkit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Momen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Gabungan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Diskrit</a:t>
            </a:r>
            <a:endParaRPr lang="en-US" sz="2000" b="1" dirty="0" smtClean="0">
              <a:latin typeface="Cambria" pitchFamily="18" charset="0"/>
            </a:endParaRPr>
          </a:p>
          <a:p>
            <a:pPr marL="363538" algn="just"/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dua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diskrit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dengan</a:t>
            </a:r>
            <a:r>
              <a:rPr lang="en-US" sz="2000" i="1" dirty="0" smtClean="0">
                <a:latin typeface="Cambria" pitchFamily="18" charset="0"/>
              </a:rPr>
              <a:t> p(</a:t>
            </a:r>
            <a:r>
              <a:rPr lang="en-US" sz="2000" i="1" dirty="0" err="1" smtClean="0">
                <a:latin typeface="Cambria" pitchFamily="18" charset="0"/>
              </a:rPr>
              <a:t>x,y</a:t>
            </a:r>
            <a:r>
              <a:rPr lang="en-US" sz="2000" i="1" dirty="0" smtClean="0">
                <a:latin typeface="Cambria" pitchFamily="18" charset="0"/>
              </a:rPr>
              <a:t>)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peluang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gabungan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di</a:t>
            </a:r>
            <a:r>
              <a:rPr lang="en-US" sz="2000" i="1" dirty="0" smtClean="0">
                <a:latin typeface="Cambria" pitchFamily="18" charset="0"/>
              </a:rPr>
              <a:t> (</a:t>
            </a:r>
            <a:r>
              <a:rPr lang="en-US" sz="2000" i="1" dirty="0" err="1" smtClean="0">
                <a:latin typeface="Cambria" pitchFamily="18" charset="0"/>
              </a:rPr>
              <a:t>x,y</a:t>
            </a:r>
            <a:r>
              <a:rPr lang="en-US" sz="2000" i="1" dirty="0" smtClean="0">
                <a:latin typeface="Cambria" pitchFamily="18" charset="0"/>
              </a:rPr>
              <a:t>), </a:t>
            </a:r>
            <a:r>
              <a:rPr lang="en-US" sz="2000" i="1" dirty="0" err="1" smtClean="0">
                <a:latin typeface="Cambria" pitchFamily="18" charset="0"/>
              </a:rPr>
              <a:t>maka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pembangkit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momen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gabungan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didefinisikan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sebagai</a:t>
            </a:r>
            <a:r>
              <a:rPr lang="en-US" sz="2000" i="1" dirty="0" smtClean="0">
                <a:latin typeface="Cambria" pitchFamily="18" charset="0"/>
              </a:rPr>
              <a:t>:</a:t>
            </a:r>
          </a:p>
          <a:p>
            <a:pPr marL="363538" algn="just"/>
            <a:endParaRPr lang="en-US" sz="2000" i="1" dirty="0" smtClean="0">
              <a:latin typeface="Cambria" pitchFamily="18" charset="0"/>
            </a:endParaRPr>
          </a:p>
          <a:p>
            <a:pPr marL="363538"/>
            <a:endParaRPr lang="en-US" sz="2000" i="1" dirty="0" smtClean="0">
              <a:latin typeface="Cambria" pitchFamily="18" charset="0"/>
            </a:endParaRPr>
          </a:p>
          <a:p>
            <a:endParaRPr lang="en-US" sz="2000" baseline="30000" dirty="0" smtClean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0" y="1038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1038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6867" name="Rectangle 3"/>
          <p:cNvSpPr>
            <a:spLocks noChangeArrowheads="1"/>
          </p:cNvSpPr>
          <p:nvPr/>
        </p:nvSpPr>
        <p:spPr bwMode="auto">
          <a:xfrm>
            <a:off x="0" y="8572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6870" name="Rectangle 6"/>
          <p:cNvSpPr>
            <a:spLocks noChangeArrowheads="1"/>
          </p:cNvSpPr>
          <p:nvPr/>
        </p:nvSpPr>
        <p:spPr bwMode="auto">
          <a:xfrm>
            <a:off x="0" y="8763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8913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0297" y="5096358"/>
            <a:ext cx="3377069" cy="714380"/>
          </a:xfrm>
          <a:prstGeom prst="rect">
            <a:avLst/>
          </a:prstGeom>
          <a:noFill/>
        </p:spPr>
      </p:pic>
      <p:sp>
        <p:nvSpPr>
          <p:cNvPr id="38915" name="Rectangle 3"/>
          <p:cNvSpPr>
            <a:spLocks noChangeArrowheads="1"/>
          </p:cNvSpPr>
          <p:nvPr/>
        </p:nvSpPr>
        <p:spPr bwMode="auto">
          <a:xfrm>
            <a:off x="0" y="8763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7692</TotalTime>
  <Words>458</Words>
  <Application>Microsoft Office PowerPoint</Application>
  <PresentationFormat>On-screen Show (4:3)</PresentationFormat>
  <Paragraphs>105</Paragraphs>
  <Slides>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Calibri</vt:lpstr>
      <vt:lpstr>Cambria</vt:lpstr>
      <vt:lpstr>Century Schoolbook</vt:lpstr>
      <vt:lpstr>Wingdings</vt:lpstr>
      <vt:lpstr>Wingdings 2</vt:lpstr>
      <vt:lpstr>Oriel</vt:lpstr>
      <vt:lpstr>STATISTIKA MATEMATIKA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Toshiba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Ari RS</dc:creator>
  <cp:lastModifiedBy>LENOVO</cp:lastModifiedBy>
  <cp:revision>1188</cp:revision>
  <dcterms:created xsi:type="dcterms:W3CDTF">2009-05-24T01:21:15Z</dcterms:created>
  <dcterms:modified xsi:type="dcterms:W3CDTF">2020-06-21T10:56:03Z</dcterms:modified>
</cp:coreProperties>
</file>