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91" r:id="rId11"/>
    <p:sldId id="292"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 id="289" r:id="rId28"/>
    <p:sldId id="281" r:id="rId29"/>
    <p:sldId id="282" r:id="rId30"/>
    <p:sldId id="283" r:id="rId31"/>
    <p:sldId id="284" r:id="rId32"/>
    <p:sldId id="285" r:id="rId33"/>
    <p:sldId id="286" r:id="rId34"/>
    <p:sldId id="287" r:id="rId35"/>
    <p:sldId id="288" r:id="rId36"/>
    <p:sldId id="293" r:id="rId37"/>
    <p:sldId id="294" r:id="rId38"/>
  </p:sldIdLst>
  <p:sldSz cx="9144000" cy="6858000" type="screen4x3"/>
  <p:notesSz cx="6858000" cy="9945688"/>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334D"/>
    <a:srgbClr val="D8EB25"/>
    <a:srgbClr val="20EC8B"/>
    <a:srgbClr val="FFFF00"/>
    <a:srgbClr val="0000FF"/>
    <a:srgbClr val="AA1228"/>
    <a:srgbClr val="10D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162819"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162820" name="Rectangle 4"/>
          <p:cNvSpPr>
            <a:spLocks noGrp="1" noChangeArrowheads="1"/>
          </p:cNvSpPr>
          <p:nvPr>
            <p:ph type="ftr" sz="quarter" idx="2"/>
          </p:nvPr>
        </p:nvSpPr>
        <p:spPr bwMode="auto">
          <a:xfrm>
            <a:off x="0"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162821" name="Rectangle 5"/>
          <p:cNvSpPr>
            <a:spLocks noGrp="1" noChangeArrowheads="1"/>
          </p:cNvSpPr>
          <p:nvPr>
            <p:ph type="sldNum" sz="quarter" idx="3"/>
          </p:nvPr>
        </p:nvSpPr>
        <p:spPr bwMode="auto">
          <a:xfrm>
            <a:off x="3884613"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943D1333-D99F-4222-8B9A-78322A9DE705}"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smtClean="0"/>
            </a:lvl1pPr>
          </a:lstStyle>
          <a:p>
            <a:pPr>
              <a:defRPr/>
            </a:pPr>
            <a:endParaRPr lang="en-US"/>
          </a:p>
        </p:txBody>
      </p:sp>
      <p:sp>
        <p:nvSpPr>
          <p:cNvPr id="217091"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ffectLst/>
        </p:spPr>
      </p:sp>
      <p:sp>
        <p:nvSpPr>
          <p:cNvPr id="217093" name="Rectangle 5"/>
          <p:cNvSpPr>
            <a:spLocks noGrp="1" noChangeArrowheads="1"/>
          </p:cNvSpPr>
          <p:nvPr>
            <p:ph type="body" sz="quarter" idx="3"/>
          </p:nvPr>
        </p:nvSpPr>
        <p:spPr bwMode="auto">
          <a:xfrm>
            <a:off x="685800" y="4724400"/>
            <a:ext cx="5486400" cy="4475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7094" name="Rectangle 6"/>
          <p:cNvSpPr>
            <a:spLocks noGrp="1" noChangeArrowheads="1"/>
          </p:cNvSpPr>
          <p:nvPr>
            <p:ph type="ftr" sz="quarter" idx="4"/>
          </p:nvPr>
        </p:nvSpPr>
        <p:spPr bwMode="auto">
          <a:xfrm>
            <a:off x="0"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smtClean="0"/>
            </a:lvl1pPr>
          </a:lstStyle>
          <a:p>
            <a:pPr>
              <a:defRPr/>
            </a:pPr>
            <a:endParaRPr lang="en-US"/>
          </a:p>
        </p:txBody>
      </p:sp>
      <p:sp>
        <p:nvSpPr>
          <p:cNvPr id="217095" name="Rectangle 7"/>
          <p:cNvSpPr>
            <a:spLocks noGrp="1" noChangeArrowheads="1"/>
          </p:cNvSpPr>
          <p:nvPr>
            <p:ph type="sldNum" sz="quarter" idx="5"/>
          </p:nvPr>
        </p:nvSpPr>
        <p:spPr bwMode="auto">
          <a:xfrm>
            <a:off x="3884613" y="9447213"/>
            <a:ext cx="29718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AEADF947-9A5D-4EDD-B244-62F6C51E9E1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miter lim="800000"/>
            <a:headEnd/>
            <a:tailEnd/>
          </a:ln>
        </p:spPr>
        <p:txBody>
          <a:bodyPr/>
          <a:lstStyle/>
          <a:p>
            <a:fld id="{BBB7DA1C-8353-4822-85FD-ABDF94B6B109}" type="slidenum">
              <a:rPr lang="en-US"/>
              <a:pPr/>
              <a:t>1</a:t>
            </a:fld>
            <a:endParaRPr 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EB523620-5FE9-43AD-B317-BA60275E5074}" type="slidenum">
              <a:rPr lang="en-US"/>
              <a:pPr/>
              <a:t>10</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6FCAF207-C92C-43E1-8DC1-F76192E6C57D}" type="slidenum">
              <a:rPr lang="en-US"/>
              <a:pPr/>
              <a:t>11</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miter lim="800000"/>
            <a:headEnd/>
            <a:tailEnd/>
          </a:ln>
        </p:spPr>
        <p:txBody>
          <a:bodyPr/>
          <a:lstStyle/>
          <a:p>
            <a:fld id="{783852F6-24F8-4994-8337-04E97CECEF9E}" type="slidenum">
              <a:rPr lang="en-US"/>
              <a:pPr/>
              <a:t>12</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miter lim="800000"/>
            <a:headEnd/>
            <a:tailEnd/>
          </a:ln>
        </p:spPr>
        <p:txBody>
          <a:bodyPr/>
          <a:lstStyle/>
          <a:p>
            <a:fld id="{4F49D33C-EF3C-4EC9-A52D-9DA6BEEB9610}" type="slidenum">
              <a:rPr lang="en-US"/>
              <a:pPr/>
              <a:t>13</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miter lim="800000"/>
            <a:headEnd/>
            <a:tailEnd/>
          </a:ln>
        </p:spPr>
        <p:txBody>
          <a:bodyPr/>
          <a:lstStyle/>
          <a:p>
            <a:fld id="{0A1359F1-6E59-4444-8A48-66ADBB85B989}" type="slidenum">
              <a:rPr lang="en-US"/>
              <a:pPr/>
              <a:t>14</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miter lim="800000"/>
            <a:headEnd/>
            <a:tailEnd/>
          </a:ln>
        </p:spPr>
        <p:txBody>
          <a:bodyPr/>
          <a:lstStyle/>
          <a:p>
            <a:fld id="{462EED45-9F0F-4FE2-BE72-AD44FD6A8BC8}" type="slidenum">
              <a:rPr lang="en-US"/>
              <a:pPr/>
              <a:t>15</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miter lim="800000"/>
            <a:headEnd/>
            <a:tailEnd/>
          </a:ln>
        </p:spPr>
        <p:txBody>
          <a:bodyPr/>
          <a:lstStyle/>
          <a:p>
            <a:fld id="{C2E8E78C-DF2C-4CAA-9EA8-706D46BF4947}" type="slidenum">
              <a:rPr lang="en-US"/>
              <a:pPr/>
              <a:t>16</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miter lim="800000"/>
            <a:headEnd/>
            <a:tailEnd/>
          </a:ln>
        </p:spPr>
        <p:txBody>
          <a:bodyPr/>
          <a:lstStyle/>
          <a:p>
            <a:fld id="{A74202A2-7F33-4F3D-8A37-8DDEF230FCFF}" type="slidenum">
              <a:rPr lang="en-US"/>
              <a:pPr/>
              <a:t>17</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miter lim="800000"/>
            <a:headEnd/>
            <a:tailEnd/>
          </a:ln>
        </p:spPr>
        <p:txBody>
          <a:bodyPr/>
          <a:lstStyle/>
          <a:p>
            <a:fld id="{E5F77F9C-9BA2-4D29-9E49-E64FEF6DF378}" type="slidenum">
              <a:rPr lang="en-US"/>
              <a:pPr/>
              <a:t>18</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miter lim="800000"/>
            <a:headEnd/>
            <a:tailEnd/>
          </a:ln>
        </p:spPr>
        <p:txBody>
          <a:bodyPr/>
          <a:lstStyle/>
          <a:p>
            <a:fld id="{EFCDE841-834C-41D8-A6DF-86E78E3D7CF6}" type="slidenum">
              <a:rPr lang="en-US"/>
              <a:pPr/>
              <a:t>19</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miter lim="800000"/>
            <a:headEnd/>
            <a:tailEnd/>
          </a:ln>
        </p:spPr>
        <p:txBody>
          <a:bodyPr/>
          <a:lstStyle/>
          <a:p>
            <a:fld id="{E5E4441C-996B-4EDC-A3EE-9184182D13AA}" type="slidenum">
              <a:rPr lang="en-US"/>
              <a:pPr/>
              <a:t>2</a:t>
            </a:fld>
            <a:endParaRPr 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miter lim="800000"/>
            <a:headEnd/>
            <a:tailEnd/>
          </a:ln>
        </p:spPr>
        <p:txBody>
          <a:bodyPr/>
          <a:lstStyle/>
          <a:p>
            <a:fld id="{793609BC-5EC4-42C1-819A-AF25006C5774}" type="slidenum">
              <a:rPr lang="en-US"/>
              <a:pPr/>
              <a:t>20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miter lim="800000"/>
            <a:headEnd/>
            <a:tailEnd/>
          </a:ln>
        </p:spPr>
        <p:txBody>
          <a:bodyPr/>
          <a:lstStyle/>
          <a:p>
            <a:fld id="{09D84CEF-0778-4938-A4BC-4D8EDC44313A}" type="slidenum">
              <a:rPr lang="en-US"/>
              <a:pPr/>
              <a:t>21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miter lim="800000"/>
            <a:headEnd/>
            <a:tailEnd/>
          </a:ln>
        </p:spPr>
        <p:txBody>
          <a:bodyPr/>
          <a:lstStyle/>
          <a:p>
            <a:fld id="{D8358718-80D6-440E-A76C-EEEBC51E9E86}" type="slidenum">
              <a:rPr lang="en-US"/>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miter lim="800000"/>
            <a:headEnd/>
            <a:tailEnd/>
          </a:ln>
        </p:spPr>
        <p:txBody>
          <a:bodyPr/>
          <a:lstStyle/>
          <a:p>
            <a:fld id="{576AE775-75F9-4AE8-9A80-E97DAEC798A2}" type="slidenum">
              <a:rPr lang="en-US"/>
              <a:pPr/>
              <a:t>23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miter lim="800000"/>
            <a:headEnd/>
            <a:tailEnd/>
          </a:ln>
        </p:spPr>
        <p:txBody>
          <a:bodyPr/>
          <a:lstStyle/>
          <a:p>
            <a:fld id="{5FF96ECD-4729-4D47-BD98-A6CD5D225E35}" type="slidenum">
              <a:rPr lang="en-US"/>
              <a:pPr/>
              <a:t>24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miter lim="800000"/>
            <a:headEnd/>
            <a:tailEnd/>
          </a:ln>
        </p:spPr>
        <p:txBody>
          <a:bodyPr/>
          <a:lstStyle/>
          <a:p>
            <a:fld id="{FFB51F4F-340F-4DFE-8468-19A87B3F41D6}" type="slidenum">
              <a:rPr lang="en-US"/>
              <a:pPr/>
              <a:t>25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miter lim="800000"/>
            <a:headEnd/>
            <a:tailEnd/>
          </a:ln>
        </p:spPr>
        <p:txBody>
          <a:bodyPr/>
          <a:lstStyle/>
          <a:p>
            <a:fld id="{68198A92-E81F-4C3B-AEA8-0AFF62514353}" type="slidenum">
              <a:rPr lang="en-US"/>
              <a:pPr/>
              <a:t>26</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miter lim="800000"/>
            <a:headEnd/>
            <a:tailEnd/>
          </a:ln>
        </p:spPr>
        <p:txBody>
          <a:bodyPr/>
          <a:lstStyle/>
          <a:p>
            <a:fld id="{EED0C9CB-24D4-4E78-B58F-A38FDCC0FBCB}" type="slidenum">
              <a:rPr lang="en-US"/>
              <a:pPr/>
              <a:t>27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miter lim="800000"/>
            <a:headEnd/>
            <a:tailEnd/>
          </a:ln>
        </p:spPr>
        <p:txBody>
          <a:bodyPr/>
          <a:lstStyle/>
          <a:p>
            <a:fld id="{9A03C40D-8045-489B-A81F-603B43F9B3CA}" type="slidenum">
              <a:rPr lang="en-US"/>
              <a:pPr/>
              <a:t>28</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miter lim="800000"/>
            <a:headEnd/>
            <a:tailEnd/>
          </a:ln>
        </p:spPr>
        <p:txBody>
          <a:bodyPr/>
          <a:lstStyle/>
          <a:p>
            <a:fld id="{152A2D21-8E67-4EA9-B9C8-F867DB1F5550}" type="slidenum">
              <a:rPr lang="en-US"/>
              <a:pPr/>
              <a:t>29</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E4612289-13E4-4033-89A9-F59084876E79}" type="slidenum">
              <a:rPr lang="en-US"/>
              <a:pPr/>
              <a:t>3</a:t>
            </a:fld>
            <a:endParaRPr 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miter lim="800000"/>
            <a:headEnd/>
            <a:tailEnd/>
          </a:ln>
        </p:spPr>
        <p:txBody>
          <a:bodyPr/>
          <a:lstStyle/>
          <a:p>
            <a:fld id="{51E22140-DF08-407C-97D6-DE160C9E4182}" type="slidenum">
              <a:rPr lang="en-US"/>
              <a:pPr/>
              <a:t>30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miter lim="800000"/>
            <a:headEnd/>
            <a:tailEnd/>
          </a:ln>
        </p:spPr>
        <p:txBody>
          <a:bodyPr/>
          <a:lstStyle/>
          <a:p>
            <a:fld id="{971C347D-B000-4448-861E-24D741F85E84}" type="slidenum">
              <a:rPr lang="en-US"/>
              <a:pPr/>
              <a:t>31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miter lim="800000"/>
            <a:headEnd/>
            <a:tailEnd/>
          </a:ln>
        </p:spPr>
        <p:txBody>
          <a:bodyPr/>
          <a:lstStyle/>
          <a:p>
            <a:fld id="{6D9683E6-EE41-4B8C-912B-89016F6AEB94}" type="slidenum">
              <a:rPr lang="en-US"/>
              <a:pPr/>
              <a:t>32</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miter lim="800000"/>
            <a:headEnd/>
            <a:tailEnd/>
          </a:ln>
        </p:spPr>
        <p:txBody>
          <a:bodyPr/>
          <a:lstStyle/>
          <a:p>
            <a:fld id="{121CAEF1-D4E8-40C5-869D-5C1C449BB171}" type="slidenum">
              <a:rPr lang="en-US"/>
              <a:pPr/>
              <a:t>33</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miter lim="800000"/>
            <a:headEnd/>
            <a:tailEnd/>
          </a:ln>
        </p:spPr>
        <p:txBody>
          <a:bodyPr/>
          <a:lstStyle/>
          <a:p>
            <a:fld id="{DEAD1171-20C4-44F5-9DBA-241B54779653}" type="slidenum">
              <a:rPr lang="en-US"/>
              <a:pPr/>
              <a:t>34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miter lim="800000"/>
            <a:headEnd/>
            <a:tailEnd/>
          </a:ln>
        </p:spPr>
        <p:txBody>
          <a:bodyPr/>
          <a:lstStyle/>
          <a:p>
            <a:fld id="{EB62D69B-1909-40E9-B158-A21412DC6A30}" type="slidenum">
              <a:rPr lang="en-US"/>
              <a:pPr/>
              <a:t>35</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miter lim="800000"/>
            <a:headEnd/>
            <a:tailEnd/>
          </a:ln>
        </p:spPr>
        <p:txBody>
          <a:bodyPr/>
          <a:lstStyle/>
          <a:p>
            <a:fld id="{1C5EF1BF-6914-4E0D-AF4C-6802A932E004}" type="slidenum">
              <a:rPr lang="en-US"/>
              <a:pPr/>
              <a:t>36</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miter lim="800000"/>
            <a:headEnd/>
            <a:tailEnd/>
          </a:ln>
        </p:spPr>
        <p:txBody>
          <a:bodyPr/>
          <a:lstStyle/>
          <a:p>
            <a:fld id="{1DA98AB1-A467-4C70-958C-2164D09D002D}" type="slidenum">
              <a:rPr lang="en-US"/>
              <a:pPr/>
              <a:t>37</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56282AF7-2231-405C-ACD7-D00C382D0C7F}" type="slidenum">
              <a:rPr lang="en-US"/>
              <a:pPr/>
              <a:t>4</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B1582043-E78C-4FEA-8D21-A7E4DBC027B1}" type="slidenum">
              <a:rPr lang="en-US"/>
              <a:pPr/>
              <a:t>5</a:t>
            </a:fld>
            <a:endParaRPr 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miter lim="800000"/>
            <a:headEnd/>
            <a:tailEnd/>
          </a:ln>
        </p:spPr>
        <p:txBody>
          <a:bodyPr/>
          <a:lstStyle/>
          <a:p>
            <a:fld id="{37C4B3AB-221B-42B8-AD82-01A0784D9708}" type="slidenum">
              <a:rPr lang="en-US"/>
              <a:pPr/>
              <a:t>6</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miter lim="800000"/>
            <a:headEnd/>
            <a:tailEnd/>
          </a:ln>
        </p:spPr>
        <p:txBody>
          <a:bodyPr/>
          <a:lstStyle/>
          <a:p>
            <a:fld id="{F92BE0EA-272E-402E-B05A-1FA6386F905E}" type="slidenum">
              <a:rPr lang="en-US"/>
              <a:pPr/>
              <a:t>7</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miter lim="800000"/>
            <a:headEnd/>
            <a:tailEnd/>
          </a:ln>
        </p:spPr>
        <p:txBody>
          <a:bodyPr/>
          <a:lstStyle/>
          <a:p>
            <a:fld id="{34EEC226-0C05-425A-B1E9-C4381E7EB02D}" type="slidenum">
              <a:rPr lang="en-US"/>
              <a:pPr/>
              <a:t>8</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FAA2A43C-65D6-4366-BAC4-76BBD5A039E3}" type="slidenum">
              <a:rPr lang="en-US"/>
              <a:pPr/>
              <a:t>9</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746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miter lim="800000"/>
            <a:headEnd/>
            <a:tailEnd/>
          </a:ln>
        </p:spPr>
        <p:txBody>
          <a:bodyPr anchor="ctr"/>
          <a:lstStyle>
            <a:lvl1pPr marL="0" indent="0" algn="ctr">
              <a:buFont typeface="Wingdings" panose="05000000000000000000" pitchFamily="2" charset="2"/>
              <a:buNone/>
              <a:defRPr/>
            </a:lvl1pPr>
          </a:lstStyle>
          <a:p>
            <a:pPr lvl="0"/>
            <a:r>
              <a:rPr lang="en-US" noProof="0" smtClean="0"/>
              <a:t>Click to edit Master subtitle style</a:t>
            </a:r>
          </a:p>
        </p:txBody>
      </p:sp>
      <p:sp>
        <p:nvSpPr>
          <p:cNvPr id="14746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miter lim="800000"/>
            <a:headEnd/>
            <a:tailEnd/>
          </a:ln>
        </p:spPr>
        <p:txBody>
          <a:bodyPr/>
          <a:lstStyle>
            <a:lvl1pPr algn="ctr">
              <a:defRPr sz="5400">
                <a:solidFill>
                  <a:schemeClr val="tx1"/>
                </a:solidFill>
              </a:defRPr>
            </a:lvl1pPr>
          </a:lstStyle>
          <a:p>
            <a:pPr lvl="0"/>
            <a:r>
              <a:rPr lang="en-US" noProof="0" smtClean="0"/>
              <a:t>Click to edit Master title style</a:t>
            </a:r>
          </a:p>
        </p:txBody>
      </p:sp>
      <p:sp>
        <p:nvSpPr>
          <p:cNvPr id="4" name="Rectangle 3"/>
          <p:cNvSpPr>
            <a:spLocks noGrp="1" noChangeArrowheads="1"/>
          </p:cNvSpPr>
          <p:nvPr>
            <p:ph type="dt" sz="half" idx="10"/>
          </p:nvPr>
        </p:nvSpPr>
        <p:spPr>
          <a:xfrm>
            <a:off x="304800" y="6248400"/>
            <a:ext cx="1905000" cy="457200"/>
          </a:xfrm>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5" name="Rectangle 4"/>
          <p:cNvSpPr>
            <a:spLocks noGrp="1" noChangeArrowheads="1"/>
          </p:cNvSpPr>
          <p:nvPr>
            <p:ph type="ftr" sz="quarter" idx="11"/>
          </p:nvPr>
        </p:nvSpPr>
        <p:spPr>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en-US"/>
          </a:p>
        </p:txBody>
      </p:sp>
      <p:sp>
        <p:nvSpPr>
          <p:cNvPr id="6" name="Rectangle 5"/>
          <p:cNvSpPr>
            <a:spLocks noGrp="1" noChangeArrowheads="1"/>
          </p:cNvSpPr>
          <p:nvPr>
            <p:ph type="sldNum" sz="quarter" idx="12"/>
          </p:nvPr>
        </p:nvSpPr>
        <p:spPr>
          <a:xfrm>
            <a:off x="7010400" y="6248400"/>
            <a:ext cx="1905000" cy="457200"/>
          </a:xfrm>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fld id="{533BDEDA-64AB-41C5-843A-1C118970E2D2}" type="slidenum">
              <a:rPr lang="en-US"/>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977649CD-352B-45FB-9247-2522C11776D0}" type="slidenum">
              <a:rPr lang="en-US"/>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28600"/>
            <a:ext cx="21336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28600"/>
            <a:ext cx="6248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6D0ED273-D2B5-43FC-91C5-99F91D1F3F6E}" type="slidenum">
              <a:rPr lang="en-US"/>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600200"/>
            <a:ext cx="4191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1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663F9D55-7F5D-4CDE-9751-4FC591EFA4DF}" type="slidenum">
              <a:rPr lang="en-US"/>
              <a:pPr/>
              <a:t>‹#›</a:t>
            </a:fld>
            <a:endParaRPr lang="en-US"/>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534400" cy="1219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1600200"/>
            <a:ext cx="8534400" cy="4495800"/>
          </a:xfrm>
        </p:spPr>
        <p:txBody>
          <a:bodyPr/>
          <a:lstStyle/>
          <a:p>
            <a:pPr lvl="0"/>
            <a:endParaRPr lang="en-US" noProof="0" smtClean="0"/>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3758DC63-78BE-40C1-9A6F-C1A9652862E0}" type="slidenum">
              <a:rPr lang="en-US"/>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2A9CD171-B895-4BEB-845D-BCABD1A39E9B}" type="slidenum">
              <a:rPr lang="en-US"/>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fld id="{8A65C451-643B-49E0-8F6C-A2EED5363F72}" type="slidenum">
              <a:rPr lang="en-US"/>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00200"/>
            <a:ext cx="4191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1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12F9BE53-914B-41A8-A00C-80C6C9F84A2D}" type="slidenum">
              <a:rPr lang="en-US"/>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fld id="{4A6BC711-0F88-447B-96AB-0E31F5B333D1}" type="slidenum">
              <a:rPr lang="en-US"/>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fld id="{C4738358-150A-47EC-86F1-09065667C747}" type="slidenum">
              <a:rPr lang="en-US"/>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fld id="{76A095B4-DEB8-4ECF-84CC-D71EF7D97FE3}" type="slidenum">
              <a:rPr lang="en-US"/>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70CE7F50-452B-4873-A879-1C4A90CC8389}" type="slidenum">
              <a:rPr lang="en-US"/>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fld id="{414B0105-1B41-4619-96AD-F97D88C4E5AE}" type="slidenum">
              <a:rPr lang="en-US"/>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437" name="Rectangle 5"/>
          <p:cNvSpPr>
            <a:spLocks noGrp="1" noChangeArrowheads="1"/>
          </p:cNvSpPr>
          <p:nvPr>
            <p:ph type="title"/>
          </p:nvPr>
        </p:nvSpPr>
        <p:spPr bwMode="auto">
          <a:xfrm>
            <a:off x="304800" y="228600"/>
            <a:ext cx="8534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6"/>
          <p:cNvSpPr>
            <a:spLocks noGrp="1" noChangeArrowheads="1"/>
          </p:cNvSpPr>
          <p:nvPr>
            <p:ph type="body" idx="1"/>
          </p:nvPr>
        </p:nvSpPr>
        <p:spPr bwMode="auto">
          <a:xfrm>
            <a:off x="304800" y="1600200"/>
            <a:ext cx="85344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6439" name="Rectangle 7"/>
          <p:cNvSpPr>
            <a:spLocks noGrp="1" noChangeArrowheads="1"/>
          </p:cNvSpPr>
          <p:nvPr>
            <p:ph type="dt" sz="half" idx="2"/>
          </p:nvPr>
        </p:nvSpPr>
        <p:spPr bwMode="auto">
          <a:xfrm>
            <a:off x="152400" y="6248400"/>
            <a:ext cx="1901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smtClean="0">
                <a:effectLst>
                  <a:outerShdw blurRad="38100" dist="38100" dir="2700000" algn="tl">
                    <a:srgbClr val="000000"/>
                  </a:outerShdw>
                </a:effectLst>
              </a:defRPr>
            </a:lvl1pPr>
          </a:lstStyle>
          <a:p>
            <a:pPr>
              <a:defRPr/>
            </a:pPr>
            <a:endParaRPr lang="en-US"/>
          </a:p>
        </p:txBody>
      </p:sp>
      <p:sp>
        <p:nvSpPr>
          <p:cNvPr id="146440"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smtClean="0">
                <a:effectLst>
                  <a:outerShdw blurRad="38100" dist="38100" dir="2700000" algn="tl">
                    <a:srgbClr val="000000"/>
                  </a:outerShdw>
                </a:effectLst>
              </a:defRPr>
            </a:lvl1pPr>
          </a:lstStyle>
          <a:p>
            <a:pPr>
              <a:defRPr/>
            </a:pPr>
            <a:endParaRPr lang="en-US"/>
          </a:p>
        </p:txBody>
      </p:sp>
      <p:sp>
        <p:nvSpPr>
          <p:cNvPr id="146441" name="Rectangle 9"/>
          <p:cNvSpPr>
            <a:spLocks noGrp="1" noChangeArrowheads="1"/>
          </p:cNvSpPr>
          <p:nvPr>
            <p:ph type="sldNum" sz="quarter" idx="4"/>
          </p:nvPr>
        </p:nvSpPr>
        <p:spPr bwMode="auto">
          <a:xfrm>
            <a:off x="6934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fld id="{DB9F3002-4A00-4FA7-B550-8537E0E95E8A}"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70"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ransition spd="slow"/>
  <p:txStyles>
    <p:titleStyle>
      <a:lvl1pPr algn="l" rtl="0" eaLnBrk="0" fontAlgn="base" hangingPunct="0">
        <a:spcBef>
          <a:spcPct val="0"/>
        </a:spcBef>
        <a:spcAft>
          <a:spcPct val="0"/>
        </a:spcAft>
        <a:defRPr sz="3600" kern="12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2pPr>
      <a:lvl3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3pPr>
      <a:lvl4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4pPr>
      <a:lvl5pPr algn="l" rtl="0" eaLnBrk="0" fontAlgn="base" hangingPunct="0">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5pPr>
      <a:lvl6pPr marL="457200" algn="l"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6pPr>
      <a:lvl7pPr marL="914400" algn="l"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7pPr>
      <a:lvl8pPr marL="1371600" algn="l"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8pPr>
      <a:lvl9pPr marL="1828800" algn="l" rtl="0" fontAlgn="base">
        <a:spcBef>
          <a:spcPct val="0"/>
        </a:spcBef>
        <a:spcAft>
          <a:spcPct val="0"/>
        </a:spcAft>
        <a:defRPr sz="36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solidFill>
            <a:srgbClr val="0000FF">
              <a:alpha val="50000"/>
            </a:srgbClr>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r>
              <a:rPr lang="en-US" smtClean="0"/>
              <a:t>Introduction to Systemic Functional Grammar</a:t>
            </a:r>
          </a:p>
        </p:txBody>
      </p:sp>
      <p:sp>
        <p:nvSpPr>
          <p:cNvPr id="5123" name="Rectangle 3"/>
          <p:cNvSpPr>
            <a:spLocks noGrp="1" noChangeArrowheads="1"/>
          </p:cNvSpPr>
          <p:nvPr>
            <p:ph type="subTitle" idx="1"/>
          </p:nvPr>
        </p:nvSpPr>
        <p:spPr>
          <a:solidFill>
            <a:srgbClr val="10D251">
              <a:alpha val="50195"/>
            </a:srgbClr>
          </a:solidFill>
        </p:spPr>
        <p:txBody>
          <a:bodyPr/>
          <a:lstStyle/>
          <a:p>
            <a:pPr eaLnBrk="1" hangingPunct="1">
              <a:lnSpc>
                <a:spcPct val="90000"/>
              </a:lnSpc>
            </a:pPr>
            <a:endParaRPr lang="en-US" sz="2400" smtClean="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defRPr/>
            </a:pPr>
            <a:r>
              <a:rPr lang="en-US" smtClean="0"/>
              <a:t>Systemic Grammar</a:t>
            </a:r>
          </a:p>
        </p:txBody>
      </p:sp>
      <p:sp>
        <p:nvSpPr>
          <p:cNvPr id="23555" name="Rectangle 3"/>
          <p:cNvSpPr>
            <a:spLocks noGrp="1" noChangeArrowheads="1"/>
          </p:cNvSpPr>
          <p:nvPr>
            <p:ph type="body" sz="half" idx="1"/>
          </p:nvPr>
        </p:nvSpPr>
        <p:spPr>
          <a:xfrm>
            <a:off x="304800" y="1600200"/>
            <a:ext cx="4191000" cy="2514600"/>
          </a:xfrm>
        </p:spPr>
        <p:txBody>
          <a:bodyPr/>
          <a:lstStyle/>
          <a:p>
            <a:pPr eaLnBrk="1" hangingPunct="1">
              <a:lnSpc>
                <a:spcPct val="90000"/>
              </a:lnSpc>
            </a:pPr>
            <a:r>
              <a:rPr lang="en-US" sz="1600" smtClean="0"/>
              <a:t>Grammar is represented as a graph called a </a:t>
            </a:r>
            <a:r>
              <a:rPr lang="en-US" sz="1600" i="1" smtClean="0"/>
              <a:t>system network</a:t>
            </a:r>
            <a:r>
              <a:rPr lang="en-US" sz="1600" smtClean="0"/>
              <a:t>. This comprises</a:t>
            </a:r>
          </a:p>
          <a:p>
            <a:pPr eaLnBrk="1" hangingPunct="1">
              <a:lnSpc>
                <a:spcPct val="90000"/>
              </a:lnSpc>
            </a:pPr>
            <a:r>
              <a:rPr lang="en-US" sz="1600" b="1" smtClean="0"/>
              <a:t>and </a:t>
            </a:r>
            <a:r>
              <a:rPr lang="en-US" sz="1600" smtClean="0"/>
              <a:t>systems</a:t>
            </a:r>
            <a:r>
              <a:rPr lang="en-US" sz="1600" b="1" smtClean="0"/>
              <a:t> </a:t>
            </a:r>
            <a:r>
              <a:rPr lang="en-US" sz="1600" smtClean="0"/>
              <a:t>(curly braces) </a:t>
            </a:r>
          </a:p>
          <a:p>
            <a:pPr lvl="1" eaLnBrk="1" hangingPunct="1">
              <a:lnSpc>
                <a:spcPct val="90000"/>
              </a:lnSpc>
            </a:pPr>
            <a:r>
              <a:rPr lang="en-US" sz="1400" smtClean="0"/>
              <a:t>conjunctive features in boldface</a:t>
            </a:r>
          </a:p>
          <a:p>
            <a:pPr eaLnBrk="1" hangingPunct="1">
              <a:lnSpc>
                <a:spcPct val="90000"/>
              </a:lnSpc>
            </a:pPr>
            <a:r>
              <a:rPr lang="en-US" sz="1600" b="1" smtClean="0"/>
              <a:t>or </a:t>
            </a:r>
            <a:r>
              <a:rPr lang="en-US" sz="1600" smtClean="0"/>
              <a:t>systems (straight vertical lines) </a:t>
            </a:r>
          </a:p>
          <a:p>
            <a:pPr lvl="1" eaLnBrk="1" hangingPunct="1">
              <a:lnSpc>
                <a:spcPct val="90000"/>
              </a:lnSpc>
            </a:pPr>
            <a:r>
              <a:rPr lang="en-US" sz="1400" smtClean="0"/>
              <a:t>disjunctive features in normal face</a:t>
            </a:r>
          </a:p>
          <a:p>
            <a:pPr eaLnBrk="1" hangingPunct="1">
              <a:lnSpc>
                <a:spcPct val="90000"/>
              </a:lnSpc>
            </a:pPr>
            <a:r>
              <a:rPr lang="en-US" sz="1600" b="1" smtClean="0"/>
              <a:t>realisation statements</a:t>
            </a:r>
            <a:r>
              <a:rPr lang="en-US" sz="1600" smtClean="0"/>
              <a:t> (in italic).</a:t>
            </a:r>
          </a:p>
          <a:p>
            <a:pPr lvl="1" eaLnBrk="1" hangingPunct="1">
              <a:lnSpc>
                <a:spcPct val="90000"/>
              </a:lnSpc>
            </a:pPr>
            <a:r>
              <a:rPr lang="en-US" sz="1400" smtClean="0"/>
              <a:t>specify how disjunctive features are realised</a:t>
            </a:r>
          </a:p>
        </p:txBody>
      </p:sp>
      <p:pic>
        <p:nvPicPr>
          <p:cNvPr id="23556" name="Picture 4" descr="Image6"/>
          <p:cNvPicPr>
            <a:picLocks noChangeAspect="1" noChangeArrowheads="1"/>
          </p:cNvPicPr>
          <p:nvPr/>
        </p:nvPicPr>
        <p:blipFill>
          <a:blip r:embed="rId3"/>
          <a:srcRect/>
          <a:stretch>
            <a:fillRect/>
          </a:stretch>
        </p:blipFill>
        <p:spPr bwMode="auto">
          <a:xfrm>
            <a:off x="4495800" y="1524000"/>
            <a:ext cx="4419600" cy="1600200"/>
          </a:xfrm>
          <a:prstGeom prst="rect">
            <a:avLst/>
          </a:prstGeom>
          <a:noFill/>
          <a:ln w="9525">
            <a:noFill/>
            <a:miter lim="800000"/>
            <a:headEnd/>
            <a:tailEnd/>
          </a:ln>
        </p:spPr>
      </p:pic>
      <p:graphicFrame>
        <p:nvGraphicFramePr>
          <p:cNvPr id="213028" name="Group 36"/>
          <p:cNvGraphicFramePr>
            <a:graphicFrameLocks noGrp="1"/>
          </p:cNvGraphicFramePr>
          <p:nvPr>
            <p:ph sz="half" idx="2"/>
          </p:nvPr>
        </p:nvGraphicFramePr>
        <p:xfrm>
          <a:off x="304800" y="4191000"/>
          <a:ext cx="8839200" cy="2332990"/>
        </p:xfrm>
        <a:graphic>
          <a:graphicData uri="http://schemas.openxmlformats.org/drawingml/2006/table">
            <a:tbl>
              <a:tblPr/>
              <a:tblGrid>
                <a:gridCol w="1295400">
                  <a:extLst>
                    <a:ext uri="{9D8B030D-6E8A-4147-A177-3AD203B41FA5}">
                      <a16:colId xmlns:a16="http://schemas.microsoft.com/office/drawing/2014/main" val="20000"/>
                    </a:ext>
                  </a:extLst>
                </a:gridCol>
                <a:gridCol w="1122363">
                  <a:extLst>
                    <a:ext uri="{9D8B030D-6E8A-4147-A177-3AD203B41FA5}">
                      <a16:colId xmlns:a16="http://schemas.microsoft.com/office/drawing/2014/main" val="20001"/>
                    </a:ext>
                  </a:extLst>
                </a:gridCol>
                <a:gridCol w="3160712">
                  <a:extLst>
                    <a:ext uri="{9D8B030D-6E8A-4147-A177-3AD203B41FA5}">
                      <a16:colId xmlns:a16="http://schemas.microsoft.com/office/drawing/2014/main" val="20002"/>
                    </a:ext>
                  </a:extLst>
                </a:gridCol>
                <a:gridCol w="2898775">
                  <a:extLst>
                    <a:ext uri="{9D8B030D-6E8A-4147-A177-3AD203B41FA5}">
                      <a16:colId xmlns:a16="http://schemas.microsoft.com/office/drawing/2014/main" val="20003"/>
                    </a:ext>
                  </a:extLst>
                </a:gridCol>
                <a:gridCol w="361950">
                  <a:extLst>
                    <a:ext uri="{9D8B030D-6E8A-4147-A177-3AD203B41FA5}">
                      <a16:colId xmlns:a16="http://schemas.microsoft.com/office/drawing/2014/main" val="20004"/>
                    </a:ext>
                  </a:extLst>
                </a:gridCol>
              </a:tblGrid>
              <a:tr h="38100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gridSpan="3">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Palatino"/>
                          <a:ea typeface="SimSun" panose="02010600030101010101" pitchFamily="2" charset="-122"/>
                          <a:cs typeface="Times New Roman" panose="02020603050405020304" pitchFamily="18" charset="0"/>
                        </a:rPr>
                        <a:t>MOOD TYPE:</a:t>
                      </a: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720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Palatino"/>
                          <a:ea typeface="SimSun" panose="02010600030101010101" pitchFamily="2" charset="-122"/>
                          <a:cs typeface="Times New Roman" panose="02020603050405020304" pitchFamily="18" charset="0"/>
                        </a:rPr>
                        <a:t>indicative</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Palatino"/>
                          <a:ea typeface="SimSun" panose="02010600030101010101" pitchFamily="2" charset="-122"/>
                          <a:cs typeface="Times New Roman" panose="02020603050405020304" pitchFamily="18" charset="0"/>
                        </a:rPr>
                        <a:t>imperative</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sz="2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1"/>
                  </a:ext>
                </a:extLst>
              </a:tr>
              <a:tr h="7937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Palatino"/>
                          <a:ea typeface="SimSun" panose="02010600030101010101" pitchFamily="2" charset="-122"/>
                          <a:cs typeface="Times New Roman" panose="02020603050405020304" pitchFamily="18" charset="0"/>
                        </a:rPr>
                        <a:t>POLARITY:</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Palatino"/>
                          <a:ea typeface="SimSun" panose="02010600030101010101" pitchFamily="2" charset="-122"/>
                          <a:cs typeface="Times New Roman" panose="02020603050405020304" pitchFamily="18" charset="0"/>
                        </a:rPr>
                        <a:t>positive</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Courier"/>
                          <a:ea typeface="SimSun" panose="02010600030101010101" pitchFamily="2" charset="-122"/>
                          <a:cs typeface="Times New Roman" panose="02020603050405020304" pitchFamily="18" charset="0"/>
                        </a:rPr>
                        <a:t>The spy came in from the cold.</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Courier"/>
                          <a:ea typeface="SimSun" panose="02010600030101010101" pitchFamily="2" charset="-122"/>
                          <a:cs typeface="Times New Roman" panose="02020603050405020304" pitchFamily="18" charset="0"/>
                        </a:rPr>
                        <a:t>Come in from the cold!</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sz="2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2"/>
                  </a:ext>
                </a:extLst>
              </a:tr>
              <a:tr h="41116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Palatino"/>
                          <a:ea typeface="SimSun" panose="02010600030101010101" pitchFamily="2" charset="-122"/>
                          <a:cs typeface="Times New Roman" panose="02020603050405020304" pitchFamily="18" charset="0"/>
                        </a:rPr>
                        <a:t>negative</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Courier"/>
                          <a:ea typeface="SimSun" panose="02010600030101010101" pitchFamily="2" charset="-122"/>
                          <a:cs typeface="Times New Roman" panose="02020603050405020304" pitchFamily="18" charset="0"/>
                        </a:rPr>
                        <a:t>The spy didn't come in from the cold.</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Courier"/>
                          <a:ea typeface="SimSun" panose="02010600030101010101" pitchFamily="2" charset="-122"/>
                          <a:cs typeface="Times New Roman" panose="02020603050405020304" pitchFamily="18" charset="0"/>
                        </a:rPr>
                        <a:t>Don't</a:t>
                      </a:r>
                      <a:r>
                        <a:rPr kumimoji="0" lang="en-US" altLang="zh-CN" sz="1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come in from the cold!</a:t>
                      </a:r>
                      <a:endParaRPr kumimoji="0" lang="en-US" altLang="zh-CN" sz="28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endParaRPr kumimoji="0" lang="en-US" sz="28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3"/>
                  </a:ext>
                </a:extLst>
              </a:tr>
            </a:tbl>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g20"/>
          <p:cNvPicPr>
            <a:picLocks noGrp="1" noChangeAspect="1" noChangeArrowheads="1"/>
          </p:cNvPicPr>
          <p:nvPr>
            <p:ph idx="1"/>
          </p:nvPr>
        </p:nvPicPr>
        <p:blipFill>
          <a:blip r:embed="rId3"/>
          <a:srcRect/>
          <a:stretch>
            <a:fillRect/>
          </a:stretch>
        </p:blipFill>
        <p:spPr>
          <a:xfrm>
            <a:off x="0" y="0"/>
            <a:ext cx="8686800" cy="6805613"/>
          </a:xfrm>
          <a:solidFill>
            <a:schemeClr val="tx1"/>
          </a:solidFill>
        </p:spPr>
      </p:pic>
      <p:sp>
        <p:nvSpPr>
          <p:cNvPr id="25603" name="Rectangle 3"/>
          <p:cNvSpPr>
            <a:spLocks noChangeArrowheads="1"/>
          </p:cNvSpPr>
          <p:nvPr/>
        </p:nvSpPr>
        <p:spPr bwMode="auto">
          <a:xfrm>
            <a:off x="4876800" y="4114800"/>
            <a:ext cx="4267200" cy="2590800"/>
          </a:xfrm>
          <a:prstGeom prst="rect">
            <a:avLst/>
          </a:prstGeom>
          <a:solidFill>
            <a:srgbClr val="0000FF"/>
          </a:solidFill>
          <a:ln w="9525">
            <a:noFill/>
            <a:miter lim="800000"/>
            <a:headEnd/>
            <a:tailEnd/>
          </a:ln>
          <a:effectLst/>
        </p:spPr>
        <p:txBody>
          <a:bodyPr/>
          <a:lstStyle/>
          <a:p>
            <a:pPr marL="228600" indent="-228600" eaLnBrk="1" hangingPunct="1">
              <a:lnSpc>
                <a:spcPct val="80000"/>
              </a:lnSpc>
              <a:spcBef>
                <a:spcPct val="20000"/>
              </a:spcBef>
              <a:buClr>
                <a:schemeClr val="hlink"/>
              </a:buClr>
              <a:buSzPct val="70000"/>
              <a:buFont typeface="Wingdings" pitchFamily="2" charset="2"/>
              <a:buNone/>
            </a:pPr>
            <a:r>
              <a:rPr lang="en-US" sz="1600" b="1" i="1"/>
              <a:t>Realisation statement</a:t>
            </a:r>
          </a:p>
          <a:p>
            <a:pPr marL="228600" indent="-228600" eaLnBrk="1" hangingPunct="1">
              <a:lnSpc>
                <a:spcPct val="80000"/>
              </a:lnSpc>
              <a:spcBef>
                <a:spcPct val="20000"/>
              </a:spcBef>
              <a:buClr>
                <a:schemeClr val="hlink"/>
              </a:buClr>
              <a:buSzPct val="70000"/>
              <a:buFont typeface="Wingdings" pitchFamily="2" charset="2"/>
              <a:buChar char="n"/>
            </a:pPr>
            <a:r>
              <a:rPr lang="en-US" sz="1600" b="1"/>
              <a:t>+X: insert the function X</a:t>
            </a:r>
            <a:br>
              <a:rPr lang="en-US" sz="1600" b="1"/>
            </a:br>
            <a:r>
              <a:rPr lang="en-US" sz="1600" b="1" i="1"/>
              <a:t>e.g. +subject</a:t>
            </a:r>
          </a:p>
          <a:p>
            <a:pPr marL="228600" indent="-228600" eaLnBrk="1" hangingPunct="1">
              <a:lnSpc>
                <a:spcPct val="80000"/>
              </a:lnSpc>
              <a:spcBef>
                <a:spcPct val="20000"/>
              </a:spcBef>
              <a:buClr>
                <a:schemeClr val="hlink"/>
              </a:buClr>
              <a:buSzPct val="70000"/>
              <a:buFont typeface="Wingdings" pitchFamily="2" charset="2"/>
              <a:buChar char="n"/>
            </a:pPr>
            <a:r>
              <a:rPr lang="en-US" sz="1600" b="1"/>
              <a:t>X=Y: conflate the functions X and Y </a:t>
            </a:r>
            <a:br>
              <a:rPr lang="en-US" sz="1600" b="1"/>
            </a:br>
            <a:r>
              <a:rPr lang="en-US" sz="1600" b="1" i="1"/>
              <a:t>e.g. </a:t>
            </a:r>
            <a:r>
              <a:rPr lang="en-US" sz="1600" b="1"/>
              <a:t>goal = subject</a:t>
            </a:r>
          </a:p>
          <a:p>
            <a:pPr marL="228600" indent="-228600" eaLnBrk="1" hangingPunct="1">
              <a:lnSpc>
                <a:spcPct val="80000"/>
              </a:lnSpc>
              <a:spcBef>
                <a:spcPct val="20000"/>
              </a:spcBef>
              <a:buClr>
                <a:schemeClr val="hlink"/>
              </a:buClr>
              <a:buSzPct val="70000"/>
              <a:buFont typeface="Wingdings" pitchFamily="2" charset="2"/>
              <a:buChar char="n"/>
            </a:pPr>
            <a:r>
              <a:rPr lang="en-US" sz="1600" b="1"/>
              <a:t>X&gt;Y: order X somewhere before Y</a:t>
            </a:r>
            <a:br>
              <a:rPr lang="en-US" sz="1600" b="1"/>
            </a:br>
            <a:r>
              <a:rPr lang="en-US" sz="1600" b="1" i="1"/>
              <a:t>e.g. </a:t>
            </a:r>
            <a:r>
              <a:rPr lang="en-US" sz="1600" b="1"/>
              <a:t>subject &gt; predicator</a:t>
            </a:r>
          </a:p>
          <a:p>
            <a:pPr marL="228600" indent="-228600" eaLnBrk="1" hangingPunct="1">
              <a:lnSpc>
                <a:spcPct val="80000"/>
              </a:lnSpc>
              <a:spcBef>
                <a:spcPct val="20000"/>
              </a:spcBef>
              <a:buClr>
                <a:schemeClr val="hlink"/>
              </a:buClr>
              <a:buSzPct val="70000"/>
              <a:buFont typeface="Wingdings" pitchFamily="2" charset="2"/>
              <a:buChar char="n"/>
            </a:pPr>
            <a:r>
              <a:rPr lang="en-US" sz="1600" b="1"/>
              <a:t>X/Y: function X has grammatical feature Y</a:t>
            </a:r>
            <a:br>
              <a:rPr lang="en-US" sz="1600" b="1"/>
            </a:br>
            <a:r>
              <a:rPr lang="en-US" sz="1600" b="1" i="1"/>
              <a:t>e.g. </a:t>
            </a:r>
            <a:r>
              <a:rPr lang="en-US" sz="1600" b="1"/>
              <a:t>subject/noun phrase</a:t>
            </a:r>
          </a:p>
          <a:p>
            <a:pPr marL="228600" indent="-228600" eaLnBrk="1" hangingPunct="1">
              <a:lnSpc>
                <a:spcPct val="80000"/>
              </a:lnSpc>
              <a:spcBef>
                <a:spcPct val="20000"/>
              </a:spcBef>
              <a:buClr>
                <a:schemeClr val="hlink"/>
              </a:buClr>
              <a:buSzPct val="70000"/>
              <a:buFont typeface="Wingdings" pitchFamily="2" charset="2"/>
              <a:buChar char="n"/>
            </a:pPr>
            <a:r>
              <a:rPr lang="en-US" sz="1600" b="1"/>
              <a:t>X!L: assign function X to lexical item L</a:t>
            </a:r>
            <a:br>
              <a:rPr lang="en-US" sz="1600" b="1"/>
            </a:br>
            <a:r>
              <a:rPr lang="en-US" sz="1600" b="1" i="1"/>
              <a:t>e.g. </a:t>
            </a:r>
            <a:r>
              <a:rPr lang="en-US" sz="1600" b="1"/>
              <a:t>passive!be</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lstStyle/>
          <a:p>
            <a:pPr eaLnBrk="1" hangingPunct="1">
              <a:defRPr/>
            </a:pPr>
            <a:r>
              <a:rPr lang="en-US" smtClean="0"/>
              <a:t>FUNCTIONAL MODEL OF LANGUAGE</a:t>
            </a:r>
          </a:p>
        </p:txBody>
      </p:sp>
      <p:sp>
        <p:nvSpPr>
          <p:cNvPr id="27651" name="Rectangle 3"/>
          <p:cNvSpPr>
            <a:spLocks noGrp="1" noChangeArrowheads="1"/>
          </p:cNvSpPr>
          <p:nvPr>
            <p:ph type="body" idx="1"/>
          </p:nvPr>
        </p:nvSpPr>
        <p:spPr/>
        <p:txBody>
          <a:bodyPr/>
          <a:lstStyle/>
          <a:p>
            <a:pPr eaLnBrk="1" hangingPunct="1"/>
            <a:r>
              <a:rPr lang="en-US" smtClean="0"/>
              <a:t>Language is a resource. Man can narrow the meanings which speaker/writer means from the entire context of culture to specific context of situation by means of extra linguistics factors: FIELD, TENOR, MODE</a:t>
            </a:r>
          </a:p>
          <a:p>
            <a:pPr eaLnBrk="1" hangingPunct="1"/>
            <a:endParaRPr lang="en-US"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eaLnBrk="1" hangingPunct="1">
              <a:defRPr/>
            </a:pPr>
            <a:r>
              <a:rPr lang="en-US" smtClean="0"/>
              <a:t>Three language functions</a:t>
            </a:r>
          </a:p>
        </p:txBody>
      </p:sp>
      <p:sp>
        <p:nvSpPr>
          <p:cNvPr id="29699" name="Rectangle 3"/>
          <p:cNvSpPr>
            <a:spLocks noGrp="1" noChangeArrowheads="1"/>
          </p:cNvSpPr>
          <p:nvPr>
            <p:ph type="body" idx="1"/>
          </p:nvPr>
        </p:nvSpPr>
        <p:spPr/>
        <p:txBody>
          <a:bodyPr/>
          <a:lstStyle/>
          <a:p>
            <a:pPr eaLnBrk="1" hangingPunct="1"/>
            <a:r>
              <a:rPr lang="en-US" smtClean="0"/>
              <a:t>In any context, people use language to do three main functions:</a:t>
            </a:r>
          </a:p>
          <a:p>
            <a:pPr lvl="1" eaLnBrk="1" hangingPunct="1"/>
            <a:r>
              <a:rPr lang="en-US" smtClean="0"/>
              <a:t>Ideational (to tell about subject matter, FIELD)</a:t>
            </a:r>
          </a:p>
          <a:p>
            <a:pPr lvl="1" eaLnBrk="1" hangingPunct="1"/>
            <a:r>
              <a:rPr lang="en-US" smtClean="0"/>
              <a:t>Interpersonal (to interact with other people, TENOR)</a:t>
            </a:r>
          </a:p>
          <a:p>
            <a:pPr lvl="1" eaLnBrk="1" hangingPunct="1"/>
            <a:r>
              <a:rPr lang="en-US" smtClean="0"/>
              <a:t>Textual (to structure the text, MODE)</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0" y="228600"/>
            <a:ext cx="8839200" cy="762000"/>
          </a:xfrm>
        </p:spPr>
        <p:txBody>
          <a:bodyPr/>
          <a:lstStyle/>
          <a:p>
            <a:pPr eaLnBrk="1" hangingPunct="1">
              <a:defRPr/>
            </a:pPr>
            <a:r>
              <a:rPr lang="en-US" smtClean="0"/>
              <a:t>FUNCTIONAL MODEL OF LANGUAGE</a:t>
            </a:r>
          </a:p>
        </p:txBody>
      </p:sp>
      <p:sp>
        <p:nvSpPr>
          <p:cNvPr id="31747" name="Rectangle 3"/>
          <p:cNvSpPr>
            <a:spLocks noGrp="1" noChangeArrowheads="1"/>
          </p:cNvSpPr>
          <p:nvPr>
            <p:ph type="body" idx="1"/>
          </p:nvPr>
        </p:nvSpPr>
        <p:spPr/>
        <p:txBody>
          <a:bodyPr/>
          <a:lstStyle/>
          <a:p>
            <a:pPr eaLnBrk="1" hangingPunct="1"/>
            <a:endParaRPr lang="en-US" smtClean="0"/>
          </a:p>
        </p:txBody>
      </p:sp>
      <p:pic>
        <p:nvPicPr>
          <p:cNvPr id="31748" name="Picture 4" descr="lang-model-1"/>
          <p:cNvPicPr>
            <a:picLocks noChangeAspect="1" noChangeArrowheads="1"/>
          </p:cNvPicPr>
          <p:nvPr/>
        </p:nvPicPr>
        <p:blipFill>
          <a:blip r:embed="rId3"/>
          <a:srcRect/>
          <a:stretch>
            <a:fillRect/>
          </a:stretch>
        </p:blipFill>
        <p:spPr bwMode="auto">
          <a:xfrm>
            <a:off x="1620838" y="844550"/>
            <a:ext cx="5900737" cy="51689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eaLnBrk="1" hangingPunct="1">
              <a:defRPr/>
            </a:pPr>
            <a:r>
              <a:rPr lang="en-US" smtClean="0"/>
              <a:t>Context and Text</a:t>
            </a:r>
          </a:p>
        </p:txBody>
      </p:sp>
      <p:grpSp>
        <p:nvGrpSpPr>
          <p:cNvPr id="33795" name="Group 3"/>
          <p:cNvGrpSpPr>
            <a:grpSpLocks/>
          </p:cNvGrpSpPr>
          <p:nvPr/>
        </p:nvGrpSpPr>
        <p:grpSpPr bwMode="auto">
          <a:xfrm>
            <a:off x="381000" y="1676400"/>
            <a:ext cx="4953000" cy="4876800"/>
            <a:chOff x="1104" y="1056"/>
            <a:chExt cx="3120" cy="3072"/>
          </a:xfrm>
        </p:grpSpPr>
        <p:sp>
          <p:nvSpPr>
            <p:cNvPr id="33814" name="Rectangle 4"/>
            <p:cNvSpPr>
              <a:spLocks noChangeArrowheads="1"/>
            </p:cNvSpPr>
            <p:nvPr/>
          </p:nvSpPr>
          <p:spPr bwMode="auto">
            <a:xfrm>
              <a:off x="1104" y="1056"/>
              <a:ext cx="3120" cy="307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3815" name="Rectangle 5"/>
            <p:cNvSpPr>
              <a:spLocks noChangeArrowheads="1"/>
            </p:cNvSpPr>
            <p:nvPr/>
          </p:nvSpPr>
          <p:spPr bwMode="auto">
            <a:xfrm>
              <a:off x="1488" y="1776"/>
              <a:ext cx="2352" cy="2208"/>
            </a:xfrm>
            <a:prstGeom prst="rect">
              <a:avLst/>
            </a:prstGeom>
            <a:solidFill>
              <a:srgbClr val="3333FF"/>
            </a:solidFill>
            <a:ln w="9525">
              <a:solidFill>
                <a:schemeClr val="tx1"/>
              </a:solidFill>
              <a:miter lim="800000"/>
              <a:headEnd/>
              <a:tailEnd/>
            </a:ln>
            <a:effectLst/>
          </p:spPr>
          <p:txBody>
            <a:bodyPr wrap="none" anchor="ctr"/>
            <a:lstStyle/>
            <a:p>
              <a:endParaRPr lang="en-US"/>
            </a:p>
          </p:txBody>
        </p:sp>
        <p:sp>
          <p:nvSpPr>
            <p:cNvPr id="33816" name="Rectangle 6"/>
            <p:cNvSpPr>
              <a:spLocks noChangeArrowheads="1"/>
            </p:cNvSpPr>
            <p:nvPr/>
          </p:nvSpPr>
          <p:spPr bwMode="auto">
            <a:xfrm>
              <a:off x="2208" y="3360"/>
              <a:ext cx="912" cy="576"/>
            </a:xfrm>
            <a:prstGeom prst="rect">
              <a:avLst/>
            </a:prstGeom>
            <a:solidFill>
              <a:srgbClr val="F9F5A5"/>
            </a:solidFill>
            <a:ln w="9525">
              <a:solidFill>
                <a:schemeClr val="tx1"/>
              </a:solidFill>
              <a:miter lim="800000"/>
              <a:headEnd/>
              <a:tailEnd/>
            </a:ln>
            <a:effectLst/>
          </p:spPr>
          <p:txBody>
            <a:bodyPr wrap="none" anchor="ctr"/>
            <a:lstStyle/>
            <a:p>
              <a:endParaRPr lang="en-US"/>
            </a:p>
          </p:txBody>
        </p:sp>
      </p:grpSp>
      <p:grpSp>
        <p:nvGrpSpPr>
          <p:cNvPr id="33796" name="Group 7"/>
          <p:cNvGrpSpPr>
            <a:grpSpLocks/>
          </p:cNvGrpSpPr>
          <p:nvPr/>
        </p:nvGrpSpPr>
        <p:grpSpPr bwMode="auto">
          <a:xfrm>
            <a:off x="923925" y="1676400"/>
            <a:ext cx="3886200" cy="4252913"/>
            <a:chOff x="1440" y="1056"/>
            <a:chExt cx="2448" cy="2679"/>
          </a:xfrm>
        </p:grpSpPr>
        <p:sp>
          <p:nvSpPr>
            <p:cNvPr id="33799" name="Text Box 8"/>
            <p:cNvSpPr txBox="1">
              <a:spLocks noChangeArrowheads="1"/>
            </p:cNvSpPr>
            <p:nvPr/>
          </p:nvSpPr>
          <p:spPr bwMode="auto">
            <a:xfrm>
              <a:off x="2208" y="1056"/>
              <a:ext cx="960" cy="231"/>
            </a:xfrm>
            <a:prstGeom prst="rect">
              <a:avLst/>
            </a:prstGeom>
            <a:noFill/>
            <a:ln w="9525">
              <a:noFill/>
              <a:miter lim="800000"/>
              <a:headEnd/>
              <a:tailEnd/>
            </a:ln>
            <a:effectLst/>
          </p:spPr>
          <p:txBody>
            <a:bodyPr>
              <a:spAutoFit/>
            </a:bodyPr>
            <a:lstStyle/>
            <a:p>
              <a:pPr eaLnBrk="1" hangingPunct="1">
                <a:spcBef>
                  <a:spcPct val="50000"/>
                </a:spcBef>
              </a:pPr>
              <a:r>
                <a:rPr lang="en-US" b="1"/>
                <a:t>CULTURE</a:t>
              </a:r>
            </a:p>
          </p:txBody>
        </p:sp>
        <p:sp>
          <p:nvSpPr>
            <p:cNvPr id="33800" name="Text Box 9"/>
            <p:cNvSpPr txBox="1">
              <a:spLocks noChangeArrowheads="1"/>
            </p:cNvSpPr>
            <p:nvPr/>
          </p:nvSpPr>
          <p:spPr bwMode="auto">
            <a:xfrm>
              <a:off x="2256" y="1248"/>
              <a:ext cx="960" cy="231"/>
            </a:xfrm>
            <a:prstGeom prst="rect">
              <a:avLst/>
            </a:prstGeom>
            <a:noFill/>
            <a:ln w="9525">
              <a:noFill/>
              <a:miter lim="800000"/>
              <a:headEnd/>
              <a:tailEnd/>
            </a:ln>
            <a:effectLst/>
          </p:spPr>
          <p:txBody>
            <a:bodyPr>
              <a:spAutoFit/>
            </a:bodyPr>
            <a:lstStyle/>
            <a:p>
              <a:pPr eaLnBrk="1" hangingPunct="1">
                <a:spcBef>
                  <a:spcPct val="50000"/>
                </a:spcBef>
              </a:pPr>
              <a:r>
                <a:rPr lang="en-US" b="1"/>
                <a:t>Genre</a:t>
              </a:r>
            </a:p>
          </p:txBody>
        </p:sp>
        <p:sp>
          <p:nvSpPr>
            <p:cNvPr id="33801" name="Text Box 10"/>
            <p:cNvSpPr txBox="1">
              <a:spLocks noChangeArrowheads="1"/>
            </p:cNvSpPr>
            <p:nvPr/>
          </p:nvSpPr>
          <p:spPr bwMode="auto">
            <a:xfrm>
              <a:off x="2208" y="1440"/>
              <a:ext cx="960" cy="231"/>
            </a:xfrm>
            <a:prstGeom prst="rect">
              <a:avLst/>
            </a:prstGeom>
            <a:noFill/>
            <a:ln w="9525">
              <a:noFill/>
              <a:miter lim="800000"/>
              <a:headEnd/>
              <a:tailEnd/>
            </a:ln>
            <a:effectLst/>
          </p:spPr>
          <p:txBody>
            <a:bodyPr>
              <a:spAutoFit/>
            </a:bodyPr>
            <a:lstStyle/>
            <a:p>
              <a:pPr eaLnBrk="1" hangingPunct="1">
                <a:spcBef>
                  <a:spcPct val="50000"/>
                </a:spcBef>
              </a:pPr>
              <a:r>
                <a:rPr lang="en-US" b="1"/>
                <a:t>(Purpose)</a:t>
              </a:r>
            </a:p>
          </p:txBody>
        </p:sp>
        <p:sp>
          <p:nvSpPr>
            <p:cNvPr id="33802" name="Text Box 11"/>
            <p:cNvSpPr txBox="1">
              <a:spLocks noChangeArrowheads="1"/>
            </p:cNvSpPr>
            <p:nvPr/>
          </p:nvSpPr>
          <p:spPr bwMode="auto">
            <a:xfrm>
              <a:off x="2256" y="1776"/>
              <a:ext cx="960" cy="23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E9334D"/>
                  </a:solidFill>
                </a:rPr>
                <a:t>SITUATION</a:t>
              </a:r>
            </a:p>
          </p:txBody>
        </p:sp>
        <p:sp>
          <p:nvSpPr>
            <p:cNvPr id="33803" name="Text Box 12"/>
            <p:cNvSpPr txBox="1">
              <a:spLocks noChangeArrowheads="1"/>
            </p:cNvSpPr>
            <p:nvPr/>
          </p:nvSpPr>
          <p:spPr bwMode="auto">
            <a:xfrm>
              <a:off x="2064" y="2016"/>
              <a:ext cx="1344" cy="23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9F5A5"/>
                  </a:solidFill>
                </a:rPr>
                <a:t>Who is involved?</a:t>
              </a:r>
            </a:p>
          </p:txBody>
        </p:sp>
        <p:sp>
          <p:nvSpPr>
            <p:cNvPr id="33804" name="Text Box 13"/>
            <p:cNvSpPr txBox="1">
              <a:spLocks noChangeArrowheads="1"/>
            </p:cNvSpPr>
            <p:nvPr/>
          </p:nvSpPr>
          <p:spPr bwMode="auto">
            <a:xfrm>
              <a:off x="2400" y="2208"/>
              <a:ext cx="768" cy="23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9F5A5"/>
                  </a:solidFill>
                </a:rPr>
                <a:t>  (Tenor)</a:t>
              </a:r>
            </a:p>
          </p:txBody>
        </p:sp>
        <p:sp>
          <p:nvSpPr>
            <p:cNvPr id="33805" name="Text Box 14"/>
            <p:cNvSpPr txBox="1">
              <a:spLocks noChangeArrowheads="1"/>
            </p:cNvSpPr>
            <p:nvPr/>
          </p:nvSpPr>
          <p:spPr bwMode="auto">
            <a:xfrm>
              <a:off x="3024" y="2400"/>
              <a:ext cx="768" cy="23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9F5A5"/>
                  </a:solidFill>
                </a:rPr>
                <a:t>  </a:t>
              </a:r>
              <a:r>
                <a:rPr lang="en-US" b="1">
                  <a:solidFill>
                    <a:srgbClr val="8FEDAE"/>
                  </a:solidFill>
                </a:rPr>
                <a:t>Channel</a:t>
              </a:r>
            </a:p>
          </p:txBody>
        </p:sp>
        <p:sp>
          <p:nvSpPr>
            <p:cNvPr id="33806" name="Text Box 15"/>
            <p:cNvSpPr txBox="1">
              <a:spLocks noChangeArrowheads="1"/>
            </p:cNvSpPr>
            <p:nvPr/>
          </p:nvSpPr>
          <p:spPr bwMode="auto">
            <a:xfrm>
              <a:off x="3120" y="2640"/>
              <a:ext cx="768" cy="23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9F5A5"/>
                  </a:solidFill>
                </a:rPr>
                <a:t>  </a:t>
              </a:r>
              <a:r>
                <a:rPr lang="en-US" b="1">
                  <a:solidFill>
                    <a:srgbClr val="8FEDAE"/>
                  </a:solidFill>
                </a:rPr>
                <a:t>(Mode)</a:t>
              </a:r>
            </a:p>
          </p:txBody>
        </p:sp>
        <p:sp>
          <p:nvSpPr>
            <p:cNvPr id="33807" name="Text Box 16"/>
            <p:cNvSpPr txBox="1">
              <a:spLocks noChangeArrowheads="1"/>
            </p:cNvSpPr>
            <p:nvPr/>
          </p:nvSpPr>
          <p:spPr bwMode="auto">
            <a:xfrm>
              <a:off x="1536" y="2400"/>
              <a:ext cx="768" cy="49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BA3E2"/>
                  </a:solidFill>
                </a:rPr>
                <a:t>Subject </a:t>
              </a:r>
            </a:p>
            <a:p>
              <a:pPr eaLnBrk="1" hangingPunct="1">
                <a:spcBef>
                  <a:spcPct val="50000"/>
                </a:spcBef>
              </a:pPr>
              <a:r>
                <a:rPr lang="en-US" b="1">
                  <a:solidFill>
                    <a:srgbClr val="FBA3E2"/>
                  </a:solidFill>
                </a:rPr>
                <a:t>matter</a:t>
              </a:r>
            </a:p>
          </p:txBody>
        </p:sp>
        <p:sp>
          <p:nvSpPr>
            <p:cNvPr id="33808" name="Text Box 17"/>
            <p:cNvSpPr txBox="1">
              <a:spLocks noChangeArrowheads="1"/>
            </p:cNvSpPr>
            <p:nvPr/>
          </p:nvSpPr>
          <p:spPr bwMode="auto">
            <a:xfrm>
              <a:off x="1440" y="2880"/>
              <a:ext cx="768" cy="23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F9F5A5"/>
                  </a:solidFill>
                </a:rPr>
                <a:t>  </a:t>
              </a:r>
              <a:r>
                <a:rPr lang="en-US" b="1">
                  <a:solidFill>
                    <a:srgbClr val="FBA3E2"/>
                  </a:solidFill>
                </a:rPr>
                <a:t>(Field)</a:t>
              </a:r>
            </a:p>
          </p:txBody>
        </p:sp>
        <p:sp>
          <p:nvSpPr>
            <p:cNvPr id="33809" name="Line 18"/>
            <p:cNvSpPr>
              <a:spLocks noChangeShapeType="1"/>
            </p:cNvSpPr>
            <p:nvPr/>
          </p:nvSpPr>
          <p:spPr bwMode="auto">
            <a:xfrm>
              <a:off x="2208" y="2784"/>
              <a:ext cx="336" cy="336"/>
            </a:xfrm>
            <a:prstGeom prst="line">
              <a:avLst/>
            </a:prstGeom>
            <a:noFill/>
            <a:ln w="38100">
              <a:solidFill>
                <a:srgbClr val="FBA3E2"/>
              </a:solidFill>
              <a:round/>
              <a:headEnd/>
              <a:tailEnd type="triangle" w="med" len="med"/>
            </a:ln>
            <a:effectLst/>
          </p:spPr>
          <p:txBody>
            <a:bodyPr/>
            <a:lstStyle/>
            <a:p>
              <a:endParaRPr lang="en-US"/>
            </a:p>
          </p:txBody>
        </p:sp>
        <p:sp>
          <p:nvSpPr>
            <p:cNvPr id="33810" name="Line 19"/>
            <p:cNvSpPr>
              <a:spLocks noChangeShapeType="1"/>
            </p:cNvSpPr>
            <p:nvPr/>
          </p:nvSpPr>
          <p:spPr bwMode="auto">
            <a:xfrm>
              <a:off x="2684" y="2544"/>
              <a:ext cx="0" cy="528"/>
            </a:xfrm>
            <a:prstGeom prst="line">
              <a:avLst/>
            </a:prstGeom>
            <a:noFill/>
            <a:ln w="38100">
              <a:solidFill>
                <a:srgbClr val="F9F5A5"/>
              </a:solidFill>
              <a:round/>
              <a:headEnd/>
              <a:tailEnd type="triangle" w="med" len="med"/>
            </a:ln>
            <a:effectLst/>
          </p:spPr>
          <p:txBody>
            <a:bodyPr/>
            <a:lstStyle/>
            <a:p>
              <a:endParaRPr lang="en-US"/>
            </a:p>
          </p:txBody>
        </p:sp>
        <p:sp>
          <p:nvSpPr>
            <p:cNvPr id="33811" name="Line 20"/>
            <p:cNvSpPr>
              <a:spLocks noChangeShapeType="1"/>
            </p:cNvSpPr>
            <p:nvPr/>
          </p:nvSpPr>
          <p:spPr bwMode="auto">
            <a:xfrm flipH="1">
              <a:off x="2880" y="2928"/>
              <a:ext cx="384" cy="240"/>
            </a:xfrm>
            <a:prstGeom prst="line">
              <a:avLst/>
            </a:prstGeom>
            <a:noFill/>
            <a:ln w="38100">
              <a:solidFill>
                <a:srgbClr val="8FEDAE"/>
              </a:solidFill>
              <a:round/>
              <a:headEnd/>
              <a:tailEnd type="triangle" w="med" len="med"/>
            </a:ln>
            <a:effectLst/>
          </p:spPr>
          <p:txBody>
            <a:bodyPr/>
            <a:lstStyle/>
            <a:p>
              <a:endParaRPr lang="en-US"/>
            </a:p>
          </p:txBody>
        </p:sp>
        <p:sp>
          <p:nvSpPr>
            <p:cNvPr id="33812" name="Text Box 21"/>
            <p:cNvSpPr txBox="1">
              <a:spLocks noChangeArrowheads="1"/>
            </p:cNvSpPr>
            <p:nvPr/>
          </p:nvSpPr>
          <p:spPr bwMode="auto">
            <a:xfrm>
              <a:off x="2448" y="3504"/>
              <a:ext cx="576" cy="231"/>
            </a:xfrm>
            <a:prstGeom prst="rect">
              <a:avLst/>
            </a:prstGeom>
            <a:noFill/>
            <a:ln w="9525">
              <a:noFill/>
              <a:miter lim="800000"/>
              <a:headEnd/>
              <a:tailEnd/>
            </a:ln>
            <a:effectLst/>
          </p:spPr>
          <p:txBody>
            <a:bodyPr>
              <a:spAutoFit/>
            </a:bodyPr>
            <a:lstStyle/>
            <a:p>
              <a:pPr eaLnBrk="1" hangingPunct="1">
                <a:spcBef>
                  <a:spcPct val="50000"/>
                </a:spcBef>
              </a:pPr>
              <a:r>
                <a:rPr lang="en-US" b="1">
                  <a:solidFill>
                    <a:schemeClr val="bg2"/>
                  </a:solidFill>
                </a:rPr>
                <a:t>TEXT</a:t>
              </a:r>
            </a:p>
          </p:txBody>
        </p:sp>
        <p:sp>
          <p:nvSpPr>
            <p:cNvPr id="33813" name="Text Box 22"/>
            <p:cNvSpPr txBox="1">
              <a:spLocks noChangeArrowheads="1"/>
            </p:cNvSpPr>
            <p:nvPr/>
          </p:nvSpPr>
          <p:spPr bwMode="auto">
            <a:xfrm>
              <a:off x="2256" y="3120"/>
              <a:ext cx="960" cy="231"/>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E9334D"/>
                  </a:solidFill>
                </a:rPr>
                <a:t>REGISTER</a:t>
              </a:r>
            </a:p>
          </p:txBody>
        </p:sp>
      </p:grpSp>
      <p:pic>
        <p:nvPicPr>
          <p:cNvPr id="33797" name="Picture 23" descr="lang-model-4"/>
          <p:cNvPicPr>
            <a:picLocks noChangeAspect="1" noChangeArrowheads="1"/>
          </p:cNvPicPr>
          <p:nvPr/>
        </p:nvPicPr>
        <p:blipFill>
          <a:blip r:embed="rId3"/>
          <a:srcRect/>
          <a:stretch>
            <a:fillRect/>
          </a:stretch>
        </p:blipFill>
        <p:spPr bwMode="auto">
          <a:xfrm>
            <a:off x="4759325" y="457200"/>
            <a:ext cx="4384675" cy="5029200"/>
          </a:xfrm>
          <a:prstGeom prst="rect">
            <a:avLst/>
          </a:prstGeom>
          <a:noFill/>
          <a:ln w="9525">
            <a:noFill/>
            <a:miter lim="800000"/>
            <a:headEnd/>
            <a:tailEnd/>
          </a:ln>
        </p:spPr>
      </p:pic>
      <p:sp>
        <p:nvSpPr>
          <p:cNvPr id="33798" name="AutoShape 24"/>
          <p:cNvSpPr>
            <a:spLocks noChangeArrowheads="1"/>
          </p:cNvSpPr>
          <p:nvPr/>
        </p:nvSpPr>
        <p:spPr bwMode="auto">
          <a:xfrm rot="-1015650">
            <a:off x="2924175" y="5395913"/>
            <a:ext cx="4668838" cy="838200"/>
          </a:xfrm>
          <a:prstGeom prst="curvedUpArrow">
            <a:avLst>
              <a:gd name="adj1" fmla="val 111402"/>
              <a:gd name="adj2" fmla="val 222803"/>
              <a:gd name="adj3" fmla="val 33333"/>
            </a:avLst>
          </a:prstGeom>
          <a:solidFill>
            <a:srgbClr val="FE3D2E"/>
          </a:solidFill>
          <a:ln w="9525">
            <a:solidFill>
              <a:schemeClr val="tx1"/>
            </a:solidFill>
            <a:miter lim="800000"/>
            <a:headEnd/>
            <a:tailEnd/>
          </a:ln>
          <a:effectLst/>
        </p:spPr>
        <p:txBody>
          <a:bodyPr wrap="none" anchor="ctr"/>
          <a:lstStyle/>
          <a:p>
            <a:endParaRPr lang="en-US"/>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type="body" idx="1"/>
          </p:nvPr>
        </p:nvSpPr>
        <p:spPr>
          <a:xfrm>
            <a:off x="304800" y="1600200"/>
            <a:ext cx="8534400" cy="2573338"/>
          </a:xfrm>
        </p:spPr>
        <p:txBody>
          <a:bodyPr/>
          <a:lstStyle/>
          <a:p>
            <a:pPr eaLnBrk="1" hangingPunct="1">
              <a:lnSpc>
                <a:spcPct val="90000"/>
              </a:lnSpc>
            </a:pPr>
            <a:r>
              <a:rPr lang="en-US" smtClean="0"/>
              <a:t>As a matter of fact, the text consists of clauses. </a:t>
            </a:r>
          </a:p>
          <a:p>
            <a:pPr eaLnBrk="1" hangingPunct="1">
              <a:lnSpc>
                <a:spcPct val="90000"/>
              </a:lnSpc>
            </a:pPr>
            <a:r>
              <a:rPr lang="en-US" smtClean="0"/>
              <a:t>Each clause carries: ideational, interpersonal and textual function of language</a:t>
            </a:r>
          </a:p>
          <a:p>
            <a:pPr eaLnBrk="1" hangingPunct="1">
              <a:lnSpc>
                <a:spcPct val="90000"/>
              </a:lnSpc>
              <a:buFont typeface="Wingdings" pitchFamily="2" charset="2"/>
              <a:buNone/>
            </a:pPr>
            <a:endParaRPr lang="en-US" smtClean="0"/>
          </a:p>
        </p:txBody>
      </p:sp>
      <p:sp>
        <p:nvSpPr>
          <p:cNvPr id="35844" name="Text Box 4"/>
          <p:cNvSpPr txBox="1">
            <a:spLocks noChangeArrowheads="1"/>
          </p:cNvSpPr>
          <p:nvPr/>
        </p:nvSpPr>
        <p:spPr bwMode="auto">
          <a:xfrm>
            <a:off x="609600" y="4495800"/>
            <a:ext cx="8001000" cy="2014538"/>
          </a:xfrm>
          <a:prstGeom prst="rect">
            <a:avLst/>
          </a:prstGeom>
          <a:noFill/>
          <a:ln w="9525">
            <a:noFill/>
            <a:miter lim="800000"/>
            <a:headEnd/>
            <a:tailEnd/>
          </a:ln>
          <a:effectLst/>
        </p:spPr>
        <p:txBody>
          <a:bodyPr>
            <a:spAutoFit/>
          </a:bodyPr>
          <a:lstStyle/>
          <a:p>
            <a:pPr eaLnBrk="1" hangingPunct="1">
              <a:spcBef>
                <a:spcPct val="50000"/>
              </a:spcBef>
            </a:pPr>
            <a:r>
              <a:rPr lang="en-US" sz="2800" i="1"/>
              <a:t>How the writer “wrap” the function in those clauses?</a:t>
            </a:r>
          </a:p>
          <a:p>
            <a:pPr eaLnBrk="1" hangingPunct="1">
              <a:spcBef>
                <a:spcPct val="50000"/>
              </a:spcBef>
            </a:pPr>
            <a:r>
              <a:rPr lang="en-US" sz="2800" i="1"/>
              <a:t>How the writer connect clauses to form the whole paragraph?</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304800" y="228600"/>
            <a:ext cx="8534400" cy="601663"/>
          </a:xfrm>
        </p:spPr>
        <p:txBody>
          <a:bodyPr/>
          <a:lstStyle/>
          <a:p>
            <a:pPr eaLnBrk="1" hangingPunct="1">
              <a:defRPr/>
            </a:pPr>
            <a:r>
              <a:rPr lang="en-US" sz="3200" smtClean="0"/>
              <a:t>From context to clause</a:t>
            </a:r>
          </a:p>
        </p:txBody>
      </p:sp>
      <p:sp>
        <p:nvSpPr>
          <p:cNvPr id="37891" name="Rectangle 3"/>
          <p:cNvSpPr>
            <a:spLocks noGrp="1" noChangeArrowheads="1"/>
          </p:cNvSpPr>
          <p:nvPr>
            <p:ph type="body" idx="1"/>
          </p:nvPr>
        </p:nvSpPr>
        <p:spPr/>
        <p:txBody>
          <a:bodyPr/>
          <a:lstStyle/>
          <a:p>
            <a:pPr eaLnBrk="1" hangingPunct="1"/>
            <a:endParaRPr lang="en-US" smtClean="0"/>
          </a:p>
        </p:txBody>
      </p:sp>
      <p:pic>
        <p:nvPicPr>
          <p:cNvPr id="37892" name="Picture 4" descr="Untitled-Scanned-06"/>
          <p:cNvPicPr>
            <a:picLocks noChangeAspect="1" noChangeArrowheads="1"/>
          </p:cNvPicPr>
          <p:nvPr/>
        </p:nvPicPr>
        <p:blipFill>
          <a:blip r:embed="rId3"/>
          <a:srcRect/>
          <a:stretch>
            <a:fillRect/>
          </a:stretch>
        </p:blipFill>
        <p:spPr bwMode="auto">
          <a:xfrm>
            <a:off x="0" y="854075"/>
            <a:ext cx="9144000" cy="6180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eaLnBrk="1" hangingPunct="1">
              <a:defRPr/>
            </a:pPr>
            <a:r>
              <a:rPr lang="en-US" smtClean="0"/>
              <a:t>Rank Scales and units</a:t>
            </a:r>
          </a:p>
        </p:txBody>
      </p:sp>
      <p:sp>
        <p:nvSpPr>
          <p:cNvPr id="39939" name="Rectangle 3"/>
          <p:cNvSpPr>
            <a:spLocks noGrp="1" noChangeArrowheads="1"/>
          </p:cNvSpPr>
          <p:nvPr>
            <p:ph type="body" idx="1"/>
          </p:nvPr>
        </p:nvSpPr>
        <p:spPr/>
        <p:txBody>
          <a:bodyPr/>
          <a:lstStyle/>
          <a:p>
            <a:pPr eaLnBrk="1" hangingPunct="1"/>
            <a:r>
              <a:rPr lang="en-US" smtClean="0"/>
              <a:t>Rank Scales</a:t>
            </a:r>
          </a:p>
          <a:p>
            <a:pPr eaLnBrk="1" hangingPunct="1"/>
            <a:endParaRPr lang="en-US" smtClean="0"/>
          </a:p>
          <a:p>
            <a:pPr eaLnBrk="1" hangingPunct="1"/>
            <a:endParaRPr lang="en-US" smtClean="0"/>
          </a:p>
          <a:p>
            <a:pPr eaLnBrk="1" hangingPunct="1"/>
            <a:endParaRPr lang="en-US" smtClean="0"/>
          </a:p>
          <a:p>
            <a:pPr eaLnBrk="1" hangingPunct="1"/>
            <a:r>
              <a:rPr lang="en-US" smtClean="0"/>
              <a:t>Units</a:t>
            </a:r>
          </a:p>
        </p:txBody>
      </p:sp>
      <p:pic>
        <p:nvPicPr>
          <p:cNvPr id="39940" name="Picture 4"/>
          <p:cNvPicPr>
            <a:picLocks noChangeAspect="1" noChangeArrowheads="1"/>
          </p:cNvPicPr>
          <p:nvPr/>
        </p:nvPicPr>
        <p:blipFill>
          <a:blip r:embed="rId4"/>
          <a:srcRect/>
          <a:stretch>
            <a:fillRect/>
          </a:stretch>
        </p:blipFill>
        <p:spPr bwMode="auto">
          <a:xfrm>
            <a:off x="1905000" y="2209800"/>
            <a:ext cx="3960813" cy="1603375"/>
          </a:xfrm>
          <a:prstGeom prst="rect">
            <a:avLst/>
          </a:prstGeom>
          <a:noFill/>
          <a:ln w="12700" cap="sq">
            <a:noFill/>
            <a:miter lim="800000"/>
            <a:headEnd type="none" w="sm" len="sm"/>
            <a:tailEnd type="none" w="sm" len="sm"/>
          </a:ln>
          <a:effectLst/>
        </p:spPr>
      </p:pic>
      <p:pic>
        <p:nvPicPr>
          <p:cNvPr id="39941" name="Picture 5"/>
          <p:cNvPicPr>
            <a:picLocks noChangeAspect="1" noChangeArrowheads="1"/>
          </p:cNvPicPr>
          <p:nvPr/>
        </p:nvPicPr>
        <p:blipFill>
          <a:blip r:embed="rId5"/>
          <a:srcRect/>
          <a:stretch>
            <a:fillRect/>
          </a:stretch>
        </p:blipFill>
        <p:spPr bwMode="auto">
          <a:xfrm>
            <a:off x="1981200" y="4495800"/>
            <a:ext cx="6324600" cy="1897063"/>
          </a:xfrm>
          <a:prstGeom prst="rect">
            <a:avLst/>
          </a:prstGeom>
          <a:noFill/>
          <a:ln w="12700" cap="sq">
            <a:noFill/>
            <a:miter lim="800000"/>
            <a:headEnd type="none" w="sm" len="sm"/>
            <a:tailEnd type="none" w="sm" len="sm"/>
          </a:ln>
          <a:effectLst/>
        </p:spPr>
      </p:pic>
      <p:grpSp>
        <p:nvGrpSpPr>
          <p:cNvPr id="193542" name="Group 6"/>
          <p:cNvGrpSpPr>
            <a:grpSpLocks/>
          </p:cNvGrpSpPr>
          <p:nvPr/>
        </p:nvGrpSpPr>
        <p:grpSpPr bwMode="auto">
          <a:xfrm>
            <a:off x="0" y="4267200"/>
            <a:ext cx="1066800" cy="2974975"/>
            <a:chOff x="2376" y="488"/>
            <a:chExt cx="269" cy="910"/>
          </a:xfrm>
        </p:grpSpPr>
        <p:graphicFrame>
          <p:nvGraphicFramePr>
            <p:cNvPr id="39943" name="Object 7"/>
            <p:cNvGraphicFramePr>
              <a:graphicFrameLocks noChangeAspect="1"/>
            </p:cNvGraphicFramePr>
            <p:nvPr/>
          </p:nvGraphicFramePr>
          <p:xfrm>
            <a:off x="2376" y="488"/>
            <a:ext cx="269" cy="816"/>
          </p:xfrm>
          <a:graphic>
            <a:graphicData uri="http://schemas.openxmlformats.org/presentationml/2006/ole">
              <mc:AlternateContent xmlns:mc="http://schemas.openxmlformats.org/markup-compatibility/2006">
                <mc:Choice xmlns:v="urn:schemas-microsoft-com:vml" Requires="v">
                  <p:oleObj spid="_x0000_s39944" name="Clip" r:id="rId6" imgW="1296063" imgH="3934305" progId="MS_ClipArt_Gallery.2">
                    <p:embed/>
                  </p:oleObj>
                </mc:Choice>
                <mc:Fallback>
                  <p:oleObj name="Clip" r:id="rId6" imgW="1296063" imgH="3934305" progId="MS_ClipArt_Gallery.2">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6" y="488"/>
                          <a:ext cx="269" cy="8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Text Box 8"/>
            <p:cNvSpPr txBox="1">
              <a:spLocks noChangeArrowheads="1"/>
            </p:cNvSpPr>
            <p:nvPr/>
          </p:nvSpPr>
          <p:spPr bwMode="auto">
            <a:xfrm>
              <a:off x="2514" y="1286"/>
              <a:ext cx="46" cy="112"/>
            </a:xfrm>
            <a:prstGeom prst="rect">
              <a:avLst/>
            </a:prstGeom>
            <a:noFill/>
            <a:ln w="9525">
              <a:noFill/>
              <a:miter lim="800000"/>
              <a:headEnd/>
              <a:tailEnd/>
            </a:ln>
            <a:effectLst/>
          </p:spPr>
          <p:txBody>
            <a:bodyPr wrap="none">
              <a:spAutoFit/>
            </a:bodyPr>
            <a:lstStyle/>
            <a:p>
              <a:pPr algn="ctr"/>
              <a:endParaRPr lang="en-US">
                <a:latin typeface="Times New Roman" pitchFamily="18"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3542"/>
                                        </p:tgtEl>
                                        <p:attrNameLst>
                                          <p:attrName>style.visibility</p:attrName>
                                        </p:attrNameLst>
                                      </p:cBhvr>
                                      <p:to>
                                        <p:strVal val="visible"/>
                                      </p:to>
                                    </p:set>
                                    <p:animEffect transition="in" filter="wipe(left)">
                                      <p:cBhvr>
                                        <p:cTn id="7" dur="500"/>
                                        <p:tgtEl>
                                          <p:spTgt spid="193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eaLnBrk="1" hangingPunct="1">
              <a:defRPr/>
            </a:pPr>
            <a:r>
              <a:rPr lang="en-US" smtClean="0"/>
              <a:t>Example</a:t>
            </a:r>
          </a:p>
        </p:txBody>
      </p:sp>
      <p:sp>
        <p:nvSpPr>
          <p:cNvPr id="41987" name="Rectangle 3"/>
          <p:cNvSpPr>
            <a:spLocks noGrp="1" noChangeArrowheads="1"/>
          </p:cNvSpPr>
          <p:nvPr>
            <p:ph type="body" idx="1"/>
          </p:nvPr>
        </p:nvSpPr>
        <p:spPr/>
        <p:txBody>
          <a:bodyPr/>
          <a:lstStyle/>
          <a:p>
            <a:pPr eaLnBrk="1" hangingPunct="1">
              <a:lnSpc>
                <a:spcPct val="90000"/>
              </a:lnSpc>
            </a:pPr>
            <a:r>
              <a:rPr lang="en-US" sz="2000" b="1" smtClean="0"/>
              <a:t>The children played with their toys 		(1 clause)</a:t>
            </a:r>
          </a:p>
          <a:p>
            <a:pPr eaLnBrk="1" hangingPunct="1">
              <a:lnSpc>
                <a:spcPct val="90000"/>
              </a:lnSpc>
            </a:pPr>
            <a:r>
              <a:rPr lang="en-US" sz="2000" b="1" smtClean="0"/>
              <a:t>The children / played / with their toys 		(3 groups)</a:t>
            </a:r>
          </a:p>
          <a:p>
            <a:pPr eaLnBrk="1" hangingPunct="1">
              <a:lnSpc>
                <a:spcPct val="90000"/>
              </a:lnSpc>
            </a:pPr>
            <a:r>
              <a:rPr lang="en-US" sz="2000" b="1" smtClean="0"/>
              <a:t>The / children / played /with / their / toys		 (6 words)</a:t>
            </a:r>
          </a:p>
          <a:p>
            <a:pPr eaLnBrk="1" hangingPunct="1">
              <a:lnSpc>
                <a:spcPct val="90000"/>
              </a:lnSpc>
            </a:pPr>
            <a:r>
              <a:rPr lang="en-US" sz="2000" b="1" smtClean="0"/>
              <a:t>The / child / ren / play / ed/ with / their /toy / s / 	(9 morphemes)</a:t>
            </a:r>
          </a:p>
          <a:p>
            <a:pPr eaLnBrk="1" hangingPunct="1">
              <a:lnSpc>
                <a:spcPct val="90000"/>
              </a:lnSpc>
            </a:pPr>
            <a:endParaRPr lang="en-US" sz="2000" b="1" smtClean="0"/>
          </a:p>
          <a:p>
            <a:pPr eaLnBrk="1" hangingPunct="1">
              <a:lnSpc>
                <a:spcPct val="90000"/>
              </a:lnSpc>
            </a:pPr>
            <a:r>
              <a:rPr lang="en-US" sz="2000" b="1" smtClean="0"/>
              <a:t>Go! 			(1 clause)</a:t>
            </a:r>
          </a:p>
          <a:p>
            <a:pPr eaLnBrk="1" hangingPunct="1">
              <a:lnSpc>
                <a:spcPct val="90000"/>
              </a:lnSpc>
            </a:pPr>
            <a:r>
              <a:rPr lang="en-US" sz="2000" b="1" smtClean="0"/>
              <a:t>go / 			(1 group)</a:t>
            </a:r>
          </a:p>
          <a:p>
            <a:pPr eaLnBrk="1" hangingPunct="1">
              <a:lnSpc>
                <a:spcPct val="90000"/>
              </a:lnSpc>
            </a:pPr>
            <a:r>
              <a:rPr lang="en-US" sz="2000" b="1" smtClean="0"/>
              <a:t>go / 			(1 word)</a:t>
            </a:r>
          </a:p>
          <a:p>
            <a:pPr eaLnBrk="1" hangingPunct="1">
              <a:lnSpc>
                <a:spcPct val="90000"/>
              </a:lnSpc>
            </a:pPr>
            <a:r>
              <a:rPr lang="en-US" sz="2000" b="1" smtClean="0"/>
              <a:t>go / 			(1 morpheme)</a:t>
            </a:r>
            <a:endParaRPr lang="en-US" sz="2000" smtClean="0"/>
          </a:p>
          <a:p>
            <a:pPr eaLnBrk="1" hangingPunct="1">
              <a:lnSpc>
                <a:spcPct val="90000"/>
              </a:lnSpc>
            </a:pPr>
            <a:endParaRPr lang="en-US" sz="2000" smtClean="0"/>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en-US" smtClean="0"/>
              <a:t>Functional View</a:t>
            </a:r>
          </a:p>
        </p:txBody>
      </p:sp>
      <p:pic>
        <p:nvPicPr>
          <p:cNvPr id="7171" name="Picture 3"/>
          <p:cNvPicPr>
            <a:picLocks noGrp="1" noChangeAspect="1" noChangeArrowheads="1"/>
          </p:cNvPicPr>
          <p:nvPr>
            <p:ph type="body" idx="1"/>
          </p:nvPr>
        </p:nvPicPr>
        <p:blipFill>
          <a:blip r:embed="rId3"/>
          <a:srcRect/>
          <a:stretch>
            <a:fillRect/>
          </a:stretch>
        </p:blipFill>
        <p:spPr>
          <a:xfrm>
            <a:off x="5006975" y="1600200"/>
            <a:ext cx="3832225" cy="3200400"/>
          </a:xfrm>
        </p:spPr>
      </p:pic>
      <p:sp>
        <p:nvSpPr>
          <p:cNvPr id="7172" name="Text Box 4"/>
          <p:cNvSpPr txBox="1">
            <a:spLocks noChangeArrowheads="1"/>
          </p:cNvSpPr>
          <p:nvPr/>
        </p:nvSpPr>
        <p:spPr bwMode="auto">
          <a:xfrm>
            <a:off x="457200" y="1524000"/>
            <a:ext cx="4572000" cy="4487863"/>
          </a:xfrm>
          <a:prstGeom prst="rect">
            <a:avLst/>
          </a:prstGeom>
          <a:noFill/>
          <a:ln w="9525">
            <a:noFill/>
            <a:miter lim="800000"/>
            <a:headEnd/>
            <a:tailEnd/>
          </a:ln>
          <a:effectLst/>
        </p:spPr>
        <p:txBody>
          <a:bodyPr>
            <a:spAutoFit/>
          </a:bodyPr>
          <a:lstStyle/>
          <a:p>
            <a:pPr eaLnBrk="1" hangingPunct="1">
              <a:spcBef>
                <a:spcPct val="50000"/>
              </a:spcBef>
            </a:pPr>
            <a:r>
              <a:rPr lang="en-US"/>
              <a:t>B.K Malinowski views meaning as function in context. (see Figure 1.1.)</a:t>
            </a:r>
          </a:p>
          <a:p>
            <a:pPr eaLnBrk="1" hangingPunct="1">
              <a:spcBef>
                <a:spcPct val="50000"/>
              </a:spcBef>
            </a:pPr>
            <a:r>
              <a:rPr lang="en-US"/>
              <a:t>Firth continued Malinowski’s emphasis on a social and functional approach to language.</a:t>
            </a:r>
          </a:p>
          <a:p>
            <a:pPr eaLnBrk="1" hangingPunct="1">
              <a:spcBef>
                <a:spcPct val="50000"/>
              </a:spcBef>
            </a:pPr>
            <a:r>
              <a:rPr lang="en-US"/>
              <a:t>He began to use the word “system”.</a:t>
            </a:r>
          </a:p>
          <a:p>
            <a:pPr eaLnBrk="1" hangingPunct="1"/>
            <a:r>
              <a:rPr lang="en-US"/>
              <a:t>``The first principle of analysis is to distinguish between STRUCTURE and SYSTEM. Structure consists of elements in interior syntagmatic relation and these elements have their places in an order of mutual expectancy. ... Systems of commutable terms or units are set up</a:t>
            </a:r>
          </a:p>
          <a:p>
            <a:pPr eaLnBrk="1" hangingPunct="1"/>
            <a:r>
              <a:rPr lang="en-US"/>
              <a:t>to state the paradigmatic values of the elements.'' [Firth 1957]</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eaLnBrk="1" hangingPunct="1">
              <a:defRPr/>
            </a:pPr>
            <a:r>
              <a:rPr lang="en-US" smtClean="0"/>
              <a:t>Clause Level</a:t>
            </a:r>
          </a:p>
        </p:txBody>
      </p:sp>
      <p:sp>
        <p:nvSpPr>
          <p:cNvPr id="44035" name="Rectangle 3"/>
          <p:cNvSpPr>
            <a:spLocks noGrp="1" noChangeArrowheads="1"/>
          </p:cNvSpPr>
          <p:nvPr>
            <p:ph type="body" sz="half" idx="1"/>
          </p:nvPr>
        </p:nvSpPr>
        <p:spPr>
          <a:xfrm>
            <a:off x="304800" y="1600200"/>
            <a:ext cx="8377238" cy="1514475"/>
          </a:xfrm>
        </p:spPr>
        <p:txBody>
          <a:bodyPr/>
          <a:lstStyle/>
          <a:p>
            <a:pPr eaLnBrk="1" hangingPunct="1">
              <a:lnSpc>
                <a:spcPct val="80000"/>
              </a:lnSpc>
            </a:pPr>
            <a:r>
              <a:rPr lang="en-US" sz="2000" smtClean="0"/>
              <a:t>In clause level we will describe any clause from three functional perspective.</a:t>
            </a:r>
          </a:p>
          <a:p>
            <a:pPr eaLnBrk="1" hangingPunct="1">
              <a:lnSpc>
                <a:spcPct val="80000"/>
              </a:lnSpc>
            </a:pPr>
            <a:r>
              <a:rPr lang="en-US" sz="2000" smtClean="0"/>
              <a:t>We use metalanguage.</a:t>
            </a:r>
          </a:p>
          <a:p>
            <a:pPr eaLnBrk="1" hangingPunct="1">
              <a:lnSpc>
                <a:spcPct val="80000"/>
              </a:lnSpc>
            </a:pPr>
            <a:r>
              <a:rPr lang="en-US" sz="2000" smtClean="0"/>
              <a:t>We will show how to describe the clause from the functional perspective one by one: ideational, interpersonal, textual</a:t>
            </a:r>
          </a:p>
        </p:txBody>
      </p:sp>
      <p:graphicFrame>
        <p:nvGraphicFramePr>
          <p:cNvPr id="195639" name="Group 55"/>
          <p:cNvGraphicFramePr>
            <a:graphicFrameLocks noGrp="1"/>
          </p:cNvGraphicFramePr>
          <p:nvPr>
            <p:ph sz="half" idx="2"/>
          </p:nvPr>
        </p:nvGraphicFramePr>
        <p:xfrm>
          <a:off x="384175" y="3114675"/>
          <a:ext cx="8375650" cy="2965768"/>
        </p:xfrm>
        <a:graphic>
          <a:graphicData uri="http://schemas.openxmlformats.org/drawingml/2006/table">
            <a:tbl>
              <a:tblPr/>
              <a:tblGrid>
                <a:gridCol w="1520825">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57313">
                  <a:extLst>
                    <a:ext uri="{9D8B030D-6E8A-4147-A177-3AD203B41FA5}">
                      <a16:colId xmlns:a16="http://schemas.microsoft.com/office/drawing/2014/main" val="20003"/>
                    </a:ext>
                  </a:extLst>
                </a:gridCol>
                <a:gridCol w="1233487">
                  <a:extLst>
                    <a:ext uri="{9D8B030D-6E8A-4147-A177-3AD203B41FA5}">
                      <a16:colId xmlns:a16="http://schemas.microsoft.com/office/drawing/2014/main" val="20004"/>
                    </a:ext>
                  </a:extLst>
                </a:gridCol>
                <a:gridCol w="1901825">
                  <a:extLst>
                    <a:ext uri="{9D8B030D-6E8A-4147-A177-3AD203B41FA5}">
                      <a16:colId xmlns:a16="http://schemas.microsoft.com/office/drawing/2014/main" val="20005"/>
                    </a:ext>
                  </a:extLst>
                </a:gridCol>
              </a:tblGrid>
              <a:tr h="717550">
                <a:tc>
                  <a:txBody>
                    <a:bodyPr/>
                    <a:lstStyle>
                      <a:lvl1pPr defTabSz="1311275">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defTabSz="1311275">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defTabSz="1311275">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defTabSz="1311275">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defTabSz="1311275">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defTabSz="1311275"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defTabSz="1311275"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defTabSz="1311275"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defTabSz="1311275"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1311275"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metafunction</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System network:</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1"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in the open glade</a:t>
                      </a:r>
                      <a:r>
                        <a:rPr kumimoji="0" lang="en-US" altLang="zh-CN" sz="2800" b="1" i="1"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1"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the wild rabbits </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1"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danced </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1"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with their shadows.</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0"/>
                  </a:ext>
                </a:extLst>
              </a:tr>
              <a:tr h="38100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textual</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THEME</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Theme</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Rheme</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1"/>
                  </a:ext>
                </a:extLst>
              </a:tr>
              <a:tr h="625475">
                <a:tc rowSpan="2">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interpersonal</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rowSpan="2">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MOOD</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Adjunct</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Subject</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Finite/ </a:t>
                      </a:r>
                      <a:r>
                        <a:rPr kumimoji="0" lang="en-US" altLang="zh-CN" sz="2800" b="1" i="0" u="none" strike="noStrike" cap="none" normalizeH="0" baseline="0" smtClean="0">
                          <a:ln>
                            <a:noFill/>
                          </a:ln>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Predicator</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Adjunct</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2"/>
                  </a:ext>
                </a:extLst>
              </a:tr>
              <a:tr h="344488">
                <a:tc vMerge="1">
                  <a:txBody>
                    <a:bodyPr/>
                    <a:lstStyle/>
                    <a:p>
                      <a:endParaRPr lang="en-US"/>
                    </a:p>
                  </a:txBody>
                  <a:tcPr/>
                </a:tc>
                <a:tc vMerge="1">
                  <a:txBody>
                    <a:bodyPr/>
                    <a:lstStyle/>
                    <a:p>
                      <a:endParaRPr lang="en-US"/>
                    </a:p>
                  </a:txBody>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Residue (1)</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gridSpan="2">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Mood</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hMerge="1">
                  <a:txBody>
                    <a:bodyPr/>
                    <a:lstStyle/>
                    <a:p>
                      <a:endParaRPr lang="en-US"/>
                    </a:p>
                  </a:txBody>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Residue (2)</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3"/>
                  </a:ext>
                </a:extLst>
              </a:tr>
              <a:tr h="5143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ideational</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TRANSITIVITY</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Location</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Actor</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Process</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600" b="1" i="0" u="none" strike="noStrike" cap="none" normalizeH="0" baseline="0" smtClean="0">
                          <a:ln>
                            <a:noFill/>
                          </a:ln>
                          <a:solidFill>
                            <a:schemeClr val="tx1"/>
                          </a:solidFill>
                          <a:effectLst/>
                          <a:latin typeface="Helvetica" panose="020B0604020202020204" pitchFamily="34" charset="0"/>
                          <a:ea typeface="SimSun" panose="02010600030101010101" pitchFamily="2" charset="-122"/>
                          <a:cs typeface="Times New Roman" panose="02020603050405020304" pitchFamily="18" charset="0"/>
                        </a:rPr>
                        <a:t>Accompaniment</a:t>
                      </a:r>
                      <a:endParaRPr kumimoji="0" lang="en-US" altLang="zh-CN" sz="4000" b="1" i="0" u="none" strike="noStrike" cap="none" normalizeH="0" baseline="0" smtClean="0">
                        <a:ln>
                          <a:noFill/>
                        </a:ln>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0000FF"/>
                    </a:solidFill>
                  </a:tcPr>
                </a:tc>
                <a:extLst>
                  <a:ext uri="{0D108BD9-81ED-4DB2-BD59-A6C34878D82A}">
                    <a16:rowId xmlns:a16="http://schemas.microsoft.com/office/drawing/2014/main" val="10004"/>
                  </a:ext>
                </a:extLst>
              </a:tr>
            </a:tbl>
          </a:graphicData>
        </a:graphic>
      </p:graphicFrame>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p:cNvSpPr>
            <a:spLocks noChangeArrowheads="1"/>
          </p:cNvSpPr>
          <p:nvPr/>
        </p:nvSpPr>
        <p:spPr bwMode="auto">
          <a:xfrm>
            <a:off x="457200" y="2286000"/>
            <a:ext cx="2514600" cy="533400"/>
          </a:xfrm>
          <a:prstGeom prst="wedgeRoundRectCallout">
            <a:avLst>
              <a:gd name="adj1" fmla="val -17551"/>
              <a:gd name="adj2" fmla="val 158037"/>
              <a:gd name="adj3" fmla="val 16667"/>
            </a:avLst>
          </a:prstGeom>
          <a:solidFill>
            <a:schemeClr val="bg1"/>
          </a:solidFill>
          <a:ln w="12700">
            <a:solidFill>
              <a:schemeClr val="tx1"/>
            </a:solidFill>
            <a:miter lim="800000"/>
            <a:headEnd type="none" w="sm" len="sm"/>
            <a:tailEnd type="none" w="sm" len="sm"/>
          </a:ln>
          <a:effectLst/>
        </p:spPr>
        <p:txBody>
          <a:bodyPr wrap="none" anchor="ctr"/>
          <a:lstStyle/>
          <a:p>
            <a:pPr algn="ctr"/>
            <a:r>
              <a:rPr lang="en-US"/>
              <a:t>Robinho plays football.</a:t>
            </a:r>
          </a:p>
        </p:txBody>
      </p:sp>
      <p:sp>
        <p:nvSpPr>
          <p:cNvPr id="196611" name="Rectangle 3"/>
          <p:cNvSpPr>
            <a:spLocks noGrp="1" noChangeArrowheads="1"/>
          </p:cNvSpPr>
          <p:nvPr>
            <p:ph type="title"/>
          </p:nvPr>
        </p:nvSpPr>
        <p:spPr/>
        <p:txBody>
          <a:bodyPr/>
          <a:lstStyle/>
          <a:p>
            <a:pPr eaLnBrk="1" hangingPunct="1">
              <a:defRPr/>
            </a:pPr>
            <a:r>
              <a:rPr lang="en-AU" sz="3200" smtClean="0">
                <a:solidFill>
                  <a:schemeClr val="tx1"/>
                </a:solidFill>
              </a:rPr>
              <a:t>Three types of meaning in one clause</a:t>
            </a:r>
          </a:p>
        </p:txBody>
      </p:sp>
      <p:sp>
        <p:nvSpPr>
          <p:cNvPr id="46084" name="Oval 4"/>
          <p:cNvSpPr>
            <a:spLocks noChangeArrowheads="1"/>
          </p:cNvSpPr>
          <p:nvPr/>
        </p:nvSpPr>
        <p:spPr bwMode="auto">
          <a:xfrm>
            <a:off x="2378075" y="3822700"/>
            <a:ext cx="74613" cy="65088"/>
          </a:xfrm>
          <a:prstGeom prst="ellipse">
            <a:avLst/>
          </a:prstGeom>
          <a:solidFill>
            <a:srgbClr val="FFBF7F"/>
          </a:solidFill>
          <a:ln w="14288">
            <a:solidFill>
              <a:srgbClr val="000000"/>
            </a:solidFill>
            <a:round/>
            <a:headEnd/>
            <a:tailEnd/>
          </a:ln>
        </p:spPr>
        <p:txBody>
          <a:bodyPr/>
          <a:lstStyle/>
          <a:p>
            <a:endParaRPr lang="en-US"/>
          </a:p>
        </p:txBody>
      </p:sp>
      <p:sp>
        <p:nvSpPr>
          <p:cNvPr id="46085" name="Oval 5"/>
          <p:cNvSpPr>
            <a:spLocks noChangeArrowheads="1"/>
          </p:cNvSpPr>
          <p:nvPr/>
        </p:nvSpPr>
        <p:spPr bwMode="auto">
          <a:xfrm>
            <a:off x="2273300" y="3133725"/>
            <a:ext cx="258763" cy="222250"/>
          </a:xfrm>
          <a:prstGeom prst="ellipse">
            <a:avLst/>
          </a:prstGeom>
          <a:solidFill>
            <a:srgbClr val="FFBF7F"/>
          </a:solidFill>
          <a:ln w="14288">
            <a:solidFill>
              <a:srgbClr val="000000"/>
            </a:solidFill>
            <a:round/>
            <a:headEnd/>
            <a:tailEnd/>
          </a:ln>
        </p:spPr>
        <p:txBody>
          <a:bodyPr/>
          <a:lstStyle/>
          <a:p>
            <a:endParaRPr lang="en-US"/>
          </a:p>
        </p:txBody>
      </p:sp>
      <p:sp>
        <p:nvSpPr>
          <p:cNvPr id="46086" name="Oval 6"/>
          <p:cNvSpPr>
            <a:spLocks noChangeArrowheads="1"/>
          </p:cNvSpPr>
          <p:nvPr/>
        </p:nvSpPr>
        <p:spPr bwMode="auto">
          <a:xfrm>
            <a:off x="2044700" y="3756025"/>
            <a:ext cx="80963" cy="68263"/>
          </a:xfrm>
          <a:prstGeom prst="ellipse">
            <a:avLst/>
          </a:prstGeom>
          <a:solidFill>
            <a:srgbClr val="FFBF7F"/>
          </a:solidFill>
          <a:ln w="14288">
            <a:solidFill>
              <a:srgbClr val="000000"/>
            </a:solidFill>
            <a:round/>
            <a:headEnd/>
            <a:tailEnd/>
          </a:ln>
        </p:spPr>
        <p:txBody>
          <a:bodyPr/>
          <a:lstStyle/>
          <a:p>
            <a:endParaRPr lang="en-US"/>
          </a:p>
        </p:txBody>
      </p:sp>
      <p:sp>
        <p:nvSpPr>
          <p:cNvPr id="46087" name="Freeform 7"/>
          <p:cNvSpPr>
            <a:spLocks/>
          </p:cNvSpPr>
          <p:nvPr/>
        </p:nvSpPr>
        <p:spPr bwMode="auto">
          <a:xfrm>
            <a:off x="2016125" y="3336925"/>
            <a:ext cx="668338" cy="538163"/>
          </a:xfrm>
          <a:custGeom>
            <a:avLst/>
            <a:gdLst>
              <a:gd name="T0" fmla="*/ 179506 w 417"/>
              <a:gd name="T1" fmla="*/ 3203 h 336"/>
              <a:gd name="T2" fmla="*/ 200341 w 417"/>
              <a:gd name="T3" fmla="*/ 0 h 336"/>
              <a:gd name="T4" fmla="*/ 283683 w 417"/>
              <a:gd name="T5" fmla="*/ 6407 h 336"/>
              <a:gd name="T6" fmla="*/ 461586 w 417"/>
              <a:gd name="T7" fmla="*/ 32034 h 336"/>
              <a:gd name="T8" fmla="*/ 549736 w 417"/>
              <a:gd name="T9" fmla="*/ 32034 h 336"/>
              <a:gd name="T10" fmla="*/ 591407 w 417"/>
              <a:gd name="T11" fmla="*/ 68872 h 336"/>
              <a:gd name="T12" fmla="*/ 604229 w 417"/>
              <a:gd name="T13" fmla="*/ 78482 h 336"/>
              <a:gd name="T14" fmla="*/ 641092 w 417"/>
              <a:gd name="T15" fmla="*/ 115321 h 336"/>
              <a:gd name="T16" fmla="*/ 668338 w 417"/>
              <a:gd name="T17" fmla="*/ 392411 h 336"/>
              <a:gd name="T18" fmla="*/ 649105 w 417"/>
              <a:gd name="T19" fmla="*/ 421241 h 336"/>
              <a:gd name="T20" fmla="*/ 442353 w 417"/>
              <a:gd name="T21" fmla="*/ 530155 h 336"/>
              <a:gd name="T22" fmla="*/ 376641 w 417"/>
              <a:gd name="T23" fmla="*/ 482104 h 336"/>
              <a:gd name="T24" fmla="*/ 532106 w 417"/>
              <a:gd name="T25" fmla="*/ 382800 h 336"/>
              <a:gd name="T26" fmla="*/ 522490 w 417"/>
              <a:gd name="T27" fmla="*/ 296310 h 336"/>
              <a:gd name="T28" fmla="*/ 456778 w 417"/>
              <a:gd name="T29" fmla="*/ 538163 h 336"/>
              <a:gd name="T30" fmla="*/ 91356 w 417"/>
              <a:gd name="T31" fmla="*/ 538163 h 336"/>
              <a:gd name="T32" fmla="*/ 150657 w 417"/>
              <a:gd name="T33" fmla="*/ 235446 h 336"/>
              <a:gd name="T34" fmla="*/ 91356 w 417"/>
              <a:gd name="T35" fmla="*/ 454876 h 336"/>
              <a:gd name="T36" fmla="*/ 0 w 417"/>
              <a:gd name="T37" fmla="*/ 454876 h 336"/>
              <a:gd name="T38" fmla="*/ 91356 w 417"/>
              <a:gd name="T39" fmla="*/ 115321 h 336"/>
              <a:gd name="T40" fmla="*/ 118602 w 417"/>
              <a:gd name="T41" fmla="*/ 43245 h 336"/>
              <a:gd name="T42" fmla="*/ 165081 w 417"/>
              <a:gd name="T43" fmla="*/ 9610 h 336"/>
              <a:gd name="T44" fmla="*/ 179506 w 417"/>
              <a:gd name="T45" fmla="*/ 3203 h 3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17" h="336">
                <a:moveTo>
                  <a:pt x="112" y="2"/>
                </a:moveTo>
                <a:lnTo>
                  <a:pt x="125" y="0"/>
                </a:lnTo>
                <a:lnTo>
                  <a:pt x="177" y="4"/>
                </a:lnTo>
                <a:lnTo>
                  <a:pt x="288" y="20"/>
                </a:lnTo>
                <a:lnTo>
                  <a:pt x="343" y="20"/>
                </a:lnTo>
                <a:lnTo>
                  <a:pt x="369" y="43"/>
                </a:lnTo>
                <a:lnTo>
                  <a:pt x="377" y="49"/>
                </a:lnTo>
                <a:lnTo>
                  <a:pt x="400" y="72"/>
                </a:lnTo>
                <a:lnTo>
                  <a:pt x="417" y="245"/>
                </a:lnTo>
                <a:lnTo>
                  <a:pt x="405" y="263"/>
                </a:lnTo>
                <a:lnTo>
                  <a:pt x="276" y="331"/>
                </a:lnTo>
                <a:lnTo>
                  <a:pt x="235" y="301"/>
                </a:lnTo>
                <a:lnTo>
                  <a:pt x="332" y="239"/>
                </a:lnTo>
                <a:lnTo>
                  <a:pt x="326" y="185"/>
                </a:lnTo>
                <a:lnTo>
                  <a:pt x="285" y="336"/>
                </a:lnTo>
                <a:lnTo>
                  <a:pt x="57" y="336"/>
                </a:lnTo>
                <a:lnTo>
                  <a:pt x="94" y="147"/>
                </a:lnTo>
                <a:lnTo>
                  <a:pt x="57" y="284"/>
                </a:lnTo>
                <a:lnTo>
                  <a:pt x="0" y="284"/>
                </a:lnTo>
                <a:lnTo>
                  <a:pt x="57" y="72"/>
                </a:lnTo>
                <a:lnTo>
                  <a:pt x="74" y="27"/>
                </a:lnTo>
                <a:lnTo>
                  <a:pt x="103" y="6"/>
                </a:lnTo>
                <a:lnTo>
                  <a:pt x="112" y="2"/>
                </a:lnTo>
                <a:close/>
              </a:path>
            </a:pathLst>
          </a:custGeom>
          <a:solidFill>
            <a:srgbClr val="BF7F3F"/>
          </a:solidFill>
          <a:ln w="14288">
            <a:solidFill>
              <a:srgbClr val="000000"/>
            </a:solidFill>
            <a:prstDash val="solid"/>
            <a:round/>
            <a:headEnd/>
            <a:tailEnd/>
          </a:ln>
        </p:spPr>
        <p:txBody>
          <a:bodyPr/>
          <a:lstStyle/>
          <a:p>
            <a:endParaRPr lang="en-US"/>
          </a:p>
        </p:txBody>
      </p:sp>
      <p:sp>
        <p:nvSpPr>
          <p:cNvPr id="46088" name="Freeform 8"/>
          <p:cNvSpPr>
            <a:spLocks/>
          </p:cNvSpPr>
          <p:nvPr/>
        </p:nvSpPr>
        <p:spPr bwMode="auto">
          <a:xfrm>
            <a:off x="2319338" y="3346450"/>
            <a:ext cx="127000" cy="293688"/>
          </a:xfrm>
          <a:custGeom>
            <a:avLst/>
            <a:gdLst>
              <a:gd name="T0" fmla="*/ 0 w 79"/>
              <a:gd name="T1" fmla="*/ 0 h 184"/>
              <a:gd name="T2" fmla="*/ 127000 w 79"/>
              <a:gd name="T3" fmla="*/ 17557 h 184"/>
              <a:gd name="T4" fmla="*/ 22506 w 79"/>
              <a:gd name="T5" fmla="*/ 293688 h 184"/>
              <a:gd name="T6" fmla="*/ 0 w 79"/>
              <a:gd name="T7" fmla="*/ 0 h 1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 h="184">
                <a:moveTo>
                  <a:pt x="0" y="0"/>
                </a:moveTo>
                <a:lnTo>
                  <a:pt x="79" y="11"/>
                </a:lnTo>
                <a:lnTo>
                  <a:pt x="14" y="184"/>
                </a:lnTo>
                <a:lnTo>
                  <a:pt x="0" y="0"/>
                </a:lnTo>
                <a:close/>
              </a:path>
            </a:pathLst>
          </a:custGeom>
          <a:solidFill>
            <a:srgbClr val="FFFFFF"/>
          </a:solidFill>
          <a:ln w="14288">
            <a:solidFill>
              <a:srgbClr val="000000"/>
            </a:solidFill>
            <a:prstDash val="solid"/>
            <a:round/>
            <a:headEnd/>
            <a:tailEnd/>
          </a:ln>
        </p:spPr>
        <p:txBody>
          <a:bodyPr/>
          <a:lstStyle/>
          <a:p>
            <a:endParaRPr lang="en-US"/>
          </a:p>
        </p:txBody>
      </p:sp>
      <p:sp>
        <p:nvSpPr>
          <p:cNvPr id="46089" name="Oval 9"/>
          <p:cNvSpPr>
            <a:spLocks noChangeArrowheads="1"/>
          </p:cNvSpPr>
          <p:nvPr/>
        </p:nvSpPr>
        <p:spPr bwMode="auto">
          <a:xfrm>
            <a:off x="2332038" y="3665538"/>
            <a:ext cx="9525" cy="6350"/>
          </a:xfrm>
          <a:prstGeom prst="ellipse">
            <a:avLst/>
          </a:prstGeom>
          <a:solidFill>
            <a:srgbClr val="000000"/>
          </a:solidFill>
          <a:ln w="14288">
            <a:solidFill>
              <a:srgbClr val="000000"/>
            </a:solidFill>
            <a:round/>
            <a:headEnd/>
            <a:tailEnd/>
          </a:ln>
        </p:spPr>
        <p:txBody>
          <a:bodyPr/>
          <a:lstStyle/>
          <a:p>
            <a:endParaRPr lang="en-US"/>
          </a:p>
        </p:txBody>
      </p:sp>
      <p:grpSp>
        <p:nvGrpSpPr>
          <p:cNvPr id="46090" name="Group 10"/>
          <p:cNvGrpSpPr>
            <a:grpSpLocks/>
          </p:cNvGrpSpPr>
          <p:nvPr/>
        </p:nvGrpSpPr>
        <p:grpSpPr bwMode="auto">
          <a:xfrm>
            <a:off x="641350" y="3706813"/>
            <a:ext cx="2106613" cy="976312"/>
            <a:chOff x="403" y="2347"/>
            <a:chExt cx="1315" cy="610"/>
          </a:xfrm>
        </p:grpSpPr>
        <p:sp>
          <p:nvSpPr>
            <p:cNvPr id="46123" name="Freeform 11"/>
            <p:cNvSpPr>
              <a:spLocks/>
            </p:cNvSpPr>
            <p:nvPr/>
          </p:nvSpPr>
          <p:spPr bwMode="auto">
            <a:xfrm>
              <a:off x="621" y="2492"/>
              <a:ext cx="273" cy="391"/>
            </a:xfrm>
            <a:custGeom>
              <a:avLst/>
              <a:gdLst>
                <a:gd name="T0" fmla="*/ 0 w 273"/>
                <a:gd name="T1" fmla="*/ 391 h 391"/>
                <a:gd name="T2" fmla="*/ 0 w 273"/>
                <a:gd name="T3" fmla="*/ 0 h 391"/>
                <a:gd name="T4" fmla="*/ 273 w 273"/>
                <a:gd name="T5" fmla="*/ 294 h 391"/>
                <a:gd name="T6" fmla="*/ 0 w 273"/>
                <a:gd name="T7" fmla="*/ 391 h 3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3" h="391">
                  <a:moveTo>
                    <a:pt x="0" y="391"/>
                  </a:moveTo>
                  <a:lnTo>
                    <a:pt x="0" y="0"/>
                  </a:lnTo>
                  <a:lnTo>
                    <a:pt x="273" y="294"/>
                  </a:lnTo>
                  <a:lnTo>
                    <a:pt x="0" y="391"/>
                  </a:lnTo>
                  <a:close/>
                </a:path>
              </a:pathLst>
            </a:custGeom>
            <a:solidFill>
              <a:srgbClr val="3F1F00"/>
            </a:solidFill>
            <a:ln w="14288">
              <a:solidFill>
                <a:srgbClr val="000000"/>
              </a:solidFill>
              <a:prstDash val="solid"/>
              <a:round/>
              <a:headEnd/>
              <a:tailEnd/>
            </a:ln>
          </p:spPr>
          <p:txBody>
            <a:bodyPr/>
            <a:lstStyle/>
            <a:p>
              <a:endParaRPr lang="en-US"/>
            </a:p>
          </p:txBody>
        </p:sp>
        <p:sp>
          <p:nvSpPr>
            <p:cNvPr id="46124" name="Freeform 12"/>
            <p:cNvSpPr>
              <a:spLocks/>
            </p:cNvSpPr>
            <p:nvPr/>
          </p:nvSpPr>
          <p:spPr bwMode="auto">
            <a:xfrm>
              <a:off x="403" y="2347"/>
              <a:ext cx="1315" cy="239"/>
            </a:xfrm>
            <a:custGeom>
              <a:avLst/>
              <a:gdLst>
                <a:gd name="T0" fmla="*/ 1315 w 1315"/>
                <a:gd name="T1" fmla="*/ 140 h 239"/>
                <a:gd name="T2" fmla="*/ 275 w 1315"/>
                <a:gd name="T3" fmla="*/ 0 h 239"/>
                <a:gd name="T4" fmla="*/ 0 w 1315"/>
                <a:gd name="T5" fmla="*/ 108 h 239"/>
                <a:gd name="T6" fmla="*/ 1071 w 1315"/>
                <a:gd name="T7" fmla="*/ 239 h 239"/>
                <a:gd name="T8" fmla="*/ 1315 w 1315"/>
                <a:gd name="T9" fmla="*/ 140 h 2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15" h="239">
                  <a:moveTo>
                    <a:pt x="1315" y="140"/>
                  </a:moveTo>
                  <a:lnTo>
                    <a:pt x="275" y="0"/>
                  </a:lnTo>
                  <a:lnTo>
                    <a:pt x="0" y="108"/>
                  </a:lnTo>
                  <a:lnTo>
                    <a:pt x="1071" y="239"/>
                  </a:lnTo>
                  <a:lnTo>
                    <a:pt x="1315" y="140"/>
                  </a:lnTo>
                  <a:close/>
                </a:path>
              </a:pathLst>
            </a:custGeom>
            <a:solidFill>
              <a:srgbClr val="7F5F3F"/>
            </a:solidFill>
            <a:ln w="14288">
              <a:solidFill>
                <a:srgbClr val="000000"/>
              </a:solidFill>
              <a:prstDash val="solid"/>
              <a:round/>
              <a:headEnd/>
              <a:tailEnd/>
            </a:ln>
          </p:spPr>
          <p:txBody>
            <a:bodyPr/>
            <a:lstStyle/>
            <a:p>
              <a:endParaRPr lang="en-US"/>
            </a:p>
          </p:txBody>
        </p:sp>
        <p:sp>
          <p:nvSpPr>
            <p:cNvPr id="46125" name="Freeform 13"/>
            <p:cNvSpPr>
              <a:spLocks/>
            </p:cNvSpPr>
            <p:nvPr/>
          </p:nvSpPr>
          <p:spPr bwMode="auto">
            <a:xfrm>
              <a:off x="1474" y="2487"/>
              <a:ext cx="244" cy="470"/>
            </a:xfrm>
            <a:custGeom>
              <a:avLst/>
              <a:gdLst>
                <a:gd name="T0" fmla="*/ 244 w 244"/>
                <a:gd name="T1" fmla="*/ 0 h 470"/>
                <a:gd name="T2" fmla="*/ 0 w 244"/>
                <a:gd name="T3" fmla="*/ 99 h 470"/>
                <a:gd name="T4" fmla="*/ 0 w 244"/>
                <a:gd name="T5" fmla="*/ 470 h 470"/>
                <a:gd name="T6" fmla="*/ 244 w 244"/>
                <a:gd name="T7" fmla="*/ 344 h 470"/>
                <a:gd name="T8" fmla="*/ 244 w 244"/>
                <a:gd name="T9" fmla="*/ 0 h 4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4" h="470">
                  <a:moveTo>
                    <a:pt x="244" y="0"/>
                  </a:moveTo>
                  <a:lnTo>
                    <a:pt x="0" y="99"/>
                  </a:lnTo>
                  <a:lnTo>
                    <a:pt x="0" y="470"/>
                  </a:lnTo>
                  <a:lnTo>
                    <a:pt x="244" y="344"/>
                  </a:lnTo>
                  <a:lnTo>
                    <a:pt x="244" y="0"/>
                  </a:lnTo>
                  <a:close/>
                </a:path>
              </a:pathLst>
            </a:custGeom>
            <a:solidFill>
              <a:srgbClr val="3F1F00"/>
            </a:solidFill>
            <a:ln w="14288">
              <a:solidFill>
                <a:srgbClr val="000000"/>
              </a:solidFill>
              <a:prstDash val="solid"/>
              <a:round/>
              <a:headEnd/>
              <a:tailEnd/>
            </a:ln>
          </p:spPr>
          <p:txBody>
            <a:bodyPr/>
            <a:lstStyle/>
            <a:p>
              <a:endParaRPr lang="en-US"/>
            </a:p>
          </p:txBody>
        </p:sp>
        <p:sp>
          <p:nvSpPr>
            <p:cNvPr id="46126" name="Freeform 14"/>
            <p:cNvSpPr>
              <a:spLocks/>
            </p:cNvSpPr>
            <p:nvPr/>
          </p:nvSpPr>
          <p:spPr bwMode="auto">
            <a:xfrm>
              <a:off x="1254" y="2557"/>
              <a:ext cx="220" cy="400"/>
            </a:xfrm>
            <a:custGeom>
              <a:avLst/>
              <a:gdLst>
                <a:gd name="T0" fmla="*/ 220 w 220"/>
                <a:gd name="T1" fmla="*/ 400 h 400"/>
                <a:gd name="T2" fmla="*/ 220 w 220"/>
                <a:gd name="T3" fmla="*/ 28 h 400"/>
                <a:gd name="T4" fmla="*/ 0 w 220"/>
                <a:gd name="T5" fmla="*/ 0 h 400"/>
                <a:gd name="T6" fmla="*/ 0 w 220"/>
                <a:gd name="T7" fmla="*/ 363 h 400"/>
                <a:gd name="T8" fmla="*/ 220 w 220"/>
                <a:gd name="T9" fmla="*/ 400 h 4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0" h="400">
                  <a:moveTo>
                    <a:pt x="220" y="400"/>
                  </a:moveTo>
                  <a:lnTo>
                    <a:pt x="220" y="28"/>
                  </a:lnTo>
                  <a:lnTo>
                    <a:pt x="0" y="0"/>
                  </a:lnTo>
                  <a:lnTo>
                    <a:pt x="0" y="363"/>
                  </a:lnTo>
                  <a:lnTo>
                    <a:pt x="220" y="400"/>
                  </a:lnTo>
                  <a:close/>
                </a:path>
              </a:pathLst>
            </a:custGeom>
            <a:solidFill>
              <a:srgbClr val="5F3F1F"/>
            </a:solidFill>
            <a:ln w="14288">
              <a:solidFill>
                <a:srgbClr val="000000"/>
              </a:solidFill>
              <a:prstDash val="solid"/>
              <a:round/>
              <a:headEnd/>
              <a:tailEnd/>
            </a:ln>
          </p:spPr>
          <p:txBody>
            <a:bodyPr/>
            <a:lstStyle/>
            <a:p>
              <a:endParaRPr lang="en-US"/>
            </a:p>
          </p:txBody>
        </p:sp>
        <p:sp>
          <p:nvSpPr>
            <p:cNvPr id="46127" name="Freeform 15"/>
            <p:cNvSpPr>
              <a:spLocks/>
            </p:cNvSpPr>
            <p:nvPr/>
          </p:nvSpPr>
          <p:spPr bwMode="auto">
            <a:xfrm>
              <a:off x="403" y="2455"/>
              <a:ext cx="218" cy="428"/>
            </a:xfrm>
            <a:custGeom>
              <a:avLst/>
              <a:gdLst>
                <a:gd name="T0" fmla="*/ 0 w 218"/>
                <a:gd name="T1" fmla="*/ 0 h 428"/>
                <a:gd name="T2" fmla="*/ 218 w 218"/>
                <a:gd name="T3" fmla="*/ 25 h 428"/>
                <a:gd name="T4" fmla="*/ 218 w 218"/>
                <a:gd name="T5" fmla="*/ 428 h 428"/>
                <a:gd name="T6" fmla="*/ 0 w 218"/>
                <a:gd name="T7" fmla="*/ 389 h 428"/>
                <a:gd name="T8" fmla="*/ 0 w 218"/>
                <a:gd name="T9" fmla="*/ 0 h 4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8" h="428">
                  <a:moveTo>
                    <a:pt x="0" y="0"/>
                  </a:moveTo>
                  <a:lnTo>
                    <a:pt x="218" y="25"/>
                  </a:lnTo>
                  <a:lnTo>
                    <a:pt x="218" y="428"/>
                  </a:lnTo>
                  <a:lnTo>
                    <a:pt x="0" y="389"/>
                  </a:lnTo>
                  <a:lnTo>
                    <a:pt x="0" y="0"/>
                  </a:lnTo>
                  <a:close/>
                </a:path>
              </a:pathLst>
            </a:custGeom>
            <a:solidFill>
              <a:srgbClr val="5F3F1F"/>
            </a:solidFill>
            <a:ln w="14288">
              <a:solidFill>
                <a:srgbClr val="000000"/>
              </a:solidFill>
              <a:prstDash val="solid"/>
              <a:round/>
              <a:headEnd/>
              <a:tailEnd/>
            </a:ln>
          </p:spPr>
          <p:txBody>
            <a:bodyPr/>
            <a:lstStyle/>
            <a:p>
              <a:endParaRPr lang="en-US"/>
            </a:p>
          </p:txBody>
        </p:sp>
        <p:sp>
          <p:nvSpPr>
            <p:cNvPr id="46128" name="Freeform 16"/>
            <p:cNvSpPr>
              <a:spLocks/>
            </p:cNvSpPr>
            <p:nvPr/>
          </p:nvSpPr>
          <p:spPr bwMode="auto">
            <a:xfrm>
              <a:off x="403" y="2455"/>
              <a:ext cx="1071" cy="149"/>
            </a:xfrm>
            <a:custGeom>
              <a:avLst/>
              <a:gdLst>
                <a:gd name="T0" fmla="*/ 1071 w 1071"/>
                <a:gd name="T1" fmla="*/ 131 h 149"/>
                <a:gd name="T2" fmla="*/ 0 w 1071"/>
                <a:gd name="T3" fmla="*/ 0 h 149"/>
                <a:gd name="T4" fmla="*/ 0 w 1071"/>
                <a:gd name="T5" fmla="*/ 18 h 149"/>
                <a:gd name="T6" fmla="*/ 1071 w 1071"/>
                <a:gd name="T7" fmla="*/ 149 h 149"/>
                <a:gd name="T8" fmla="*/ 1071 w 1071"/>
                <a:gd name="T9" fmla="*/ 131 h 1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1" h="149">
                  <a:moveTo>
                    <a:pt x="1071" y="131"/>
                  </a:moveTo>
                  <a:lnTo>
                    <a:pt x="0" y="0"/>
                  </a:lnTo>
                  <a:lnTo>
                    <a:pt x="0" y="18"/>
                  </a:lnTo>
                  <a:lnTo>
                    <a:pt x="1071" y="149"/>
                  </a:lnTo>
                  <a:lnTo>
                    <a:pt x="1071" y="131"/>
                  </a:lnTo>
                  <a:close/>
                </a:path>
              </a:pathLst>
            </a:custGeom>
            <a:solidFill>
              <a:srgbClr val="BF7F1F"/>
            </a:solidFill>
            <a:ln w="14288">
              <a:solidFill>
                <a:srgbClr val="000000"/>
              </a:solidFill>
              <a:prstDash val="solid"/>
              <a:round/>
              <a:headEnd/>
              <a:tailEnd/>
            </a:ln>
          </p:spPr>
          <p:txBody>
            <a:bodyPr/>
            <a:lstStyle/>
            <a:p>
              <a:endParaRPr lang="en-US"/>
            </a:p>
          </p:txBody>
        </p:sp>
        <p:sp>
          <p:nvSpPr>
            <p:cNvPr id="46129" name="Freeform 17"/>
            <p:cNvSpPr>
              <a:spLocks/>
            </p:cNvSpPr>
            <p:nvPr/>
          </p:nvSpPr>
          <p:spPr bwMode="auto">
            <a:xfrm>
              <a:off x="1475" y="2488"/>
              <a:ext cx="243" cy="115"/>
            </a:xfrm>
            <a:custGeom>
              <a:avLst/>
              <a:gdLst>
                <a:gd name="T0" fmla="*/ 243 w 243"/>
                <a:gd name="T1" fmla="*/ 0 h 115"/>
                <a:gd name="T2" fmla="*/ 0 w 243"/>
                <a:gd name="T3" fmla="*/ 98 h 115"/>
                <a:gd name="T4" fmla="*/ 0 w 243"/>
                <a:gd name="T5" fmla="*/ 115 h 115"/>
                <a:gd name="T6" fmla="*/ 243 w 243"/>
                <a:gd name="T7" fmla="*/ 15 h 115"/>
                <a:gd name="T8" fmla="*/ 243 w 243"/>
                <a:gd name="T9" fmla="*/ 0 h 1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115">
                  <a:moveTo>
                    <a:pt x="243" y="0"/>
                  </a:moveTo>
                  <a:lnTo>
                    <a:pt x="0" y="98"/>
                  </a:lnTo>
                  <a:lnTo>
                    <a:pt x="0" y="115"/>
                  </a:lnTo>
                  <a:lnTo>
                    <a:pt x="243" y="15"/>
                  </a:lnTo>
                  <a:lnTo>
                    <a:pt x="243" y="0"/>
                  </a:lnTo>
                  <a:close/>
                </a:path>
              </a:pathLst>
            </a:custGeom>
            <a:solidFill>
              <a:srgbClr val="BF7F3F"/>
            </a:solidFill>
            <a:ln w="14288">
              <a:solidFill>
                <a:srgbClr val="000000"/>
              </a:solidFill>
              <a:prstDash val="solid"/>
              <a:round/>
              <a:headEnd/>
              <a:tailEnd/>
            </a:ln>
          </p:spPr>
          <p:txBody>
            <a:bodyPr/>
            <a:lstStyle/>
            <a:p>
              <a:endParaRPr lang="en-US"/>
            </a:p>
          </p:txBody>
        </p:sp>
      </p:grpSp>
      <p:sp>
        <p:nvSpPr>
          <p:cNvPr id="46091" name="Freeform 18"/>
          <p:cNvSpPr>
            <a:spLocks/>
          </p:cNvSpPr>
          <p:nvPr/>
        </p:nvSpPr>
        <p:spPr bwMode="auto">
          <a:xfrm>
            <a:off x="1358900" y="4479925"/>
            <a:ext cx="60325" cy="119063"/>
          </a:xfrm>
          <a:custGeom>
            <a:avLst/>
            <a:gdLst>
              <a:gd name="T0" fmla="*/ 32608 w 37"/>
              <a:gd name="T1" fmla="*/ 0 h 74"/>
              <a:gd name="T2" fmla="*/ 60325 w 37"/>
              <a:gd name="T3" fmla="*/ 119063 h 74"/>
              <a:gd name="T4" fmla="*/ 0 w 37"/>
              <a:gd name="T5" fmla="*/ 119063 h 74"/>
              <a:gd name="T6" fmla="*/ 32608 w 37"/>
              <a:gd name="T7" fmla="*/ 0 h 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4">
                <a:moveTo>
                  <a:pt x="20" y="0"/>
                </a:moveTo>
                <a:lnTo>
                  <a:pt x="37" y="74"/>
                </a:lnTo>
                <a:lnTo>
                  <a:pt x="0" y="74"/>
                </a:lnTo>
                <a:lnTo>
                  <a:pt x="20" y="0"/>
                </a:lnTo>
                <a:close/>
              </a:path>
            </a:pathLst>
          </a:custGeom>
          <a:solidFill>
            <a:srgbClr val="7F7F9F"/>
          </a:solidFill>
          <a:ln w="14288">
            <a:solidFill>
              <a:srgbClr val="000000"/>
            </a:solidFill>
            <a:prstDash val="solid"/>
            <a:round/>
            <a:headEnd/>
            <a:tailEnd/>
          </a:ln>
        </p:spPr>
        <p:txBody>
          <a:bodyPr/>
          <a:lstStyle/>
          <a:p>
            <a:endParaRPr lang="en-US"/>
          </a:p>
        </p:txBody>
      </p:sp>
      <p:sp>
        <p:nvSpPr>
          <p:cNvPr id="46092" name="Freeform 19"/>
          <p:cNvSpPr>
            <a:spLocks/>
          </p:cNvSpPr>
          <p:nvPr/>
        </p:nvSpPr>
        <p:spPr bwMode="auto">
          <a:xfrm>
            <a:off x="1268413" y="4360863"/>
            <a:ext cx="271462" cy="168275"/>
          </a:xfrm>
          <a:custGeom>
            <a:avLst/>
            <a:gdLst>
              <a:gd name="T0" fmla="*/ 271462 w 170"/>
              <a:gd name="T1" fmla="*/ 25642 h 105"/>
              <a:gd name="T2" fmla="*/ 150103 w 170"/>
              <a:gd name="T3" fmla="*/ 48079 h 105"/>
              <a:gd name="T4" fmla="*/ 0 w 170"/>
              <a:gd name="T5" fmla="*/ 0 h 105"/>
              <a:gd name="T6" fmla="*/ 60680 w 170"/>
              <a:gd name="T7" fmla="*/ 168275 h 105"/>
              <a:gd name="T8" fmla="*/ 182039 w 170"/>
              <a:gd name="T9" fmla="*/ 168275 h 105"/>
              <a:gd name="T10" fmla="*/ 271462 w 170"/>
              <a:gd name="T11" fmla="*/ 25642 h 1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 h="105">
                <a:moveTo>
                  <a:pt x="170" y="16"/>
                </a:moveTo>
                <a:lnTo>
                  <a:pt x="94" y="30"/>
                </a:lnTo>
                <a:lnTo>
                  <a:pt x="0" y="0"/>
                </a:lnTo>
                <a:lnTo>
                  <a:pt x="38" y="105"/>
                </a:lnTo>
                <a:lnTo>
                  <a:pt x="114" y="105"/>
                </a:lnTo>
                <a:lnTo>
                  <a:pt x="170" y="16"/>
                </a:lnTo>
                <a:close/>
              </a:path>
            </a:pathLst>
          </a:custGeom>
          <a:solidFill>
            <a:srgbClr val="BFBFDF"/>
          </a:solidFill>
          <a:ln w="14288">
            <a:solidFill>
              <a:srgbClr val="000000"/>
            </a:solidFill>
            <a:prstDash val="solid"/>
            <a:round/>
            <a:headEnd/>
            <a:tailEnd/>
          </a:ln>
        </p:spPr>
        <p:txBody>
          <a:bodyPr/>
          <a:lstStyle/>
          <a:p>
            <a:endParaRPr lang="en-US"/>
          </a:p>
        </p:txBody>
      </p:sp>
      <p:sp>
        <p:nvSpPr>
          <p:cNvPr id="46093" name="Freeform 20"/>
          <p:cNvSpPr>
            <a:spLocks/>
          </p:cNvSpPr>
          <p:nvPr/>
        </p:nvSpPr>
        <p:spPr bwMode="auto">
          <a:xfrm>
            <a:off x="1358900" y="4076700"/>
            <a:ext cx="455613" cy="142875"/>
          </a:xfrm>
          <a:custGeom>
            <a:avLst/>
            <a:gdLst>
              <a:gd name="T0" fmla="*/ 455613 w 284"/>
              <a:gd name="T1" fmla="*/ 24080 h 89"/>
              <a:gd name="T2" fmla="*/ 91443 w 284"/>
              <a:gd name="T3" fmla="*/ 142875 h 89"/>
              <a:gd name="T4" fmla="*/ 0 w 284"/>
              <a:gd name="T5" fmla="*/ 94715 h 89"/>
              <a:gd name="T6" fmla="*/ 335293 w 284"/>
              <a:gd name="T7" fmla="*/ 0 h 89"/>
              <a:gd name="T8" fmla="*/ 455613 w 284"/>
              <a:gd name="T9" fmla="*/ 2408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 h="89">
                <a:moveTo>
                  <a:pt x="284" y="15"/>
                </a:moveTo>
                <a:lnTo>
                  <a:pt x="57" y="89"/>
                </a:lnTo>
                <a:lnTo>
                  <a:pt x="0" y="59"/>
                </a:lnTo>
                <a:lnTo>
                  <a:pt x="209" y="0"/>
                </a:lnTo>
                <a:lnTo>
                  <a:pt x="284" y="15"/>
                </a:lnTo>
                <a:close/>
              </a:path>
            </a:pathLst>
          </a:custGeom>
          <a:solidFill>
            <a:srgbClr val="5F5F7F"/>
          </a:solidFill>
          <a:ln w="14288">
            <a:solidFill>
              <a:srgbClr val="000000"/>
            </a:solidFill>
            <a:prstDash val="solid"/>
            <a:round/>
            <a:headEnd/>
            <a:tailEnd/>
          </a:ln>
        </p:spPr>
        <p:txBody>
          <a:bodyPr/>
          <a:lstStyle/>
          <a:p>
            <a:endParaRPr lang="en-US"/>
          </a:p>
        </p:txBody>
      </p:sp>
      <p:sp>
        <p:nvSpPr>
          <p:cNvPr id="46094" name="Freeform 21"/>
          <p:cNvSpPr>
            <a:spLocks/>
          </p:cNvSpPr>
          <p:nvPr/>
        </p:nvSpPr>
        <p:spPr bwMode="auto">
          <a:xfrm>
            <a:off x="1328738" y="4529138"/>
            <a:ext cx="333375" cy="46037"/>
          </a:xfrm>
          <a:custGeom>
            <a:avLst/>
            <a:gdLst>
              <a:gd name="T0" fmla="*/ 0 w 208"/>
              <a:gd name="T1" fmla="*/ 0 h 29"/>
              <a:gd name="T2" fmla="*/ 121810 w 208"/>
              <a:gd name="T3" fmla="*/ 0 h 29"/>
              <a:gd name="T4" fmla="*/ 242017 w 208"/>
              <a:gd name="T5" fmla="*/ 23812 h 29"/>
              <a:gd name="T6" fmla="*/ 333375 w 208"/>
              <a:gd name="T7" fmla="*/ 46037 h 29"/>
              <a:gd name="T8" fmla="*/ 270867 w 208"/>
              <a:gd name="T9" fmla="*/ 46037 h 29"/>
              <a:gd name="T10" fmla="*/ 181112 w 208"/>
              <a:gd name="T11" fmla="*/ 23812 h 29"/>
              <a:gd name="T12" fmla="*/ 62508 w 208"/>
              <a:gd name="T13" fmla="*/ 0 h 29"/>
              <a:gd name="T14" fmla="*/ 121810 w 208"/>
              <a:gd name="T15" fmla="*/ 0 h 29"/>
              <a:gd name="T16" fmla="*/ 0 w 208"/>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29">
                <a:moveTo>
                  <a:pt x="0" y="0"/>
                </a:moveTo>
                <a:lnTo>
                  <a:pt x="76" y="0"/>
                </a:lnTo>
                <a:lnTo>
                  <a:pt x="151" y="15"/>
                </a:lnTo>
                <a:lnTo>
                  <a:pt x="208" y="29"/>
                </a:lnTo>
                <a:lnTo>
                  <a:pt x="169" y="29"/>
                </a:lnTo>
                <a:lnTo>
                  <a:pt x="113" y="15"/>
                </a:lnTo>
                <a:lnTo>
                  <a:pt x="39" y="0"/>
                </a:lnTo>
                <a:lnTo>
                  <a:pt x="76" y="0"/>
                </a:lnTo>
                <a:lnTo>
                  <a:pt x="0" y="0"/>
                </a:lnTo>
                <a:close/>
              </a:path>
            </a:pathLst>
          </a:custGeom>
          <a:solidFill>
            <a:srgbClr val="9F9FBF"/>
          </a:solidFill>
          <a:ln w="14288">
            <a:solidFill>
              <a:srgbClr val="000000"/>
            </a:solidFill>
            <a:prstDash val="solid"/>
            <a:round/>
            <a:headEnd/>
            <a:tailEnd/>
          </a:ln>
        </p:spPr>
        <p:txBody>
          <a:bodyPr/>
          <a:lstStyle/>
          <a:p>
            <a:endParaRPr lang="en-US"/>
          </a:p>
        </p:txBody>
      </p:sp>
      <p:sp>
        <p:nvSpPr>
          <p:cNvPr id="46095" name="Freeform 22"/>
          <p:cNvSpPr>
            <a:spLocks/>
          </p:cNvSpPr>
          <p:nvPr/>
        </p:nvSpPr>
        <p:spPr bwMode="auto">
          <a:xfrm>
            <a:off x="1116013" y="4529138"/>
            <a:ext cx="334962" cy="46037"/>
          </a:xfrm>
          <a:custGeom>
            <a:avLst/>
            <a:gdLst>
              <a:gd name="T0" fmla="*/ 334962 w 209"/>
              <a:gd name="T1" fmla="*/ 0 h 29"/>
              <a:gd name="T2" fmla="*/ 213158 w 209"/>
              <a:gd name="T3" fmla="*/ 0 h 29"/>
              <a:gd name="T4" fmla="*/ 91353 w 209"/>
              <a:gd name="T5" fmla="*/ 23812 h 29"/>
              <a:gd name="T6" fmla="*/ 0 w 209"/>
              <a:gd name="T7" fmla="*/ 46037 h 29"/>
              <a:gd name="T8" fmla="*/ 62505 w 209"/>
              <a:gd name="T9" fmla="*/ 46037 h 29"/>
              <a:gd name="T10" fmla="*/ 152255 w 209"/>
              <a:gd name="T11" fmla="*/ 23812 h 29"/>
              <a:gd name="T12" fmla="*/ 272457 w 209"/>
              <a:gd name="T13" fmla="*/ 0 h 29"/>
              <a:gd name="T14" fmla="*/ 213158 w 209"/>
              <a:gd name="T15" fmla="*/ 0 h 29"/>
              <a:gd name="T16" fmla="*/ 334962 w 209"/>
              <a:gd name="T17" fmla="*/ 0 h 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9" h="29">
                <a:moveTo>
                  <a:pt x="209" y="0"/>
                </a:moveTo>
                <a:lnTo>
                  <a:pt x="133" y="0"/>
                </a:lnTo>
                <a:lnTo>
                  <a:pt x="57" y="15"/>
                </a:lnTo>
                <a:lnTo>
                  <a:pt x="0" y="29"/>
                </a:lnTo>
                <a:lnTo>
                  <a:pt x="39" y="29"/>
                </a:lnTo>
                <a:lnTo>
                  <a:pt x="95" y="15"/>
                </a:lnTo>
                <a:lnTo>
                  <a:pt x="170" y="0"/>
                </a:lnTo>
                <a:lnTo>
                  <a:pt x="133" y="0"/>
                </a:lnTo>
                <a:lnTo>
                  <a:pt x="209" y="0"/>
                </a:lnTo>
                <a:close/>
              </a:path>
            </a:pathLst>
          </a:custGeom>
          <a:solidFill>
            <a:srgbClr val="9F9FBF"/>
          </a:solidFill>
          <a:ln w="14288">
            <a:solidFill>
              <a:srgbClr val="000000"/>
            </a:solidFill>
            <a:prstDash val="solid"/>
            <a:round/>
            <a:headEnd/>
            <a:tailEnd/>
          </a:ln>
        </p:spPr>
        <p:txBody>
          <a:bodyPr/>
          <a:lstStyle/>
          <a:p>
            <a:endParaRPr lang="en-US"/>
          </a:p>
        </p:txBody>
      </p:sp>
      <p:sp>
        <p:nvSpPr>
          <p:cNvPr id="46096" name="Rectangle 23"/>
          <p:cNvSpPr>
            <a:spLocks noChangeArrowheads="1"/>
          </p:cNvSpPr>
          <p:nvPr/>
        </p:nvSpPr>
        <p:spPr bwMode="auto">
          <a:xfrm>
            <a:off x="468313" y="1766888"/>
            <a:ext cx="2524125" cy="3724275"/>
          </a:xfrm>
          <a:prstGeom prst="rect">
            <a:avLst/>
          </a:prstGeom>
          <a:noFill/>
          <a:ln w="14288">
            <a:solidFill>
              <a:srgbClr val="000020"/>
            </a:solidFill>
            <a:miter lim="800000"/>
            <a:headEnd/>
            <a:tailEnd/>
          </a:ln>
        </p:spPr>
        <p:txBody>
          <a:bodyPr/>
          <a:lstStyle/>
          <a:p>
            <a:endParaRPr lang="en-US"/>
          </a:p>
        </p:txBody>
      </p:sp>
      <p:sp>
        <p:nvSpPr>
          <p:cNvPr id="46097" name="Rectangle 24"/>
          <p:cNvSpPr>
            <a:spLocks noChangeArrowheads="1"/>
          </p:cNvSpPr>
          <p:nvPr/>
        </p:nvSpPr>
        <p:spPr bwMode="auto">
          <a:xfrm>
            <a:off x="1066800" y="5257800"/>
            <a:ext cx="788988" cy="244475"/>
          </a:xfrm>
          <a:prstGeom prst="rect">
            <a:avLst/>
          </a:prstGeom>
          <a:noFill/>
          <a:ln w="9525">
            <a:noFill/>
            <a:miter lim="800000"/>
            <a:headEnd/>
            <a:tailEnd/>
          </a:ln>
        </p:spPr>
        <p:txBody>
          <a:bodyPr wrap="none" lIns="0" tIns="0" rIns="0" bIns="0">
            <a:spAutoFit/>
          </a:bodyPr>
          <a:lstStyle/>
          <a:p>
            <a:r>
              <a:rPr lang="en-US" sz="1600" i="1">
                <a:solidFill>
                  <a:srgbClr val="000020"/>
                </a:solidFill>
                <a:latin typeface="Helvetica" charset="0"/>
              </a:rPr>
              <a:t>Situation</a:t>
            </a:r>
            <a:endParaRPr lang="en-US"/>
          </a:p>
        </p:txBody>
      </p:sp>
      <p:sp>
        <p:nvSpPr>
          <p:cNvPr id="46098" name="Oval 25"/>
          <p:cNvSpPr>
            <a:spLocks noChangeArrowheads="1"/>
          </p:cNvSpPr>
          <p:nvPr/>
        </p:nvSpPr>
        <p:spPr bwMode="auto">
          <a:xfrm>
            <a:off x="6548438" y="3502025"/>
            <a:ext cx="11112" cy="6350"/>
          </a:xfrm>
          <a:prstGeom prst="ellipse">
            <a:avLst/>
          </a:prstGeom>
          <a:solidFill>
            <a:srgbClr val="000000"/>
          </a:solidFill>
          <a:ln w="14288">
            <a:solidFill>
              <a:srgbClr val="000000"/>
            </a:solidFill>
            <a:round/>
            <a:headEnd/>
            <a:tailEnd/>
          </a:ln>
        </p:spPr>
        <p:txBody>
          <a:bodyPr/>
          <a:lstStyle/>
          <a:p>
            <a:endParaRPr lang="en-US"/>
          </a:p>
        </p:txBody>
      </p:sp>
      <p:grpSp>
        <p:nvGrpSpPr>
          <p:cNvPr id="46099" name="Group 26"/>
          <p:cNvGrpSpPr>
            <a:grpSpLocks/>
          </p:cNvGrpSpPr>
          <p:nvPr/>
        </p:nvGrpSpPr>
        <p:grpSpPr bwMode="auto">
          <a:xfrm>
            <a:off x="1631950" y="3813175"/>
            <a:ext cx="328613" cy="217488"/>
            <a:chOff x="1021" y="2414"/>
            <a:chExt cx="205" cy="135"/>
          </a:xfrm>
        </p:grpSpPr>
        <p:sp>
          <p:nvSpPr>
            <p:cNvPr id="46113" name="Freeform 27"/>
            <p:cNvSpPr>
              <a:spLocks/>
            </p:cNvSpPr>
            <p:nvPr/>
          </p:nvSpPr>
          <p:spPr bwMode="auto">
            <a:xfrm>
              <a:off x="1021" y="2414"/>
              <a:ext cx="205" cy="135"/>
            </a:xfrm>
            <a:custGeom>
              <a:avLst/>
              <a:gdLst>
                <a:gd name="T0" fmla="*/ 0 w 205"/>
                <a:gd name="T1" fmla="*/ 69 h 135"/>
                <a:gd name="T2" fmla="*/ 129 w 205"/>
                <a:gd name="T3" fmla="*/ 0 h 135"/>
                <a:gd name="T4" fmla="*/ 205 w 205"/>
                <a:gd name="T5" fmla="*/ 54 h 135"/>
                <a:gd name="T6" fmla="*/ 54 w 205"/>
                <a:gd name="T7" fmla="*/ 135 h 135"/>
                <a:gd name="T8" fmla="*/ 0 w 205"/>
                <a:gd name="T9" fmla="*/ 69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5" h="135">
                  <a:moveTo>
                    <a:pt x="0" y="69"/>
                  </a:moveTo>
                  <a:lnTo>
                    <a:pt x="129" y="0"/>
                  </a:lnTo>
                  <a:lnTo>
                    <a:pt x="205" y="54"/>
                  </a:lnTo>
                  <a:lnTo>
                    <a:pt x="54" y="135"/>
                  </a:lnTo>
                  <a:lnTo>
                    <a:pt x="0" y="69"/>
                  </a:lnTo>
                  <a:close/>
                </a:path>
              </a:pathLst>
            </a:custGeom>
            <a:solidFill>
              <a:srgbClr val="FFFFFF"/>
            </a:solidFill>
            <a:ln w="14288">
              <a:solidFill>
                <a:srgbClr val="000000"/>
              </a:solidFill>
              <a:prstDash val="solid"/>
              <a:round/>
              <a:headEnd/>
              <a:tailEnd/>
            </a:ln>
          </p:spPr>
          <p:txBody>
            <a:bodyPr/>
            <a:lstStyle/>
            <a:p>
              <a:endParaRPr lang="en-US"/>
            </a:p>
          </p:txBody>
        </p:sp>
        <p:grpSp>
          <p:nvGrpSpPr>
            <p:cNvPr id="46114" name="Group 28"/>
            <p:cNvGrpSpPr>
              <a:grpSpLocks/>
            </p:cNvGrpSpPr>
            <p:nvPr/>
          </p:nvGrpSpPr>
          <p:grpSpPr bwMode="auto">
            <a:xfrm>
              <a:off x="1032" y="2426"/>
              <a:ext cx="170" cy="118"/>
              <a:chOff x="1032" y="2426"/>
              <a:chExt cx="170" cy="118"/>
            </a:xfrm>
          </p:grpSpPr>
          <p:sp>
            <p:nvSpPr>
              <p:cNvPr id="46115" name="Line 29"/>
              <p:cNvSpPr>
                <a:spLocks noChangeShapeType="1"/>
              </p:cNvSpPr>
              <p:nvPr/>
            </p:nvSpPr>
            <p:spPr bwMode="auto">
              <a:xfrm flipH="1" flipV="1">
                <a:off x="1032" y="2482"/>
                <a:ext cx="57" cy="62"/>
              </a:xfrm>
              <a:prstGeom prst="line">
                <a:avLst/>
              </a:prstGeom>
              <a:noFill/>
              <a:ln w="14288">
                <a:solidFill>
                  <a:srgbClr val="000000"/>
                </a:solidFill>
                <a:round/>
                <a:headEnd/>
                <a:tailEnd/>
              </a:ln>
            </p:spPr>
            <p:txBody>
              <a:bodyPr/>
              <a:lstStyle/>
              <a:p>
                <a:endParaRPr lang="en-US"/>
              </a:p>
            </p:txBody>
          </p:sp>
          <p:sp>
            <p:nvSpPr>
              <p:cNvPr id="46116" name="Line 30"/>
              <p:cNvSpPr>
                <a:spLocks noChangeShapeType="1"/>
              </p:cNvSpPr>
              <p:nvPr/>
            </p:nvSpPr>
            <p:spPr bwMode="auto">
              <a:xfrm flipH="1" flipV="1">
                <a:off x="1046" y="2475"/>
                <a:ext cx="54" cy="62"/>
              </a:xfrm>
              <a:prstGeom prst="line">
                <a:avLst/>
              </a:prstGeom>
              <a:noFill/>
              <a:ln w="14288">
                <a:solidFill>
                  <a:srgbClr val="000000"/>
                </a:solidFill>
                <a:round/>
                <a:headEnd/>
                <a:tailEnd/>
              </a:ln>
            </p:spPr>
            <p:txBody>
              <a:bodyPr/>
              <a:lstStyle/>
              <a:p>
                <a:endParaRPr lang="en-US"/>
              </a:p>
            </p:txBody>
          </p:sp>
          <p:sp>
            <p:nvSpPr>
              <p:cNvPr id="46117" name="Line 31"/>
              <p:cNvSpPr>
                <a:spLocks noChangeShapeType="1"/>
              </p:cNvSpPr>
              <p:nvPr/>
            </p:nvSpPr>
            <p:spPr bwMode="auto">
              <a:xfrm flipH="1" flipV="1">
                <a:off x="1089" y="2489"/>
                <a:ext cx="33" cy="31"/>
              </a:xfrm>
              <a:prstGeom prst="line">
                <a:avLst/>
              </a:prstGeom>
              <a:noFill/>
              <a:ln w="14288">
                <a:solidFill>
                  <a:srgbClr val="000000"/>
                </a:solidFill>
                <a:round/>
                <a:headEnd/>
                <a:tailEnd/>
              </a:ln>
            </p:spPr>
            <p:txBody>
              <a:bodyPr/>
              <a:lstStyle/>
              <a:p>
                <a:endParaRPr lang="en-US"/>
              </a:p>
            </p:txBody>
          </p:sp>
          <p:sp>
            <p:nvSpPr>
              <p:cNvPr id="46118" name="Line 32"/>
              <p:cNvSpPr>
                <a:spLocks noChangeShapeType="1"/>
              </p:cNvSpPr>
              <p:nvPr/>
            </p:nvSpPr>
            <p:spPr bwMode="auto">
              <a:xfrm flipH="1" flipV="1">
                <a:off x="1140" y="2426"/>
                <a:ext cx="62" cy="48"/>
              </a:xfrm>
              <a:prstGeom prst="line">
                <a:avLst/>
              </a:prstGeom>
              <a:noFill/>
              <a:ln w="14288">
                <a:solidFill>
                  <a:srgbClr val="000000"/>
                </a:solidFill>
                <a:round/>
                <a:headEnd/>
                <a:tailEnd/>
              </a:ln>
            </p:spPr>
            <p:txBody>
              <a:bodyPr/>
              <a:lstStyle/>
              <a:p>
                <a:endParaRPr lang="en-US"/>
              </a:p>
            </p:txBody>
          </p:sp>
          <p:sp>
            <p:nvSpPr>
              <p:cNvPr id="46119" name="Line 33"/>
              <p:cNvSpPr>
                <a:spLocks noChangeShapeType="1"/>
              </p:cNvSpPr>
              <p:nvPr/>
            </p:nvSpPr>
            <p:spPr bwMode="auto">
              <a:xfrm flipH="1" flipV="1">
                <a:off x="1132" y="2433"/>
                <a:ext cx="57" cy="47"/>
              </a:xfrm>
              <a:prstGeom prst="line">
                <a:avLst/>
              </a:prstGeom>
              <a:noFill/>
              <a:ln w="14288">
                <a:solidFill>
                  <a:srgbClr val="000000"/>
                </a:solidFill>
                <a:round/>
                <a:headEnd/>
                <a:tailEnd/>
              </a:ln>
            </p:spPr>
            <p:txBody>
              <a:bodyPr/>
              <a:lstStyle/>
              <a:p>
                <a:endParaRPr lang="en-US"/>
              </a:p>
            </p:txBody>
          </p:sp>
          <p:sp>
            <p:nvSpPr>
              <p:cNvPr id="46120" name="Line 34"/>
              <p:cNvSpPr>
                <a:spLocks noChangeShapeType="1"/>
              </p:cNvSpPr>
              <p:nvPr/>
            </p:nvSpPr>
            <p:spPr bwMode="auto">
              <a:xfrm flipH="1" flipV="1">
                <a:off x="1098" y="2447"/>
                <a:ext cx="56" cy="52"/>
              </a:xfrm>
              <a:prstGeom prst="line">
                <a:avLst/>
              </a:prstGeom>
              <a:noFill/>
              <a:ln w="14288">
                <a:solidFill>
                  <a:srgbClr val="000000"/>
                </a:solidFill>
                <a:round/>
                <a:headEnd/>
                <a:tailEnd/>
              </a:ln>
            </p:spPr>
            <p:txBody>
              <a:bodyPr/>
              <a:lstStyle/>
              <a:p>
                <a:endParaRPr lang="en-US"/>
              </a:p>
            </p:txBody>
          </p:sp>
          <p:sp>
            <p:nvSpPr>
              <p:cNvPr id="46121" name="Line 35"/>
              <p:cNvSpPr>
                <a:spLocks noChangeShapeType="1"/>
              </p:cNvSpPr>
              <p:nvPr/>
            </p:nvSpPr>
            <p:spPr bwMode="auto">
              <a:xfrm flipH="1" flipV="1">
                <a:off x="1098" y="2485"/>
                <a:ext cx="34" cy="31"/>
              </a:xfrm>
              <a:prstGeom prst="line">
                <a:avLst/>
              </a:prstGeom>
              <a:noFill/>
              <a:ln w="14288">
                <a:solidFill>
                  <a:srgbClr val="000000"/>
                </a:solidFill>
                <a:round/>
                <a:headEnd/>
                <a:tailEnd/>
              </a:ln>
            </p:spPr>
            <p:txBody>
              <a:bodyPr/>
              <a:lstStyle/>
              <a:p>
                <a:endParaRPr lang="en-US"/>
              </a:p>
            </p:txBody>
          </p:sp>
          <p:sp>
            <p:nvSpPr>
              <p:cNvPr id="46122" name="Line 36"/>
              <p:cNvSpPr>
                <a:spLocks noChangeShapeType="1"/>
              </p:cNvSpPr>
              <p:nvPr/>
            </p:nvSpPr>
            <p:spPr bwMode="auto">
              <a:xfrm flipH="1" flipV="1">
                <a:off x="1111" y="2477"/>
                <a:ext cx="32" cy="33"/>
              </a:xfrm>
              <a:prstGeom prst="line">
                <a:avLst/>
              </a:prstGeom>
              <a:noFill/>
              <a:ln w="14288">
                <a:solidFill>
                  <a:srgbClr val="000000"/>
                </a:solidFill>
                <a:round/>
                <a:headEnd/>
                <a:tailEnd/>
              </a:ln>
            </p:spPr>
            <p:txBody>
              <a:bodyPr/>
              <a:lstStyle/>
              <a:p>
                <a:endParaRPr lang="en-US"/>
              </a:p>
            </p:txBody>
          </p:sp>
        </p:grpSp>
      </p:grpSp>
      <p:sp>
        <p:nvSpPr>
          <p:cNvPr id="46100" name="Line 37"/>
          <p:cNvSpPr>
            <a:spLocks noChangeShapeType="1"/>
          </p:cNvSpPr>
          <p:nvPr/>
        </p:nvSpPr>
        <p:spPr bwMode="auto">
          <a:xfrm flipH="1">
            <a:off x="2311400" y="3643313"/>
            <a:ext cx="26988" cy="171450"/>
          </a:xfrm>
          <a:prstGeom prst="line">
            <a:avLst/>
          </a:prstGeom>
          <a:noFill/>
          <a:ln w="14288">
            <a:solidFill>
              <a:srgbClr val="000020"/>
            </a:solidFill>
            <a:round/>
            <a:headEnd/>
            <a:tailEnd/>
          </a:ln>
        </p:spPr>
        <p:txBody>
          <a:bodyPr/>
          <a:lstStyle/>
          <a:p>
            <a:endParaRPr lang="en-US"/>
          </a:p>
        </p:txBody>
      </p:sp>
      <p:grpSp>
        <p:nvGrpSpPr>
          <p:cNvPr id="46101" name="Group 38"/>
          <p:cNvGrpSpPr>
            <a:grpSpLocks/>
          </p:cNvGrpSpPr>
          <p:nvPr/>
        </p:nvGrpSpPr>
        <p:grpSpPr bwMode="auto">
          <a:xfrm>
            <a:off x="938213" y="3522663"/>
            <a:ext cx="930275" cy="1084262"/>
            <a:chOff x="588" y="2232"/>
            <a:chExt cx="581" cy="677"/>
          </a:xfrm>
        </p:grpSpPr>
        <p:sp>
          <p:nvSpPr>
            <p:cNvPr id="46106" name="Oval 39"/>
            <p:cNvSpPr>
              <a:spLocks noChangeArrowheads="1"/>
            </p:cNvSpPr>
            <p:nvPr/>
          </p:nvSpPr>
          <p:spPr bwMode="auto">
            <a:xfrm>
              <a:off x="939" y="2877"/>
              <a:ext cx="104" cy="24"/>
            </a:xfrm>
            <a:prstGeom prst="ellipse">
              <a:avLst/>
            </a:prstGeom>
            <a:solidFill>
              <a:srgbClr val="000000"/>
            </a:solidFill>
            <a:ln w="14288">
              <a:solidFill>
                <a:srgbClr val="000000"/>
              </a:solidFill>
              <a:round/>
              <a:headEnd/>
              <a:tailEnd/>
            </a:ln>
          </p:spPr>
          <p:txBody>
            <a:bodyPr/>
            <a:lstStyle/>
            <a:p>
              <a:endParaRPr lang="en-US"/>
            </a:p>
          </p:txBody>
        </p:sp>
        <p:sp>
          <p:nvSpPr>
            <p:cNvPr id="46107" name="Oval 40"/>
            <p:cNvSpPr>
              <a:spLocks noChangeArrowheads="1"/>
            </p:cNvSpPr>
            <p:nvPr/>
          </p:nvSpPr>
          <p:spPr bwMode="auto">
            <a:xfrm>
              <a:off x="1015" y="2885"/>
              <a:ext cx="107" cy="24"/>
            </a:xfrm>
            <a:prstGeom prst="ellipse">
              <a:avLst/>
            </a:prstGeom>
            <a:solidFill>
              <a:srgbClr val="000000"/>
            </a:solidFill>
            <a:ln w="14288">
              <a:solidFill>
                <a:srgbClr val="000000"/>
              </a:solidFill>
              <a:round/>
              <a:headEnd/>
              <a:tailEnd/>
            </a:ln>
          </p:spPr>
          <p:txBody>
            <a:bodyPr/>
            <a:lstStyle/>
            <a:p>
              <a:endParaRPr lang="en-US"/>
            </a:p>
          </p:txBody>
        </p:sp>
        <p:sp>
          <p:nvSpPr>
            <p:cNvPr id="46108" name="Freeform 41"/>
            <p:cNvSpPr>
              <a:spLocks/>
            </p:cNvSpPr>
            <p:nvPr/>
          </p:nvSpPr>
          <p:spPr bwMode="auto">
            <a:xfrm>
              <a:off x="908" y="2780"/>
              <a:ext cx="75" cy="107"/>
            </a:xfrm>
            <a:custGeom>
              <a:avLst/>
              <a:gdLst>
                <a:gd name="T0" fmla="*/ 0 w 75"/>
                <a:gd name="T1" fmla="*/ 0 h 107"/>
                <a:gd name="T2" fmla="*/ 17 w 75"/>
                <a:gd name="T3" fmla="*/ 107 h 107"/>
                <a:gd name="T4" fmla="*/ 64 w 75"/>
                <a:gd name="T5" fmla="*/ 100 h 107"/>
                <a:gd name="T6" fmla="*/ 75 w 75"/>
                <a:gd name="T7" fmla="*/ 0 h 107"/>
                <a:gd name="T8" fmla="*/ 0 w 75"/>
                <a:gd name="T9" fmla="*/ 0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5" h="107">
                  <a:moveTo>
                    <a:pt x="0" y="0"/>
                  </a:moveTo>
                  <a:lnTo>
                    <a:pt x="17" y="107"/>
                  </a:lnTo>
                  <a:lnTo>
                    <a:pt x="64" y="100"/>
                  </a:lnTo>
                  <a:lnTo>
                    <a:pt x="75" y="0"/>
                  </a:lnTo>
                  <a:lnTo>
                    <a:pt x="0" y="0"/>
                  </a:lnTo>
                  <a:close/>
                </a:path>
              </a:pathLst>
            </a:custGeom>
            <a:solidFill>
              <a:srgbClr val="5F009F"/>
            </a:solidFill>
            <a:ln w="14288">
              <a:solidFill>
                <a:srgbClr val="000000"/>
              </a:solidFill>
              <a:prstDash val="solid"/>
              <a:round/>
              <a:headEnd/>
              <a:tailEnd/>
            </a:ln>
          </p:spPr>
          <p:txBody>
            <a:bodyPr/>
            <a:lstStyle/>
            <a:p>
              <a:endParaRPr lang="en-US"/>
            </a:p>
          </p:txBody>
        </p:sp>
        <p:sp>
          <p:nvSpPr>
            <p:cNvPr id="46109" name="Freeform 42"/>
            <p:cNvSpPr>
              <a:spLocks/>
            </p:cNvSpPr>
            <p:nvPr/>
          </p:nvSpPr>
          <p:spPr bwMode="auto">
            <a:xfrm>
              <a:off x="983" y="2745"/>
              <a:ext cx="95" cy="150"/>
            </a:xfrm>
            <a:custGeom>
              <a:avLst/>
              <a:gdLst>
                <a:gd name="T0" fmla="*/ 95 w 95"/>
                <a:gd name="T1" fmla="*/ 0 h 150"/>
                <a:gd name="T2" fmla="*/ 70 w 95"/>
                <a:gd name="T3" fmla="*/ 144 h 150"/>
                <a:gd name="T4" fmla="*/ 25 w 95"/>
                <a:gd name="T5" fmla="*/ 150 h 150"/>
                <a:gd name="T6" fmla="*/ 0 w 95"/>
                <a:gd name="T7" fmla="*/ 0 h 150"/>
                <a:gd name="T8" fmla="*/ 95 w 95"/>
                <a:gd name="T9" fmla="*/ 0 h 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150">
                  <a:moveTo>
                    <a:pt x="95" y="0"/>
                  </a:moveTo>
                  <a:lnTo>
                    <a:pt x="70" y="144"/>
                  </a:lnTo>
                  <a:lnTo>
                    <a:pt x="25" y="150"/>
                  </a:lnTo>
                  <a:lnTo>
                    <a:pt x="0" y="0"/>
                  </a:lnTo>
                  <a:lnTo>
                    <a:pt x="95" y="0"/>
                  </a:lnTo>
                  <a:close/>
                </a:path>
              </a:pathLst>
            </a:custGeom>
            <a:solidFill>
              <a:srgbClr val="5F009F"/>
            </a:solidFill>
            <a:ln w="14288">
              <a:solidFill>
                <a:srgbClr val="000000"/>
              </a:solidFill>
              <a:prstDash val="solid"/>
              <a:round/>
              <a:headEnd/>
              <a:tailEnd/>
            </a:ln>
          </p:spPr>
          <p:txBody>
            <a:bodyPr/>
            <a:lstStyle/>
            <a:p>
              <a:endParaRPr lang="en-US"/>
            </a:p>
          </p:txBody>
        </p:sp>
        <p:sp>
          <p:nvSpPr>
            <p:cNvPr id="46110" name="Oval 43"/>
            <p:cNvSpPr>
              <a:spLocks noChangeArrowheads="1"/>
            </p:cNvSpPr>
            <p:nvPr/>
          </p:nvSpPr>
          <p:spPr bwMode="auto">
            <a:xfrm>
              <a:off x="749" y="2232"/>
              <a:ext cx="170" cy="157"/>
            </a:xfrm>
            <a:prstGeom prst="ellipse">
              <a:avLst/>
            </a:prstGeom>
            <a:solidFill>
              <a:srgbClr val="FFBF7F"/>
            </a:solidFill>
            <a:ln w="14288">
              <a:solidFill>
                <a:srgbClr val="000000"/>
              </a:solidFill>
              <a:round/>
              <a:headEnd/>
              <a:tailEnd/>
            </a:ln>
          </p:spPr>
          <p:txBody>
            <a:bodyPr/>
            <a:lstStyle/>
            <a:p>
              <a:endParaRPr lang="en-US"/>
            </a:p>
          </p:txBody>
        </p:sp>
        <p:sp>
          <p:nvSpPr>
            <p:cNvPr id="46111" name="Oval 44"/>
            <p:cNvSpPr>
              <a:spLocks noChangeArrowheads="1"/>
            </p:cNvSpPr>
            <p:nvPr/>
          </p:nvSpPr>
          <p:spPr bwMode="auto">
            <a:xfrm>
              <a:off x="1123" y="2440"/>
              <a:ext cx="46" cy="37"/>
            </a:xfrm>
            <a:prstGeom prst="ellipse">
              <a:avLst/>
            </a:prstGeom>
            <a:solidFill>
              <a:srgbClr val="FFBF7F"/>
            </a:solidFill>
            <a:ln w="14288">
              <a:solidFill>
                <a:srgbClr val="000000"/>
              </a:solidFill>
              <a:round/>
              <a:headEnd/>
              <a:tailEnd/>
            </a:ln>
          </p:spPr>
          <p:txBody>
            <a:bodyPr/>
            <a:lstStyle/>
            <a:p>
              <a:endParaRPr lang="en-US"/>
            </a:p>
          </p:txBody>
        </p:sp>
        <p:sp>
          <p:nvSpPr>
            <p:cNvPr id="46112" name="Freeform 45"/>
            <p:cNvSpPr>
              <a:spLocks/>
            </p:cNvSpPr>
            <p:nvPr/>
          </p:nvSpPr>
          <p:spPr bwMode="auto">
            <a:xfrm>
              <a:off x="588" y="2361"/>
              <a:ext cx="557" cy="311"/>
            </a:xfrm>
            <a:custGeom>
              <a:avLst/>
              <a:gdLst>
                <a:gd name="T0" fmla="*/ 557 w 557"/>
                <a:gd name="T1" fmla="*/ 116 h 311"/>
                <a:gd name="T2" fmla="*/ 451 w 557"/>
                <a:gd name="T3" fmla="*/ 259 h 311"/>
                <a:gd name="T4" fmla="*/ 312 w 557"/>
                <a:gd name="T5" fmla="*/ 311 h 311"/>
                <a:gd name="T6" fmla="*/ 0 w 557"/>
                <a:gd name="T7" fmla="*/ 208 h 311"/>
                <a:gd name="T8" fmla="*/ 67 w 557"/>
                <a:gd name="T9" fmla="*/ 13 h 311"/>
                <a:gd name="T10" fmla="*/ 75 w 557"/>
                <a:gd name="T11" fmla="*/ 3 h 311"/>
                <a:gd name="T12" fmla="*/ 89 w 557"/>
                <a:gd name="T13" fmla="*/ 0 h 311"/>
                <a:gd name="T14" fmla="*/ 353 w 557"/>
                <a:gd name="T15" fmla="*/ 58 h 311"/>
                <a:gd name="T16" fmla="*/ 366 w 557"/>
                <a:gd name="T17" fmla="*/ 65 h 311"/>
                <a:gd name="T18" fmla="*/ 375 w 557"/>
                <a:gd name="T19" fmla="*/ 79 h 311"/>
                <a:gd name="T20" fmla="*/ 408 w 557"/>
                <a:gd name="T21" fmla="*/ 185 h 311"/>
                <a:gd name="T22" fmla="*/ 524 w 557"/>
                <a:gd name="T23" fmla="*/ 91 h 311"/>
                <a:gd name="T24" fmla="*/ 557 w 557"/>
                <a:gd name="T25" fmla="*/ 116 h 3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57" h="311">
                  <a:moveTo>
                    <a:pt x="557" y="116"/>
                  </a:moveTo>
                  <a:lnTo>
                    <a:pt x="451" y="259"/>
                  </a:lnTo>
                  <a:lnTo>
                    <a:pt x="312" y="311"/>
                  </a:lnTo>
                  <a:lnTo>
                    <a:pt x="0" y="208"/>
                  </a:lnTo>
                  <a:lnTo>
                    <a:pt x="67" y="13"/>
                  </a:lnTo>
                  <a:lnTo>
                    <a:pt x="75" y="3"/>
                  </a:lnTo>
                  <a:lnTo>
                    <a:pt x="89" y="0"/>
                  </a:lnTo>
                  <a:lnTo>
                    <a:pt x="353" y="58"/>
                  </a:lnTo>
                  <a:lnTo>
                    <a:pt x="366" y="65"/>
                  </a:lnTo>
                  <a:lnTo>
                    <a:pt x="375" y="79"/>
                  </a:lnTo>
                  <a:lnTo>
                    <a:pt x="408" y="185"/>
                  </a:lnTo>
                  <a:lnTo>
                    <a:pt x="524" y="91"/>
                  </a:lnTo>
                  <a:lnTo>
                    <a:pt x="557" y="116"/>
                  </a:lnTo>
                  <a:close/>
                </a:path>
              </a:pathLst>
            </a:custGeom>
            <a:solidFill>
              <a:srgbClr val="5F009F"/>
            </a:solidFill>
            <a:ln w="14288">
              <a:solidFill>
                <a:srgbClr val="000000"/>
              </a:solidFill>
              <a:prstDash val="solid"/>
              <a:round/>
              <a:headEnd/>
              <a:tailEnd/>
            </a:ln>
          </p:spPr>
          <p:txBody>
            <a:bodyPr/>
            <a:lstStyle/>
            <a:p>
              <a:endParaRPr lang="en-US"/>
            </a:p>
          </p:txBody>
        </p:sp>
      </p:grpSp>
      <p:sp>
        <p:nvSpPr>
          <p:cNvPr id="46102" name="Freeform 46"/>
          <p:cNvSpPr>
            <a:spLocks/>
          </p:cNvSpPr>
          <p:nvPr/>
        </p:nvSpPr>
        <p:spPr bwMode="auto">
          <a:xfrm>
            <a:off x="871538" y="3813175"/>
            <a:ext cx="547687" cy="619125"/>
          </a:xfrm>
          <a:custGeom>
            <a:avLst/>
            <a:gdLst>
              <a:gd name="T0" fmla="*/ 396712 w 341"/>
              <a:gd name="T1" fmla="*/ 72178 h 386"/>
              <a:gd name="T2" fmla="*/ 0 w 341"/>
              <a:gd name="T3" fmla="*/ 0 h 386"/>
              <a:gd name="T4" fmla="*/ 120459 w 341"/>
              <a:gd name="T5" fmla="*/ 498829 h 386"/>
              <a:gd name="T6" fmla="*/ 547687 w 341"/>
              <a:gd name="T7" fmla="*/ 619125 h 386"/>
              <a:gd name="T8" fmla="*/ 396712 w 341"/>
              <a:gd name="T9" fmla="*/ 72178 h 3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1" h="386">
                <a:moveTo>
                  <a:pt x="247" y="45"/>
                </a:moveTo>
                <a:lnTo>
                  <a:pt x="0" y="0"/>
                </a:lnTo>
                <a:lnTo>
                  <a:pt x="75" y="311"/>
                </a:lnTo>
                <a:lnTo>
                  <a:pt x="341" y="386"/>
                </a:lnTo>
                <a:lnTo>
                  <a:pt x="247" y="45"/>
                </a:lnTo>
                <a:close/>
              </a:path>
            </a:pathLst>
          </a:custGeom>
          <a:solidFill>
            <a:srgbClr val="9F9FBF"/>
          </a:solidFill>
          <a:ln w="14288">
            <a:solidFill>
              <a:srgbClr val="000000"/>
            </a:solidFill>
            <a:prstDash val="solid"/>
            <a:round/>
            <a:headEnd/>
            <a:tailEnd/>
          </a:ln>
        </p:spPr>
        <p:txBody>
          <a:bodyPr/>
          <a:lstStyle/>
          <a:p>
            <a:endParaRPr lang="en-US"/>
          </a:p>
        </p:txBody>
      </p:sp>
      <p:sp>
        <p:nvSpPr>
          <p:cNvPr id="46103" name="Freeform 47"/>
          <p:cNvSpPr>
            <a:spLocks/>
          </p:cNvSpPr>
          <p:nvPr/>
        </p:nvSpPr>
        <p:spPr bwMode="auto">
          <a:xfrm>
            <a:off x="1268413" y="3862388"/>
            <a:ext cx="473075" cy="569912"/>
          </a:xfrm>
          <a:custGeom>
            <a:avLst/>
            <a:gdLst>
              <a:gd name="T0" fmla="*/ 78579 w 295"/>
              <a:gd name="T1" fmla="*/ 0 h 356"/>
              <a:gd name="T2" fmla="*/ 0 w 295"/>
              <a:gd name="T3" fmla="*/ 24013 h 356"/>
              <a:gd name="T4" fmla="*/ 129895 w 295"/>
              <a:gd name="T5" fmla="*/ 569912 h 356"/>
              <a:gd name="T6" fmla="*/ 447417 w 295"/>
              <a:gd name="T7" fmla="*/ 497873 h 356"/>
              <a:gd name="T8" fmla="*/ 473075 w 295"/>
              <a:gd name="T9" fmla="*/ 236930 h 356"/>
              <a:gd name="T10" fmla="*/ 158761 w 295"/>
              <a:gd name="T11" fmla="*/ 356995 h 356"/>
              <a:gd name="T12" fmla="*/ 78579 w 295"/>
              <a:gd name="T13" fmla="*/ 0 h 35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5" h="356">
                <a:moveTo>
                  <a:pt x="49" y="0"/>
                </a:moveTo>
                <a:lnTo>
                  <a:pt x="0" y="15"/>
                </a:lnTo>
                <a:lnTo>
                  <a:pt x="81" y="356"/>
                </a:lnTo>
                <a:lnTo>
                  <a:pt x="279" y="311"/>
                </a:lnTo>
                <a:lnTo>
                  <a:pt x="295" y="148"/>
                </a:lnTo>
                <a:lnTo>
                  <a:pt x="99" y="223"/>
                </a:lnTo>
                <a:lnTo>
                  <a:pt x="49" y="0"/>
                </a:lnTo>
                <a:close/>
              </a:path>
            </a:pathLst>
          </a:custGeom>
          <a:solidFill>
            <a:srgbClr val="7F7F9F"/>
          </a:solidFill>
          <a:ln w="14288">
            <a:solidFill>
              <a:srgbClr val="000000"/>
            </a:solidFill>
            <a:prstDash val="solid"/>
            <a:round/>
            <a:headEnd/>
            <a:tailEnd/>
          </a:ln>
        </p:spPr>
        <p:txBody>
          <a:bodyPr/>
          <a:lstStyle/>
          <a:p>
            <a:endParaRPr lang="en-US"/>
          </a:p>
        </p:txBody>
      </p:sp>
      <p:sp>
        <p:nvSpPr>
          <p:cNvPr id="46104" name="Freeform 48"/>
          <p:cNvSpPr>
            <a:spLocks/>
          </p:cNvSpPr>
          <p:nvPr/>
        </p:nvSpPr>
        <p:spPr bwMode="auto">
          <a:xfrm>
            <a:off x="871538" y="3790950"/>
            <a:ext cx="487362" cy="95250"/>
          </a:xfrm>
          <a:custGeom>
            <a:avLst/>
            <a:gdLst>
              <a:gd name="T0" fmla="*/ 487362 w 304"/>
              <a:gd name="T1" fmla="*/ 72648 h 59"/>
              <a:gd name="T2" fmla="*/ 60920 w 304"/>
              <a:gd name="T3" fmla="*/ 0 h 59"/>
              <a:gd name="T4" fmla="*/ 0 w 304"/>
              <a:gd name="T5" fmla="*/ 24216 h 59"/>
              <a:gd name="T6" fmla="*/ 395982 w 304"/>
              <a:gd name="T7" fmla="*/ 95250 h 59"/>
              <a:gd name="T8" fmla="*/ 487362 w 304"/>
              <a:gd name="T9" fmla="*/ 72648 h 5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59">
                <a:moveTo>
                  <a:pt x="304" y="45"/>
                </a:moveTo>
                <a:lnTo>
                  <a:pt x="38" y="0"/>
                </a:lnTo>
                <a:lnTo>
                  <a:pt x="0" y="15"/>
                </a:lnTo>
                <a:lnTo>
                  <a:pt x="247" y="59"/>
                </a:lnTo>
                <a:lnTo>
                  <a:pt x="304" y="45"/>
                </a:lnTo>
                <a:close/>
              </a:path>
            </a:pathLst>
          </a:custGeom>
          <a:solidFill>
            <a:srgbClr val="BFBFDF"/>
          </a:solidFill>
          <a:ln w="14288">
            <a:solidFill>
              <a:srgbClr val="000000"/>
            </a:solidFill>
            <a:prstDash val="solid"/>
            <a:round/>
            <a:headEnd/>
            <a:tailEnd/>
          </a:ln>
        </p:spPr>
        <p:txBody>
          <a:bodyPr/>
          <a:lstStyle/>
          <a:p>
            <a:endParaRPr lang="en-US"/>
          </a:p>
        </p:txBody>
      </p:sp>
      <p:sp>
        <p:nvSpPr>
          <p:cNvPr id="46105" name="Text Box 49"/>
          <p:cNvSpPr txBox="1">
            <a:spLocks noChangeArrowheads="1"/>
          </p:cNvSpPr>
          <p:nvPr/>
        </p:nvSpPr>
        <p:spPr bwMode="auto">
          <a:xfrm>
            <a:off x="3124200" y="1828800"/>
            <a:ext cx="5638800" cy="4054475"/>
          </a:xfrm>
          <a:prstGeom prst="rect">
            <a:avLst/>
          </a:prstGeom>
          <a:noFill/>
          <a:ln w="12700" cap="sq">
            <a:noFill/>
            <a:miter lim="800000"/>
            <a:headEnd type="none" w="sm" len="sm"/>
            <a:tailEnd type="none" w="sm" len="sm"/>
          </a:ln>
          <a:effectLst/>
        </p:spPr>
        <p:txBody>
          <a:bodyPr>
            <a:spAutoFit/>
          </a:bodyPr>
          <a:lstStyle/>
          <a:p>
            <a:pPr>
              <a:spcBef>
                <a:spcPct val="50000"/>
              </a:spcBef>
            </a:pPr>
            <a:r>
              <a:rPr lang="en-US" sz="2000"/>
              <a:t>Language encodes all three kinds of meanings simultaneously in one clause. When you say “</a:t>
            </a:r>
            <a:r>
              <a:rPr lang="en-US" sz="2000" b="1"/>
              <a:t>Robinho plays football</a:t>
            </a:r>
            <a:r>
              <a:rPr lang="en-US" sz="2000"/>
              <a:t>.” you are:</a:t>
            </a:r>
          </a:p>
          <a:p>
            <a:pPr>
              <a:spcBef>
                <a:spcPct val="50000"/>
              </a:spcBef>
              <a:buFontTx/>
              <a:buChar char="•"/>
            </a:pPr>
            <a:r>
              <a:rPr lang="en-US" sz="2000"/>
              <a:t>  representing or describing something (experiential meaning)</a:t>
            </a:r>
          </a:p>
          <a:p>
            <a:pPr>
              <a:spcBef>
                <a:spcPct val="50000"/>
              </a:spcBef>
              <a:buFontTx/>
              <a:buChar char="•"/>
            </a:pPr>
            <a:r>
              <a:rPr lang="en-US" sz="2000"/>
              <a:t>  interacting with someone (interpersonal meaning), by</a:t>
            </a:r>
          </a:p>
          <a:p>
            <a:pPr>
              <a:spcBef>
                <a:spcPct val="50000"/>
              </a:spcBef>
              <a:buFontTx/>
              <a:buChar char="•"/>
            </a:pPr>
            <a:r>
              <a:rPr lang="en-US" sz="2000"/>
              <a:t> Telling something and organizing your message in a linear flow (textual  meaning).</a:t>
            </a:r>
          </a:p>
          <a:p>
            <a:pPr>
              <a:spcBef>
                <a:spcPct val="50000"/>
              </a:spcBef>
            </a:pPr>
            <a:r>
              <a:rPr lang="en-US" sz="2000"/>
              <a:t>Each of this aspects is achieved through your choice of lexico-grammar options.</a:t>
            </a: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defRPr/>
            </a:pPr>
            <a:r>
              <a:rPr lang="en-US" smtClean="0"/>
              <a:t>TRANSITIVITY, MOOD, THEME</a:t>
            </a:r>
          </a:p>
        </p:txBody>
      </p:sp>
      <p:sp>
        <p:nvSpPr>
          <p:cNvPr id="48131" name="Rectangle 3"/>
          <p:cNvSpPr>
            <a:spLocks noGrp="1" noChangeArrowheads="1"/>
          </p:cNvSpPr>
          <p:nvPr>
            <p:ph type="body" idx="1"/>
          </p:nvPr>
        </p:nvSpPr>
        <p:spPr/>
        <p:txBody>
          <a:bodyPr/>
          <a:lstStyle/>
          <a:p>
            <a:pPr eaLnBrk="1" hangingPunct="1"/>
            <a:r>
              <a:rPr lang="en-US" sz="2800" smtClean="0"/>
              <a:t>TRANSITIVITY: grammatical system that aims to describe the option of representational/ideational meaning</a:t>
            </a:r>
          </a:p>
          <a:p>
            <a:pPr eaLnBrk="1" hangingPunct="1"/>
            <a:r>
              <a:rPr lang="en-US" sz="2800" smtClean="0"/>
              <a:t>MOOD: grammatical system that relates to interpersonal meaning</a:t>
            </a:r>
          </a:p>
          <a:p>
            <a:pPr eaLnBrk="1" hangingPunct="1"/>
            <a:r>
              <a:rPr lang="en-US" sz="2800" smtClean="0"/>
              <a:t>THEME: grammatical system that captures the organization of message</a:t>
            </a:r>
          </a:p>
          <a:p>
            <a:pPr eaLnBrk="1" hangingPunct="1">
              <a:buFont typeface="Wingdings" pitchFamily="2" charset="2"/>
              <a:buNone/>
            </a:pPr>
            <a:r>
              <a:rPr lang="en-US" sz="2800" smtClean="0"/>
              <a:t>If we put these part of grammar in the previous system network, we have the following graphs.</a:t>
            </a:r>
          </a:p>
          <a:p>
            <a:pPr eaLnBrk="1" hangingPunct="1"/>
            <a:endParaRPr lang="en-US" sz="2800" smtClean="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smtClean="0"/>
              <a:t>Independence of metafunction</a:t>
            </a:r>
          </a:p>
        </p:txBody>
      </p:sp>
      <p:pic>
        <p:nvPicPr>
          <p:cNvPr id="50179" name="Picture 3"/>
          <p:cNvPicPr>
            <a:picLocks noGrp="1" noChangeAspect="1" noChangeArrowheads="1"/>
          </p:cNvPicPr>
          <p:nvPr>
            <p:ph type="body" idx="1"/>
          </p:nvPr>
        </p:nvPicPr>
        <p:blipFill>
          <a:blip r:embed="rId3"/>
          <a:srcRect/>
          <a:stretch>
            <a:fillRect/>
          </a:stretch>
        </p:blipFill>
        <p:spPr>
          <a:xfrm>
            <a:off x="1676400" y="1143000"/>
            <a:ext cx="6569075" cy="5410200"/>
          </a:xfrm>
          <a:noFill/>
        </p:spPr>
      </p:pic>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defRPr/>
            </a:pPr>
            <a:r>
              <a:rPr lang="en-US" smtClean="0"/>
              <a:t>TRANSITIVITY</a:t>
            </a:r>
          </a:p>
        </p:txBody>
      </p:sp>
      <p:sp>
        <p:nvSpPr>
          <p:cNvPr id="52227" name="Rectangle 3"/>
          <p:cNvSpPr>
            <a:spLocks noGrp="1" noChangeArrowheads="1"/>
          </p:cNvSpPr>
          <p:nvPr>
            <p:ph type="body" idx="1"/>
          </p:nvPr>
        </p:nvSpPr>
        <p:spPr>
          <a:xfrm>
            <a:off x="304800" y="1600200"/>
            <a:ext cx="8534400" cy="1600200"/>
          </a:xfrm>
        </p:spPr>
        <p:txBody>
          <a:bodyPr/>
          <a:lstStyle/>
          <a:p>
            <a:pPr eaLnBrk="1" hangingPunct="1"/>
            <a:r>
              <a:rPr lang="en-US" smtClean="0"/>
              <a:t>In order to talk about language used to express experience, we need the following metalanguages:</a:t>
            </a:r>
          </a:p>
        </p:txBody>
      </p:sp>
      <p:sp>
        <p:nvSpPr>
          <p:cNvPr id="52228" name="Text Box 4"/>
          <p:cNvSpPr txBox="1">
            <a:spLocks noChangeArrowheads="1"/>
          </p:cNvSpPr>
          <p:nvPr/>
        </p:nvSpPr>
        <p:spPr bwMode="auto">
          <a:xfrm>
            <a:off x="762000" y="3505200"/>
            <a:ext cx="4038600" cy="2030413"/>
          </a:xfrm>
          <a:prstGeom prst="rect">
            <a:avLst/>
          </a:prstGeom>
          <a:solidFill>
            <a:srgbClr val="87FD8D"/>
          </a:solidFill>
          <a:ln w="12700" cap="sq">
            <a:solidFill>
              <a:srgbClr val="0000FF"/>
            </a:solidFill>
            <a:miter lim="800000"/>
            <a:headEnd type="none" w="sm" len="sm"/>
            <a:tailEnd type="none" w="sm" len="sm"/>
          </a:ln>
          <a:effectLst/>
        </p:spPr>
        <p:txBody>
          <a:bodyPr>
            <a:spAutoFit/>
          </a:bodyPr>
          <a:lstStyle/>
          <a:p>
            <a:pPr>
              <a:spcBef>
                <a:spcPct val="50000"/>
              </a:spcBef>
            </a:pPr>
            <a:r>
              <a:rPr lang="en-US" b="1">
                <a:solidFill>
                  <a:srgbClr val="0000FF"/>
                </a:solidFill>
              </a:rPr>
              <a:t>			ACTOR</a:t>
            </a:r>
          </a:p>
          <a:p>
            <a:pPr>
              <a:spcBef>
                <a:spcPct val="50000"/>
              </a:spcBef>
            </a:pPr>
            <a:r>
              <a:rPr lang="en-US" b="1">
                <a:solidFill>
                  <a:srgbClr val="0000FF"/>
                </a:solidFill>
              </a:rPr>
              <a:t>			AGENT</a:t>
            </a:r>
          </a:p>
          <a:p>
            <a:pPr>
              <a:spcBef>
                <a:spcPct val="50000"/>
              </a:spcBef>
            </a:pPr>
            <a:r>
              <a:rPr lang="en-US" b="1">
                <a:solidFill>
                  <a:srgbClr val="0000FF"/>
                </a:solidFill>
              </a:rPr>
              <a:t>PARTICIPANT		GOAL</a:t>
            </a:r>
          </a:p>
          <a:p>
            <a:pPr>
              <a:spcBef>
                <a:spcPct val="50000"/>
              </a:spcBef>
            </a:pPr>
            <a:r>
              <a:rPr lang="en-US" b="1">
                <a:solidFill>
                  <a:srgbClr val="0000FF"/>
                </a:solidFill>
              </a:rPr>
              <a:t>			CARRIER</a:t>
            </a:r>
          </a:p>
          <a:p>
            <a:pPr>
              <a:spcBef>
                <a:spcPct val="50000"/>
              </a:spcBef>
            </a:pPr>
            <a:r>
              <a:rPr lang="en-US" b="1">
                <a:solidFill>
                  <a:srgbClr val="0000FF"/>
                </a:solidFill>
              </a:rPr>
              <a:t>			SAYER</a:t>
            </a:r>
          </a:p>
        </p:txBody>
      </p:sp>
      <p:sp>
        <p:nvSpPr>
          <p:cNvPr id="52229" name="Line 5"/>
          <p:cNvSpPr>
            <a:spLocks noChangeShapeType="1"/>
          </p:cNvSpPr>
          <p:nvPr/>
        </p:nvSpPr>
        <p:spPr bwMode="auto">
          <a:xfrm flipV="1">
            <a:off x="2438400" y="3733800"/>
            <a:ext cx="990600" cy="762000"/>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0" name="Line 6"/>
          <p:cNvSpPr>
            <a:spLocks noChangeShapeType="1"/>
          </p:cNvSpPr>
          <p:nvPr/>
        </p:nvSpPr>
        <p:spPr bwMode="auto">
          <a:xfrm flipV="1">
            <a:off x="2438400" y="4114800"/>
            <a:ext cx="990600" cy="381000"/>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1" name="Line 7"/>
          <p:cNvSpPr>
            <a:spLocks noChangeShapeType="1"/>
          </p:cNvSpPr>
          <p:nvPr/>
        </p:nvSpPr>
        <p:spPr bwMode="auto">
          <a:xfrm>
            <a:off x="2438400" y="4495800"/>
            <a:ext cx="990600" cy="0"/>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2" name="Line 8"/>
          <p:cNvSpPr>
            <a:spLocks noChangeShapeType="1"/>
          </p:cNvSpPr>
          <p:nvPr/>
        </p:nvSpPr>
        <p:spPr bwMode="auto">
          <a:xfrm>
            <a:off x="2438400" y="4495800"/>
            <a:ext cx="914400" cy="457200"/>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3" name="Line 9"/>
          <p:cNvSpPr>
            <a:spLocks noChangeShapeType="1"/>
          </p:cNvSpPr>
          <p:nvPr/>
        </p:nvSpPr>
        <p:spPr bwMode="auto">
          <a:xfrm>
            <a:off x="2514600" y="4572000"/>
            <a:ext cx="838200" cy="762000"/>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4" name="Text Box 10"/>
          <p:cNvSpPr txBox="1">
            <a:spLocks noChangeArrowheads="1"/>
          </p:cNvSpPr>
          <p:nvPr/>
        </p:nvSpPr>
        <p:spPr bwMode="auto">
          <a:xfrm>
            <a:off x="5257800" y="3505200"/>
            <a:ext cx="3657600" cy="1192213"/>
          </a:xfrm>
          <a:prstGeom prst="rect">
            <a:avLst/>
          </a:prstGeom>
          <a:solidFill>
            <a:srgbClr val="DAEE1E"/>
          </a:solidFill>
          <a:ln w="12700" cap="sq">
            <a:noFill/>
            <a:miter lim="800000"/>
            <a:headEnd type="none" w="sm" len="sm"/>
            <a:tailEnd type="none" w="sm" len="sm"/>
          </a:ln>
          <a:effectLst/>
        </p:spPr>
        <p:txBody>
          <a:bodyPr>
            <a:spAutoFit/>
          </a:bodyPr>
          <a:lstStyle/>
          <a:p>
            <a:pPr>
              <a:spcBef>
                <a:spcPct val="50000"/>
              </a:spcBef>
            </a:pPr>
            <a:r>
              <a:rPr lang="en-US" b="1">
                <a:solidFill>
                  <a:srgbClr val="0000FF"/>
                </a:solidFill>
              </a:rPr>
              <a:t>		MATERIAL</a:t>
            </a:r>
          </a:p>
          <a:p>
            <a:pPr>
              <a:spcBef>
                <a:spcPct val="50000"/>
              </a:spcBef>
            </a:pPr>
            <a:r>
              <a:rPr lang="en-US" b="1">
                <a:solidFill>
                  <a:srgbClr val="0000FF"/>
                </a:solidFill>
              </a:rPr>
              <a:t>PROCESS	RELATIONAL</a:t>
            </a:r>
          </a:p>
          <a:p>
            <a:pPr>
              <a:spcBef>
                <a:spcPct val="50000"/>
              </a:spcBef>
            </a:pPr>
            <a:r>
              <a:rPr lang="en-US" b="1">
                <a:solidFill>
                  <a:srgbClr val="0000FF"/>
                </a:solidFill>
              </a:rPr>
              <a:t>		PROJECTING</a:t>
            </a:r>
          </a:p>
        </p:txBody>
      </p:sp>
      <p:sp>
        <p:nvSpPr>
          <p:cNvPr id="52235" name="Line 11"/>
          <p:cNvSpPr>
            <a:spLocks noChangeShapeType="1"/>
          </p:cNvSpPr>
          <p:nvPr/>
        </p:nvSpPr>
        <p:spPr bwMode="auto">
          <a:xfrm flipV="1">
            <a:off x="6629400" y="3733800"/>
            <a:ext cx="457200" cy="304800"/>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6" name="Line 12"/>
          <p:cNvSpPr>
            <a:spLocks noChangeShapeType="1"/>
          </p:cNvSpPr>
          <p:nvPr/>
        </p:nvSpPr>
        <p:spPr bwMode="auto">
          <a:xfrm>
            <a:off x="6629400" y="4038600"/>
            <a:ext cx="457200" cy="76200"/>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7" name="Line 13"/>
          <p:cNvSpPr>
            <a:spLocks noChangeShapeType="1"/>
          </p:cNvSpPr>
          <p:nvPr/>
        </p:nvSpPr>
        <p:spPr bwMode="auto">
          <a:xfrm>
            <a:off x="6629400" y="4010025"/>
            <a:ext cx="457200" cy="485775"/>
          </a:xfrm>
          <a:prstGeom prst="line">
            <a:avLst/>
          </a:prstGeom>
          <a:noFill/>
          <a:ln w="12700" cap="sq">
            <a:solidFill>
              <a:srgbClr val="0000FF"/>
            </a:solidFill>
            <a:round/>
            <a:headEnd type="none" w="sm" len="sm"/>
            <a:tailEnd type="triangle" w="sm" len="sm"/>
          </a:ln>
          <a:effectLst/>
        </p:spPr>
        <p:txBody>
          <a:bodyPr/>
          <a:lstStyle/>
          <a:p>
            <a:endParaRPr lang="en-US"/>
          </a:p>
        </p:txBody>
      </p:sp>
      <p:sp>
        <p:nvSpPr>
          <p:cNvPr id="52238" name="Text Box 14"/>
          <p:cNvSpPr txBox="1">
            <a:spLocks noChangeArrowheads="1"/>
          </p:cNvSpPr>
          <p:nvPr/>
        </p:nvSpPr>
        <p:spPr bwMode="auto">
          <a:xfrm>
            <a:off x="4876800" y="4876800"/>
            <a:ext cx="3733800" cy="2017713"/>
          </a:xfrm>
          <a:prstGeom prst="rect">
            <a:avLst/>
          </a:prstGeom>
          <a:solidFill>
            <a:srgbClr val="AA1228"/>
          </a:solidFill>
          <a:ln w="12700" cap="sq">
            <a:noFill/>
            <a:miter lim="800000"/>
            <a:headEnd type="none" w="sm" len="sm"/>
            <a:tailEnd type="none" w="sm" len="sm"/>
          </a:ln>
          <a:effectLst/>
        </p:spPr>
        <p:txBody>
          <a:bodyPr>
            <a:spAutoFit/>
          </a:bodyPr>
          <a:lstStyle/>
          <a:p>
            <a:pPr>
              <a:spcBef>
                <a:spcPct val="50000"/>
              </a:spcBef>
            </a:pPr>
            <a:r>
              <a:rPr lang="en-US"/>
              <a:t>		</a:t>
            </a:r>
            <a:r>
              <a:rPr lang="en-US">
                <a:solidFill>
                  <a:srgbClr val="FFFF00"/>
                </a:solidFill>
              </a:rPr>
              <a:t>Cause</a:t>
            </a:r>
          </a:p>
          <a:p>
            <a:pPr>
              <a:spcBef>
                <a:spcPct val="50000"/>
              </a:spcBef>
            </a:pPr>
            <a:r>
              <a:rPr lang="en-US">
                <a:solidFill>
                  <a:srgbClr val="FFFF00"/>
                </a:solidFill>
              </a:rPr>
              <a:t>		Location</a:t>
            </a:r>
          </a:p>
          <a:p>
            <a:pPr>
              <a:spcBef>
                <a:spcPct val="50000"/>
              </a:spcBef>
            </a:pPr>
            <a:r>
              <a:rPr lang="en-US">
                <a:solidFill>
                  <a:srgbClr val="FFFF00"/>
                </a:solidFill>
              </a:rPr>
              <a:t>Circumstance	Manner</a:t>
            </a:r>
          </a:p>
          <a:p>
            <a:pPr>
              <a:spcBef>
                <a:spcPct val="50000"/>
              </a:spcBef>
            </a:pPr>
            <a:r>
              <a:rPr lang="en-US">
                <a:solidFill>
                  <a:srgbClr val="FFFF00"/>
                </a:solidFill>
              </a:rPr>
              <a:t>		Accompaniment</a:t>
            </a:r>
          </a:p>
          <a:p>
            <a:pPr>
              <a:spcBef>
                <a:spcPct val="50000"/>
              </a:spcBef>
            </a:pPr>
            <a:r>
              <a:rPr lang="en-US">
                <a:solidFill>
                  <a:srgbClr val="FFFF00"/>
                </a:solidFill>
              </a:rPr>
              <a:t>		Etc.</a:t>
            </a:r>
          </a:p>
        </p:txBody>
      </p:sp>
      <p:sp>
        <p:nvSpPr>
          <p:cNvPr id="52239" name="Line 15"/>
          <p:cNvSpPr>
            <a:spLocks noChangeShapeType="1"/>
          </p:cNvSpPr>
          <p:nvPr/>
        </p:nvSpPr>
        <p:spPr bwMode="auto">
          <a:xfrm flipV="1">
            <a:off x="6400800" y="5181600"/>
            <a:ext cx="304800" cy="685800"/>
          </a:xfrm>
          <a:prstGeom prst="line">
            <a:avLst/>
          </a:prstGeom>
          <a:noFill/>
          <a:ln w="57150" cap="sq">
            <a:solidFill>
              <a:srgbClr val="DAEE1E"/>
            </a:solidFill>
            <a:round/>
            <a:headEnd type="none" w="sm" len="sm"/>
            <a:tailEnd type="triangle" w="sm" len="sm"/>
          </a:ln>
          <a:effectLst/>
        </p:spPr>
        <p:txBody>
          <a:bodyPr/>
          <a:lstStyle/>
          <a:p>
            <a:endParaRPr lang="en-US"/>
          </a:p>
        </p:txBody>
      </p:sp>
      <p:sp>
        <p:nvSpPr>
          <p:cNvPr id="52240" name="Line 16"/>
          <p:cNvSpPr>
            <a:spLocks noChangeShapeType="1"/>
          </p:cNvSpPr>
          <p:nvPr/>
        </p:nvSpPr>
        <p:spPr bwMode="auto">
          <a:xfrm flipV="1">
            <a:off x="6477000" y="5562600"/>
            <a:ext cx="304800" cy="304800"/>
          </a:xfrm>
          <a:prstGeom prst="line">
            <a:avLst/>
          </a:prstGeom>
          <a:noFill/>
          <a:ln w="57150" cap="sq">
            <a:solidFill>
              <a:srgbClr val="DAEE1E"/>
            </a:solidFill>
            <a:round/>
            <a:headEnd type="none" w="sm" len="sm"/>
            <a:tailEnd type="triangle" w="sm" len="sm"/>
          </a:ln>
          <a:effectLst/>
        </p:spPr>
        <p:txBody>
          <a:bodyPr/>
          <a:lstStyle/>
          <a:p>
            <a:endParaRPr lang="en-US"/>
          </a:p>
        </p:txBody>
      </p:sp>
      <p:sp>
        <p:nvSpPr>
          <p:cNvPr id="52241" name="Line 17"/>
          <p:cNvSpPr>
            <a:spLocks noChangeShapeType="1"/>
          </p:cNvSpPr>
          <p:nvPr/>
        </p:nvSpPr>
        <p:spPr bwMode="auto">
          <a:xfrm flipV="1">
            <a:off x="6400800" y="5867400"/>
            <a:ext cx="381000" cy="76200"/>
          </a:xfrm>
          <a:prstGeom prst="line">
            <a:avLst/>
          </a:prstGeom>
          <a:noFill/>
          <a:ln w="57150" cap="sq">
            <a:solidFill>
              <a:srgbClr val="DAEE1E"/>
            </a:solidFill>
            <a:round/>
            <a:headEnd type="none" w="sm" len="sm"/>
            <a:tailEnd type="triangle" w="sm" len="sm"/>
          </a:ln>
          <a:effectLst/>
        </p:spPr>
        <p:txBody>
          <a:bodyPr/>
          <a:lstStyle/>
          <a:p>
            <a:endParaRPr lang="en-US"/>
          </a:p>
        </p:txBody>
      </p:sp>
      <p:sp>
        <p:nvSpPr>
          <p:cNvPr id="52242" name="Line 18"/>
          <p:cNvSpPr>
            <a:spLocks noChangeShapeType="1"/>
          </p:cNvSpPr>
          <p:nvPr/>
        </p:nvSpPr>
        <p:spPr bwMode="auto">
          <a:xfrm>
            <a:off x="6400800" y="5943600"/>
            <a:ext cx="304800" cy="304800"/>
          </a:xfrm>
          <a:prstGeom prst="line">
            <a:avLst/>
          </a:prstGeom>
          <a:noFill/>
          <a:ln w="57150" cap="sq">
            <a:solidFill>
              <a:srgbClr val="DAEE1E"/>
            </a:solidFill>
            <a:round/>
            <a:headEnd type="none" w="sm" len="sm"/>
            <a:tailEnd type="triangle" w="sm" len="sm"/>
          </a:ln>
          <a:effectLst/>
        </p:spPr>
        <p:txBody>
          <a:bodyPr/>
          <a:lstStyle/>
          <a:p>
            <a:endParaRPr lang="en-US"/>
          </a:p>
        </p:txBody>
      </p:sp>
      <p:sp>
        <p:nvSpPr>
          <p:cNvPr id="52243" name="Line 19"/>
          <p:cNvSpPr>
            <a:spLocks noChangeShapeType="1"/>
          </p:cNvSpPr>
          <p:nvPr/>
        </p:nvSpPr>
        <p:spPr bwMode="auto">
          <a:xfrm>
            <a:off x="6400800" y="5943600"/>
            <a:ext cx="304800" cy="762000"/>
          </a:xfrm>
          <a:prstGeom prst="line">
            <a:avLst/>
          </a:prstGeom>
          <a:noFill/>
          <a:ln w="57150" cap="sq">
            <a:solidFill>
              <a:srgbClr val="DAEE1E"/>
            </a:solidFill>
            <a:round/>
            <a:headEnd type="none" w="sm" len="sm"/>
            <a:tailEnd type="triangle" w="sm" len="sm"/>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eaLnBrk="1" hangingPunct="1">
              <a:defRPr/>
            </a:pPr>
            <a:r>
              <a:rPr lang="en-US" smtClean="0"/>
              <a:t>Processes in Transitivity</a:t>
            </a:r>
          </a:p>
        </p:txBody>
      </p:sp>
      <p:pic>
        <p:nvPicPr>
          <p:cNvPr id="54275" name="Picture 3"/>
          <p:cNvPicPr>
            <a:picLocks noGrp="1" noChangeAspect="1" noChangeArrowheads="1"/>
          </p:cNvPicPr>
          <p:nvPr>
            <p:ph type="body" idx="1"/>
          </p:nvPr>
        </p:nvPicPr>
        <p:blipFill>
          <a:blip r:embed="rId3"/>
          <a:srcRect/>
          <a:stretch>
            <a:fillRect/>
          </a:stretch>
        </p:blipFill>
        <p:spPr>
          <a:xfrm>
            <a:off x="2057400" y="1600200"/>
            <a:ext cx="5486400" cy="5257800"/>
          </a:xfrm>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0801" name="Group 97"/>
          <p:cNvGraphicFramePr>
            <a:graphicFrameLocks noGrp="1"/>
          </p:cNvGraphicFramePr>
          <p:nvPr>
            <p:ph idx="1"/>
          </p:nvPr>
        </p:nvGraphicFramePr>
        <p:xfrm>
          <a:off x="0" y="433388"/>
          <a:ext cx="9144000" cy="6437948"/>
        </p:xfrm>
        <a:graphic>
          <a:graphicData uri="http://schemas.openxmlformats.org/drawingml/2006/table">
            <a:tbl>
              <a:tblPr/>
              <a:tblGrid>
                <a:gridCol w="1169988">
                  <a:extLst>
                    <a:ext uri="{9D8B030D-6E8A-4147-A177-3AD203B41FA5}">
                      <a16:colId xmlns:a16="http://schemas.microsoft.com/office/drawing/2014/main" val="20000"/>
                    </a:ext>
                  </a:extLst>
                </a:gridCol>
                <a:gridCol w="1138237">
                  <a:extLst>
                    <a:ext uri="{9D8B030D-6E8A-4147-A177-3AD203B41FA5}">
                      <a16:colId xmlns:a16="http://schemas.microsoft.com/office/drawing/2014/main" val="20001"/>
                    </a:ext>
                  </a:extLst>
                </a:gridCol>
                <a:gridCol w="1273175">
                  <a:extLst>
                    <a:ext uri="{9D8B030D-6E8A-4147-A177-3AD203B41FA5}">
                      <a16:colId xmlns:a16="http://schemas.microsoft.com/office/drawing/2014/main" val="20002"/>
                    </a:ext>
                  </a:extLst>
                </a:gridCol>
                <a:gridCol w="828675">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876300">
                  <a:extLst>
                    <a:ext uri="{9D8B030D-6E8A-4147-A177-3AD203B41FA5}">
                      <a16:colId xmlns:a16="http://schemas.microsoft.com/office/drawing/2014/main" val="20005"/>
                    </a:ext>
                  </a:extLst>
                </a:gridCol>
                <a:gridCol w="1219200">
                  <a:extLst>
                    <a:ext uri="{9D8B030D-6E8A-4147-A177-3AD203B41FA5}">
                      <a16:colId xmlns:a16="http://schemas.microsoft.com/office/drawing/2014/main" val="20006"/>
                    </a:ext>
                  </a:extLst>
                </a:gridCol>
                <a:gridCol w="1038225">
                  <a:extLst>
                    <a:ext uri="{9D8B030D-6E8A-4147-A177-3AD203B41FA5}">
                      <a16:colId xmlns:a16="http://schemas.microsoft.com/office/drawing/2014/main" val="20007"/>
                    </a:ext>
                  </a:extLst>
                </a:gridCol>
              </a:tblGrid>
              <a:tr h="585788">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PROCESS</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TYPE</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endParaRPr kumimoji="0" lang="en-US" altLang="zh-CN" sz="2400" b="1" i="0" u="none" strike="noStrike" cap="none" normalizeH="0" baseline="0" smtClean="0">
                        <a:ln>
                          <a:noFill/>
                        </a:ln>
                        <a:solidFill>
                          <a:schemeClr val="bg2"/>
                        </a:solidFill>
                        <a:effectLst/>
                        <a:latin typeface="Arial" panose="020B0604020202020204" pitchFamily="34" charset="0"/>
                        <a:ea typeface="SimSun" panose="02010600030101010101" pitchFamily="2" charset="-122"/>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gridSpan="6">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endParaRPr kumimoji="0" lang="en-US" altLang="zh-CN" sz="2400" b="1" i="0" u="none" strike="noStrike" cap="none" normalizeH="0" baseline="0" smtClean="0">
                        <a:ln>
                          <a:noFill/>
                        </a:ln>
                        <a:solidFill>
                          <a:schemeClr val="bg2"/>
                        </a:solidFill>
                        <a:effectLst/>
                        <a:latin typeface="Arial" panose="020B0604020202020204" pitchFamily="34" charset="0"/>
                        <a:ea typeface="SimSun" panose="02010600030101010101" pitchFamily="2" charset="-122"/>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127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4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category meaning</a:t>
                      </a:r>
                      <a:endParaRPr kumimoji="0" lang="en-US" altLang="zh-CN" sz="36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4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6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4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6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4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6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4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6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4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PROJECT-ION</a:t>
                      </a:r>
                      <a:endParaRPr kumimoji="0" lang="en-US" altLang="zh-CN" sz="36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4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TENSE</a:t>
                      </a:r>
                      <a:endParaRPr kumimoji="0" lang="en-US" altLang="zh-CN" sz="36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20EC8B"/>
                    </a:solidFill>
                  </a:tcPr>
                </a:tc>
                <a:extLst>
                  <a:ext uri="{0D108BD9-81ED-4DB2-BD59-A6C34878D82A}">
                    <a16:rowId xmlns:a16="http://schemas.microsoft.com/office/drawing/2014/main" val="10001"/>
                  </a:ext>
                </a:extLst>
              </a:tr>
              <a:tr h="55880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material</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doing &amp; happening</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Actor</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the company</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Process</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is giving</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Goal</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a new teapot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Recipient</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to my aunt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present-in-present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8FEDAE"/>
                    </a:solidFill>
                  </a:tcPr>
                </a:tc>
                <a:extLst>
                  <a:ext uri="{0D108BD9-81ED-4DB2-BD59-A6C34878D82A}">
                    <a16:rowId xmlns:a16="http://schemas.microsoft.com/office/drawing/2014/main" val="10002"/>
                  </a:ext>
                </a:extLst>
              </a:tr>
              <a:tr h="485775">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mental</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sensing</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Senser: conscious</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my aunt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Process</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wants</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Phenomenon</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a new teapot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 projection</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present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extLst>
                  <a:ext uri="{0D108BD9-81ED-4DB2-BD59-A6C34878D82A}">
                    <a16:rowId xmlns:a16="http://schemas.microsoft.com/office/drawing/2014/main" val="10003"/>
                  </a:ext>
                </a:extLst>
              </a:tr>
              <a:tr h="44926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my aunt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wants</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them to buy</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a new teapot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ABA5"/>
                    </a:solidFill>
                  </a:tcPr>
                </a:tc>
                <a:extLst>
                  <a:ext uri="{0D108BD9-81ED-4DB2-BD59-A6C34878D82A}">
                    <a16:rowId xmlns:a16="http://schemas.microsoft.com/office/drawing/2014/main" val="10004"/>
                  </a:ext>
                </a:extLst>
              </a:tr>
              <a:tr h="69215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verbal</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saying</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Sayer: symbol source</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the company's letter</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Process</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 </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says</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Verbiage</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 </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kind things</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Receiver</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 </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to my aunt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 projection</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present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extLst>
                  <a:ext uri="{0D108BD9-81ED-4DB2-BD59-A6C34878D82A}">
                    <a16:rowId xmlns:a16="http://schemas.microsoft.com/office/drawing/2014/main" val="10005"/>
                  </a:ext>
                </a:extLst>
              </a:tr>
              <a:tr h="469900">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the company's letter</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says</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to my aunt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60325" indent="-60325">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60325" marR="0" lvl="0" indent="-60325"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that she is entitled to a new teapot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9F5A5"/>
                    </a:solidFill>
                  </a:tcPr>
                </a:tc>
                <a:extLst>
                  <a:ext uri="{0D108BD9-81ED-4DB2-BD59-A6C34878D82A}">
                    <a16:rowId xmlns:a16="http://schemas.microsoft.com/office/drawing/2014/main" val="10006"/>
                  </a:ext>
                </a:extLst>
              </a:tr>
              <a:tr h="449263">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relational</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being &amp; having</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96925"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Carrier</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this teapot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Process</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is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Attribute</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beautiful</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present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extLst>
                  <a:ext uri="{0D108BD9-81ED-4DB2-BD59-A6C34878D82A}">
                    <a16:rowId xmlns:a16="http://schemas.microsoft.com/office/drawing/2014/main" val="10007"/>
                  </a:ext>
                </a:extLst>
              </a:tr>
              <a:tr h="776288">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Identified</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this</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Process</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342900" marR="0" lvl="0" indent="-34290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is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0"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Identified</a:t>
                      </a: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1200" b="1" i="1" u="none" strike="noStrike" cap="none" normalizeH="0" baseline="0" smtClean="0">
                          <a:ln>
                            <a:noFill/>
                          </a:ln>
                          <a:solidFill>
                            <a:schemeClr val="bg2"/>
                          </a:solidFill>
                          <a:effectLst/>
                          <a:latin typeface="Helvetica" panose="020B0604020202020204" pitchFamily="34" charset="0"/>
                          <a:ea typeface="SimSun" panose="02010600030101010101" pitchFamily="2" charset="-122"/>
                          <a:cs typeface="Times New Roman" panose="02020603050405020304" pitchFamily="18" charset="0"/>
                        </a:rPr>
                        <a:t>the teapot the company gave my aunt</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marL="742950" indent="-285750">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marL="1143000" indent="-228600">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marL="1600200" indent="-228600">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marL="2057400" indent="-228600">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marL="25146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marL="29718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marL="34290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marL="3886200" indent="-228600"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0"/>
                        </a:spcBef>
                        <a:spcAft>
                          <a:spcPct val="0"/>
                        </a:spcAft>
                        <a:buClr>
                          <a:schemeClr val="hlink"/>
                        </a:buClr>
                        <a:buSzPct val="70000"/>
                        <a:buFont typeface="Wingdings" panose="05000000000000000000" pitchFamily="2" charset="2"/>
                        <a:buNone/>
                        <a:tabLst/>
                      </a:pPr>
                      <a:r>
                        <a:rPr kumimoji="0" lang="en-US" altLang="zh-CN" sz="2000" b="1" i="0" u="none" strike="noStrike" cap="none" normalizeH="0" baseline="0" smtClean="0">
                          <a:ln>
                            <a:noFill/>
                          </a:ln>
                          <a:solidFill>
                            <a:schemeClr val="bg2"/>
                          </a:solidFill>
                          <a:effectLst/>
                          <a:latin typeface="Times New Roman" panose="02020603050405020304" pitchFamily="18" charset="0"/>
                          <a:ea typeface="SimSun" panose="02010600030101010101" pitchFamily="2" charset="-122"/>
                          <a:cs typeface="Times New Roman" panose="02020603050405020304" pitchFamily="18" charset="0"/>
                        </a:rPr>
                        <a:t> </a:t>
                      </a:r>
                      <a:endParaRPr kumimoji="0" lang="en-US" altLang="zh-CN" sz="3200" b="1" i="0" u="none" strike="noStrike" cap="none" normalizeH="0" baseline="0" smtClean="0">
                        <a:ln>
                          <a:noFill/>
                        </a:ln>
                        <a:solidFill>
                          <a:schemeClr val="bg2"/>
                        </a:solidFill>
                        <a:effectLst/>
                        <a:latin typeface="Arial" panose="020B0604020202020204" pitchFamily="34" charset="0"/>
                        <a:ea typeface="SimSun" panose="02010600030101010101" pitchFamily="2" charset="-122"/>
                        <a:cs typeface="Times New Roman" panose="02020603050405020304"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D8EB25"/>
                    </a:solidFill>
                  </a:tcPr>
                </a:tc>
                <a:extLst>
                  <a:ext uri="{0D108BD9-81ED-4DB2-BD59-A6C34878D82A}">
                    <a16:rowId xmlns:a16="http://schemas.microsoft.com/office/drawing/2014/main" val="10008"/>
                  </a:ext>
                </a:extLst>
              </a:tr>
            </a:tbl>
          </a:graphicData>
        </a:graphic>
      </p:graphicFrame>
      <p:sp>
        <p:nvSpPr>
          <p:cNvPr id="200706" name="Rectangle 2"/>
          <p:cNvSpPr>
            <a:spLocks noGrp="1" noChangeArrowheads="1"/>
          </p:cNvSpPr>
          <p:nvPr>
            <p:ph type="title"/>
          </p:nvPr>
        </p:nvSpPr>
        <p:spPr>
          <a:xfrm>
            <a:off x="2743200" y="0"/>
            <a:ext cx="3886200" cy="457200"/>
          </a:xfrm>
        </p:spPr>
        <p:txBody>
          <a:bodyPr/>
          <a:lstStyle/>
          <a:p>
            <a:pPr eaLnBrk="1" hangingPunct="1">
              <a:defRPr/>
            </a:pPr>
            <a:r>
              <a:rPr lang="en-US" sz="3200" smtClean="0"/>
              <a:t>Transitivity</a:t>
            </a: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en-US" smtClean="0"/>
              <a:t>Phrase Level</a:t>
            </a:r>
          </a:p>
        </p:txBody>
      </p:sp>
      <p:sp>
        <p:nvSpPr>
          <p:cNvPr id="58371" name="Rectangle 3"/>
          <p:cNvSpPr>
            <a:spLocks noGrp="1" noChangeArrowheads="1"/>
          </p:cNvSpPr>
          <p:nvPr>
            <p:ph type="body" idx="1"/>
          </p:nvPr>
        </p:nvSpPr>
        <p:spPr/>
        <p:txBody>
          <a:bodyPr/>
          <a:lstStyle/>
          <a:p>
            <a:pPr eaLnBrk="1" hangingPunct="1"/>
            <a:r>
              <a:rPr lang="en-US" smtClean="0"/>
              <a:t>Participant</a:t>
            </a:r>
          </a:p>
        </p:txBody>
      </p:sp>
      <p:pic>
        <p:nvPicPr>
          <p:cNvPr id="58372" name="Picture 4" descr="participant"/>
          <p:cNvPicPr>
            <a:picLocks noChangeAspect="1" noChangeArrowheads="1"/>
          </p:cNvPicPr>
          <p:nvPr/>
        </p:nvPicPr>
        <p:blipFill>
          <a:blip r:embed="rId3"/>
          <a:srcRect/>
          <a:stretch>
            <a:fillRect/>
          </a:stretch>
        </p:blipFill>
        <p:spPr bwMode="auto">
          <a:xfrm>
            <a:off x="381000" y="2379663"/>
            <a:ext cx="8153400" cy="29845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smtClean="0"/>
              <a:t>MOOD</a:t>
            </a:r>
          </a:p>
        </p:txBody>
      </p:sp>
      <p:sp>
        <p:nvSpPr>
          <p:cNvPr id="60419" name="Rectangle 3"/>
          <p:cNvSpPr>
            <a:spLocks noGrp="1" noChangeArrowheads="1"/>
          </p:cNvSpPr>
          <p:nvPr>
            <p:ph type="body" idx="1"/>
          </p:nvPr>
        </p:nvSpPr>
        <p:spPr>
          <a:xfrm>
            <a:off x="304800" y="1600200"/>
            <a:ext cx="8534400" cy="3429000"/>
          </a:xfrm>
        </p:spPr>
        <p:txBody>
          <a:bodyPr/>
          <a:lstStyle/>
          <a:p>
            <a:pPr eaLnBrk="1" hangingPunct="1"/>
            <a:r>
              <a:rPr lang="en-US" sz="2800" smtClean="0"/>
              <a:t>MOOD BLOCK = Subject + Finite</a:t>
            </a:r>
          </a:p>
          <a:p>
            <a:pPr eaLnBrk="1" hangingPunct="1"/>
            <a:r>
              <a:rPr lang="en-US" sz="2800" smtClean="0"/>
              <a:t>Predicator = Verbal group – Finite</a:t>
            </a:r>
          </a:p>
          <a:p>
            <a:pPr eaLnBrk="1" hangingPunct="1"/>
            <a:r>
              <a:rPr lang="en-US" sz="2800" smtClean="0"/>
              <a:t>Adjunct = Circumstances</a:t>
            </a:r>
          </a:p>
          <a:p>
            <a:pPr eaLnBrk="1" hangingPunct="1"/>
            <a:r>
              <a:rPr lang="en-US" sz="2800" smtClean="0"/>
              <a:t>Complement = Other nominal group, that complete argument</a:t>
            </a:r>
          </a:p>
          <a:p>
            <a:pPr eaLnBrk="1" hangingPunct="1"/>
            <a:r>
              <a:rPr lang="en-US" sz="2800" smtClean="0"/>
              <a:t>Residue = Predicator + Complement + Adjunct</a:t>
            </a:r>
          </a:p>
        </p:txBody>
      </p:sp>
      <p:pic>
        <p:nvPicPr>
          <p:cNvPr id="60420" name="Picture 4" descr="1"/>
          <p:cNvPicPr>
            <a:picLocks noChangeAspect="1" noChangeArrowheads="1"/>
          </p:cNvPicPr>
          <p:nvPr/>
        </p:nvPicPr>
        <p:blipFill>
          <a:blip r:embed="rId3"/>
          <a:srcRect/>
          <a:stretch>
            <a:fillRect/>
          </a:stretch>
        </p:blipFill>
        <p:spPr bwMode="auto">
          <a:xfrm>
            <a:off x="762000" y="4654550"/>
            <a:ext cx="6934200" cy="173513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endParaRPr lang="en-US" smtClean="0"/>
          </a:p>
        </p:txBody>
      </p:sp>
      <p:sp>
        <p:nvSpPr>
          <p:cNvPr id="62467" name="Rectangle 3"/>
          <p:cNvSpPr>
            <a:spLocks noGrp="1" noChangeArrowheads="1"/>
          </p:cNvSpPr>
          <p:nvPr>
            <p:ph type="body" idx="1"/>
          </p:nvPr>
        </p:nvSpPr>
        <p:spPr/>
        <p:txBody>
          <a:bodyPr/>
          <a:lstStyle/>
          <a:p>
            <a:pPr eaLnBrk="1" hangingPunct="1"/>
            <a:endParaRPr lang="en-US" smtClean="0"/>
          </a:p>
        </p:txBody>
      </p:sp>
      <p:pic>
        <p:nvPicPr>
          <p:cNvPr id="62468" name="Picture 4" descr="Untitled-Scanned-03"/>
          <p:cNvPicPr>
            <a:picLocks noChangeAspect="1" noChangeArrowheads="1"/>
          </p:cNvPicPr>
          <p:nvPr/>
        </p:nvPicPr>
        <p:blipFill>
          <a:blip r:embed="rId3"/>
          <a:srcRect/>
          <a:stretch>
            <a:fillRect/>
          </a:stretch>
        </p:blipFill>
        <p:spPr bwMode="auto">
          <a:xfrm>
            <a:off x="1219200" y="2282825"/>
            <a:ext cx="6781800" cy="431482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8" name="Rectangle 16"/>
          <p:cNvSpPr>
            <a:spLocks noGrp="1" noChangeArrowheads="1"/>
          </p:cNvSpPr>
          <p:nvPr>
            <p:ph type="title"/>
          </p:nvPr>
        </p:nvSpPr>
        <p:spPr/>
        <p:txBody>
          <a:bodyPr/>
          <a:lstStyle/>
          <a:p>
            <a:pPr eaLnBrk="1" hangingPunct="1">
              <a:defRPr/>
            </a:pPr>
            <a:endParaRPr lang="en-US" smtClean="0"/>
          </a:p>
        </p:txBody>
      </p:sp>
      <p:sp>
        <p:nvSpPr>
          <p:cNvPr id="9219" name="Rectangle 3"/>
          <p:cNvSpPr>
            <a:spLocks noGrp="1" noChangeArrowheads="1"/>
          </p:cNvSpPr>
          <p:nvPr>
            <p:ph type="body" sz="half" idx="1"/>
          </p:nvPr>
        </p:nvSpPr>
        <p:spPr>
          <a:xfrm>
            <a:off x="304800" y="1600200"/>
            <a:ext cx="4181475" cy="4495800"/>
          </a:xfrm>
        </p:spPr>
        <p:txBody>
          <a:bodyPr/>
          <a:lstStyle/>
          <a:p>
            <a:pPr eaLnBrk="1" hangingPunct="1"/>
            <a:r>
              <a:rPr lang="en-US" sz="2800" smtClean="0"/>
              <a:t>Firth emphasizes the equal importance of “anatomy and “physiology” of language.</a:t>
            </a:r>
          </a:p>
        </p:txBody>
      </p:sp>
      <p:graphicFrame>
        <p:nvGraphicFramePr>
          <p:cNvPr id="85023" name="Group 31"/>
          <p:cNvGraphicFramePr>
            <a:graphicFrameLocks noGrp="1"/>
          </p:cNvGraphicFramePr>
          <p:nvPr>
            <p:ph sz="half" idx="2"/>
          </p:nvPr>
        </p:nvGraphicFramePr>
        <p:xfrm>
          <a:off x="4529138" y="1811338"/>
          <a:ext cx="4183062" cy="2981326"/>
        </p:xfrm>
        <a:graphic>
          <a:graphicData uri="http://schemas.openxmlformats.org/drawingml/2006/table">
            <a:tbl>
              <a:tblPr/>
              <a:tblGrid>
                <a:gridCol w="2092325">
                  <a:extLst>
                    <a:ext uri="{9D8B030D-6E8A-4147-A177-3AD203B41FA5}">
                      <a16:colId xmlns:a16="http://schemas.microsoft.com/office/drawing/2014/main" val="20000"/>
                    </a:ext>
                  </a:extLst>
                </a:gridCol>
                <a:gridCol w="2090737">
                  <a:extLst>
                    <a:ext uri="{9D8B030D-6E8A-4147-A177-3AD203B41FA5}">
                      <a16:colId xmlns:a16="http://schemas.microsoft.com/office/drawing/2014/main" val="20001"/>
                    </a:ext>
                  </a:extLst>
                </a:gridCol>
              </a:tblGrid>
              <a:tr h="700088">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1" i="0" u="none" strike="noStrike" cap="none" normalizeH="0" baseline="0" smtClean="0">
                          <a:ln>
                            <a:noFill/>
                          </a:ln>
                          <a:solidFill>
                            <a:schemeClr val="tx1"/>
                          </a:solidFill>
                          <a:effectLst/>
                          <a:latin typeface="Arial" panose="020B0604020202020204" pitchFamily="34" charset="0"/>
                        </a:rPr>
                        <a:t>“anatomy”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1" i="0" u="none" strike="noStrike" cap="none" normalizeH="0" baseline="0" smtClean="0">
                          <a:ln>
                            <a:noFill/>
                          </a:ln>
                          <a:solidFill>
                            <a:schemeClr val="tx1"/>
                          </a:solidFill>
                          <a:effectLst/>
                          <a:latin typeface="Arial" panose="020B0604020202020204" pitchFamily="34" charset="0"/>
                        </a:rPr>
                        <a:t>“physiology”</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2281238">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chain</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syntagmatic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structural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formal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logical</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folHlink"/>
                        </a:buClr>
                        <a:buSzPct val="7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hlink"/>
                        </a:buClr>
                        <a:buSzPct val="70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folHlink"/>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hlink"/>
                        </a:buClr>
                        <a:buSzPct val="70000"/>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hlink"/>
                        </a:buClr>
                        <a:buSzPct val="70000"/>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choice</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paradigmatic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systematic</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functional</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tabLst/>
                      </a:pPr>
                      <a:r>
                        <a:rPr kumimoji="0" lang="en-US" sz="2000" b="0" i="0" u="none" strike="noStrike" cap="none" normalizeH="0" baseline="0" smtClean="0">
                          <a:ln>
                            <a:noFill/>
                          </a:ln>
                          <a:solidFill>
                            <a:schemeClr val="tx1"/>
                          </a:solidFill>
                          <a:effectLst/>
                          <a:latin typeface="Arial" panose="020B0604020202020204" pitchFamily="34" charset="0"/>
                        </a:rPr>
                        <a:t>rhetorical</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endParaRPr lang="en-US" smtClean="0"/>
          </a:p>
        </p:txBody>
      </p:sp>
      <p:sp>
        <p:nvSpPr>
          <p:cNvPr id="64515" name="Rectangle 3"/>
          <p:cNvSpPr>
            <a:spLocks noGrp="1" noChangeArrowheads="1"/>
          </p:cNvSpPr>
          <p:nvPr>
            <p:ph type="body" idx="1"/>
          </p:nvPr>
        </p:nvSpPr>
        <p:spPr/>
        <p:txBody>
          <a:bodyPr/>
          <a:lstStyle/>
          <a:p>
            <a:pPr eaLnBrk="1" hangingPunct="1"/>
            <a:endParaRPr lang="en-US" smtClean="0"/>
          </a:p>
        </p:txBody>
      </p:sp>
      <p:pic>
        <p:nvPicPr>
          <p:cNvPr id="64516" name="Picture 4" descr="Untitled-Scanned-02"/>
          <p:cNvPicPr>
            <a:picLocks noChangeAspect="1" noChangeArrowheads="1"/>
          </p:cNvPicPr>
          <p:nvPr/>
        </p:nvPicPr>
        <p:blipFill>
          <a:blip r:embed="rId3"/>
          <a:srcRect/>
          <a:stretch>
            <a:fillRect/>
          </a:stretch>
        </p:blipFill>
        <p:spPr bwMode="auto">
          <a:xfrm>
            <a:off x="1371600" y="1066800"/>
            <a:ext cx="6629400" cy="3309938"/>
          </a:xfrm>
          <a:prstGeom prst="rect">
            <a:avLst/>
          </a:prstGeom>
          <a:noFill/>
          <a:ln w="9525">
            <a:noFill/>
            <a:miter lim="800000"/>
            <a:headEnd/>
            <a:tailEnd/>
          </a:ln>
        </p:spPr>
      </p:pic>
      <p:pic>
        <p:nvPicPr>
          <p:cNvPr id="64517" name="Picture 5"/>
          <p:cNvPicPr>
            <a:picLocks noChangeAspect="1" noChangeArrowheads="1"/>
          </p:cNvPicPr>
          <p:nvPr/>
        </p:nvPicPr>
        <p:blipFill>
          <a:blip r:embed="rId4"/>
          <a:srcRect/>
          <a:stretch>
            <a:fillRect/>
          </a:stretch>
        </p:blipFill>
        <p:spPr bwMode="auto">
          <a:xfrm>
            <a:off x="1371600" y="4386263"/>
            <a:ext cx="6400800" cy="2471737"/>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defRPr/>
            </a:pPr>
            <a:r>
              <a:rPr lang="en-US" smtClean="0"/>
              <a:t>Ideational and Interpersonal</a:t>
            </a:r>
          </a:p>
        </p:txBody>
      </p:sp>
      <p:pic>
        <p:nvPicPr>
          <p:cNvPr id="66563" name="Picture 3"/>
          <p:cNvPicPr>
            <a:picLocks noChangeAspect="1" noChangeArrowheads="1"/>
          </p:cNvPicPr>
          <p:nvPr/>
        </p:nvPicPr>
        <p:blipFill>
          <a:blip r:embed="rId3"/>
          <a:srcRect/>
          <a:stretch>
            <a:fillRect/>
          </a:stretch>
        </p:blipFill>
        <p:spPr bwMode="auto">
          <a:xfrm>
            <a:off x="1066800" y="3962400"/>
            <a:ext cx="6848475" cy="2527300"/>
          </a:xfrm>
          <a:prstGeom prst="rect">
            <a:avLst/>
          </a:prstGeom>
          <a:noFill/>
          <a:ln w="9525">
            <a:noFill/>
            <a:miter lim="800000"/>
            <a:headEnd/>
            <a:tailEnd/>
          </a:ln>
          <a:effectLst/>
        </p:spPr>
      </p:pic>
      <p:pic>
        <p:nvPicPr>
          <p:cNvPr id="66564" name="Picture 4"/>
          <p:cNvPicPr>
            <a:picLocks noChangeAspect="1" noChangeArrowheads="1"/>
          </p:cNvPicPr>
          <p:nvPr/>
        </p:nvPicPr>
        <p:blipFill>
          <a:blip r:embed="rId4"/>
          <a:srcRect/>
          <a:stretch>
            <a:fillRect/>
          </a:stretch>
        </p:blipFill>
        <p:spPr bwMode="auto">
          <a:xfrm>
            <a:off x="1066800" y="1447800"/>
            <a:ext cx="6629400" cy="2438400"/>
          </a:xfrm>
          <a:prstGeom prst="rect">
            <a:avLst/>
          </a:prstGeom>
          <a:noFill/>
          <a:ln w="9525">
            <a:noFill/>
            <a:miter lim="800000"/>
            <a:headEnd/>
            <a:tailEnd/>
          </a:ln>
          <a:effec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defRPr/>
            </a:pPr>
            <a:endParaRPr lang="en-US" smtClean="0"/>
          </a:p>
        </p:txBody>
      </p:sp>
      <p:pic>
        <p:nvPicPr>
          <p:cNvPr id="68611" name="Picture 3"/>
          <p:cNvPicPr>
            <a:picLocks noGrp="1" noChangeAspect="1" noChangeArrowheads="1"/>
          </p:cNvPicPr>
          <p:nvPr>
            <p:ph type="body" idx="1"/>
          </p:nvPr>
        </p:nvPicPr>
        <p:blipFill>
          <a:blip r:embed="rId3"/>
          <a:srcRect/>
          <a:stretch>
            <a:fillRect/>
          </a:stretch>
        </p:blipFill>
        <p:spPr/>
      </p:pic>
    </p:spTree>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defRPr/>
            </a:pPr>
            <a:r>
              <a:rPr lang="en-US" smtClean="0"/>
              <a:t>THEME (Textual Meaning)</a:t>
            </a:r>
          </a:p>
        </p:txBody>
      </p:sp>
      <p:sp>
        <p:nvSpPr>
          <p:cNvPr id="70659" name="Rectangle 3"/>
          <p:cNvSpPr>
            <a:spLocks noGrp="1" noChangeArrowheads="1"/>
          </p:cNvSpPr>
          <p:nvPr>
            <p:ph type="body" idx="1"/>
          </p:nvPr>
        </p:nvSpPr>
        <p:spPr>
          <a:xfrm>
            <a:off x="533400" y="4419600"/>
            <a:ext cx="8229600" cy="1752600"/>
          </a:xfrm>
        </p:spPr>
        <p:txBody>
          <a:bodyPr/>
          <a:lstStyle/>
          <a:p>
            <a:pPr marL="2743200" indent="-2743200" eaLnBrk="1" hangingPunct="1">
              <a:lnSpc>
                <a:spcPct val="80000"/>
              </a:lnSpc>
              <a:buFont typeface="Wingdings" pitchFamily="2" charset="2"/>
              <a:buNone/>
            </a:pPr>
            <a:r>
              <a:rPr lang="en-US" sz="2000" smtClean="0"/>
              <a:t>SIMPLE THEME</a:t>
            </a:r>
          </a:p>
          <a:p>
            <a:pPr marL="2743200" indent="-2743200" eaLnBrk="1" hangingPunct="1">
              <a:lnSpc>
                <a:spcPct val="80000"/>
              </a:lnSpc>
              <a:buFont typeface="Wingdings" pitchFamily="2" charset="2"/>
              <a:buNone/>
            </a:pPr>
            <a:r>
              <a:rPr lang="en-US" sz="2000" b="1" smtClean="0"/>
              <a:t>Theme	Rheme</a:t>
            </a:r>
          </a:p>
          <a:p>
            <a:pPr marL="2743200" indent="-2743200" eaLnBrk="1" hangingPunct="1">
              <a:lnSpc>
                <a:spcPct val="80000"/>
              </a:lnSpc>
              <a:buFont typeface="Wingdings" pitchFamily="2" charset="2"/>
              <a:buNone/>
            </a:pPr>
            <a:r>
              <a:rPr lang="en-US" sz="1800" smtClean="0"/>
              <a:t>The lion 	beat the unicorn all round the town.</a:t>
            </a:r>
          </a:p>
          <a:p>
            <a:pPr marL="2743200" indent="-2743200" eaLnBrk="1" hangingPunct="1">
              <a:lnSpc>
                <a:spcPct val="80000"/>
              </a:lnSpc>
              <a:buFont typeface="Wingdings" pitchFamily="2" charset="2"/>
              <a:buNone/>
            </a:pPr>
            <a:r>
              <a:rPr lang="en-US" sz="1800" smtClean="0"/>
              <a:t>All round the town 	the lion beat the unicorn.</a:t>
            </a:r>
          </a:p>
          <a:p>
            <a:pPr marL="2743200" indent="-2743200" eaLnBrk="1" hangingPunct="1">
              <a:lnSpc>
                <a:spcPct val="80000"/>
              </a:lnSpc>
              <a:buFont typeface="Wingdings" pitchFamily="2" charset="2"/>
              <a:buNone/>
            </a:pPr>
            <a:r>
              <a:rPr lang="en-US" sz="1800" smtClean="0"/>
              <a:t>By the lion 	the unicorn was beaten all round the town.</a:t>
            </a:r>
          </a:p>
          <a:p>
            <a:pPr marL="2743200" indent="-2743200" eaLnBrk="1" hangingPunct="1">
              <a:lnSpc>
                <a:spcPct val="80000"/>
              </a:lnSpc>
              <a:buFont typeface="Wingdings" pitchFamily="2" charset="2"/>
              <a:buNone/>
            </a:pPr>
            <a:r>
              <a:rPr lang="en-US" sz="1800" smtClean="0"/>
              <a:t>The unicorn 	was beaten by the lion all round the town.</a:t>
            </a:r>
          </a:p>
          <a:p>
            <a:pPr marL="2743200" indent="-2743200" eaLnBrk="1" hangingPunct="1">
              <a:lnSpc>
                <a:spcPct val="80000"/>
              </a:lnSpc>
              <a:buFont typeface="Wingdings" pitchFamily="2" charset="2"/>
              <a:buNone/>
            </a:pPr>
            <a:endParaRPr lang="en-US" sz="2000" smtClean="0"/>
          </a:p>
        </p:txBody>
      </p:sp>
      <p:sp>
        <p:nvSpPr>
          <p:cNvPr id="70660" name="Text Box 4"/>
          <p:cNvSpPr txBox="1">
            <a:spLocks noChangeArrowheads="1"/>
          </p:cNvSpPr>
          <p:nvPr/>
        </p:nvSpPr>
        <p:spPr bwMode="auto">
          <a:xfrm>
            <a:off x="457200" y="1447800"/>
            <a:ext cx="7696200" cy="2530475"/>
          </a:xfrm>
          <a:prstGeom prst="rect">
            <a:avLst/>
          </a:prstGeom>
          <a:noFill/>
          <a:ln w="9525">
            <a:noFill/>
            <a:miter lim="800000"/>
            <a:headEnd/>
            <a:tailEnd/>
          </a:ln>
          <a:effectLst/>
        </p:spPr>
        <p:txBody>
          <a:bodyPr>
            <a:spAutoFit/>
          </a:bodyPr>
          <a:lstStyle/>
          <a:p>
            <a:pPr marL="342900" indent="-342900" eaLnBrk="1" hangingPunct="1">
              <a:lnSpc>
                <a:spcPct val="90000"/>
              </a:lnSpc>
              <a:spcBef>
                <a:spcPct val="20000"/>
              </a:spcBef>
            </a:pPr>
            <a:r>
              <a:rPr lang="en-US" sz="2000"/>
              <a:t>Theme = what the message is concerned with: the point of departure for what the speaker is going to say</a:t>
            </a:r>
          </a:p>
          <a:p>
            <a:pPr marL="800100" lvl="1" indent="-342900" eaLnBrk="1" hangingPunct="1">
              <a:lnSpc>
                <a:spcPct val="90000"/>
              </a:lnSpc>
              <a:spcBef>
                <a:spcPct val="20000"/>
              </a:spcBef>
              <a:buFontTx/>
              <a:buChar char="•"/>
            </a:pPr>
            <a:r>
              <a:rPr lang="en-US" sz="2000"/>
              <a:t>Simple theme</a:t>
            </a:r>
          </a:p>
          <a:p>
            <a:pPr marL="800100" lvl="1" indent="-342900" eaLnBrk="1" hangingPunct="1">
              <a:lnSpc>
                <a:spcPct val="90000"/>
              </a:lnSpc>
              <a:spcBef>
                <a:spcPct val="20000"/>
              </a:spcBef>
              <a:buFontTx/>
              <a:buChar char="•"/>
            </a:pPr>
            <a:r>
              <a:rPr lang="en-US" sz="2000"/>
              <a:t>Multiple theme</a:t>
            </a:r>
          </a:p>
          <a:p>
            <a:pPr marL="342900" indent="-342900" eaLnBrk="1" hangingPunct="1"/>
            <a:r>
              <a:rPr lang="en-US" sz="2000"/>
              <a:t>Types of theme:</a:t>
            </a:r>
          </a:p>
          <a:p>
            <a:pPr marL="342900" indent="-342900" eaLnBrk="1" hangingPunct="1">
              <a:buFontTx/>
              <a:buAutoNum type="arabicPeriod"/>
            </a:pPr>
            <a:r>
              <a:rPr lang="en-US" sz="2000"/>
              <a:t>Topical theme</a:t>
            </a:r>
          </a:p>
          <a:p>
            <a:pPr marL="342900" indent="-342900" eaLnBrk="1" hangingPunct="1">
              <a:buFontTx/>
              <a:buAutoNum type="arabicPeriod"/>
            </a:pPr>
            <a:r>
              <a:rPr lang="en-US" sz="2000"/>
              <a:t>Textual theme</a:t>
            </a:r>
          </a:p>
          <a:p>
            <a:pPr marL="342900" indent="-342900" eaLnBrk="1" hangingPunct="1">
              <a:buFontTx/>
              <a:buAutoNum type="arabicPeriod"/>
            </a:pPr>
            <a:r>
              <a:rPr lang="en-US" sz="2000"/>
              <a:t>Interpersonal</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defRPr/>
            </a:pPr>
            <a:endParaRPr lang="en-US" smtClean="0"/>
          </a:p>
        </p:txBody>
      </p:sp>
      <p:sp>
        <p:nvSpPr>
          <p:cNvPr id="72707" name="Rectangle 3"/>
          <p:cNvSpPr>
            <a:spLocks noGrp="1" noChangeArrowheads="1"/>
          </p:cNvSpPr>
          <p:nvPr>
            <p:ph type="body" idx="1"/>
          </p:nvPr>
        </p:nvSpPr>
        <p:spPr/>
        <p:txBody>
          <a:bodyPr/>
          <a:lstStyle/>
          <a:p>
            <a:pPr eaLnBrk="1" hangingPunct="1">
              <a:buFont typeface="Wingdings" pitchFamily="2" charset="2"/>
              <a:buNone/>
            </a:pPr>
            <a:r>
              <a:rPr lang="en-US" smtClean="0"/>
              <a:t>Multiple theme </a:t>
            </a:r>
          </a:p>
          <a:p>
            <a:pPr eaLnBrk="1" hangingPunct="1">
              <a:buFont typeface="Wingdings" pitchFamily="2" charset="2"/>
              <a:buNone/>
            </a:pPr>
            <a:endParaRPr lang="en-US" smtClean="0"/>
          </a:p>
        </p:txBody>
      </p:sp>
      <p:pic>
        <p:nvPicPr>
          <p:cNvPr id="72708" name="Picture 4" descr="theme mul-1"/>
          <p:cNvPicPr>
            <a:picLocks noChangeAspect="1" noChangeArrowheads="1"/>
          </p:cNvPicPr>
          <p:nvPr/>
        </p:nvPicPr>
        <p:blipFill>
          <a:blip r:embed="rId3"/>
          <a:srcRect/>
          <a:stretch>
            <a:fillRect/>
          </a:stretch>
        </p:blipFill>
        <p:spPr bwMode="auto">
          <a:xfrm>
            <a:off x="762000" y="2209800"/>
            <a:ext cx="6172200" cy="2286000"/>
          </a:xfrm>
          <a:prstGeom prst="rect">
            <a:avLst/>
          </a:prstGeom>
          <a:noFill/>
          <a:ln w="9525">
            <a:noFill/>
            <a:miter lim="800000"/>
            <a:headEnd/>
            <a:tailEnd/>
          </a:ln>
        </p:spPr>
      </p:pic>
      <p:pic>
        <p:nvPicPr>
          <p:cNvPr id="72709" name="Picture 5" descr="theme mul-2"/>
          <p:cNvPicPr>
            <a:picLocks noChangeAspect="1" noChangeArrowheads="1"/>
          </p:cNvPicPr>
          <p:nvPr/>
        </p:nvPicPr>
        <p:blipFill>
          <a:blip r:embed="rId4"/>
          <a:srcRect/>
          <a:stretch>
            <a:fillRect/>
          </a:stretch>
        </p:blipFill>
        <p:spPr bwMode="auto">
          <a:xfrm>
            <a:off x="838200" y="4530725"/>
            <a:ext cx="7620000" cy="1979613"/>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defRPr/>
            </a:pPr>
            <a:r>
              <a:rPr lang="en-US" sz="3200" smtClean="0"/>
              <a:t>How theme connects clauses</a:t>
            </a:r>
          </a:p>
        </p:txBody>
      </p:sp>
      <p:sp>
        <p:nvSpPr>
          <p:cNvPr id="74755" name="Rectangle 3"/>
          <p:cNvSpPr>
            <a:spLocks noGrp="1" noChangeArrowheads="1"/>
          </p:cNvSpPr>
          <p:nvPr>
            <p:ph type="body" idx="1"/>
          </p:nvPr>
        </p:nvSpPr>
        <p:spPr/>
        <p:txBody>
          <a:bodyPr/>
          <a:lstStyle/>
          <a:p>
            <a:pPr eaLnBrk="1" hangingPunct="1"/>
            <a:endParaRPr lang="en-US" smtClean="0"/>
          </a:p>
        </p:txBody>
      </p:sp>
      <p:pic>
        <p:nvPicPr>
          <p:cNvPr id="74756" name="Picture 4" descr="theme-connect1"/>
          <p:cNvPicPr>
            <a:picLocks noChangeAspect="1" noChangeArrowheads="1"/>
          </p:cNvPicPr>
          <p:nvPr/>
        </p:nvPicPr>
        <p:blipFill>
          <a:blip r:embed="rId3"/>
          <a:srcRect/>
          <a:stretch>
            <a:fillRect/>
          </a:stretch>
        </p:blipFill>
        <p:spPr bwMode="auto">
          <a:xfrm>
            <a:off x="0" y="2209800"/>
            <a:ext cx="9144000" cy="4648200"/>
          </a:xfrm>
          <a:prstGeom prst="rect">
            <a:avLst/>
          </a:prstGeom>
          <a:noFill/>
          <a:ln w="9525">
            <a:noFill/>
            <a:miter lim="800000"/>
            <a:headEnd/>
            <a:tailEnd/>
          </a:ln>
        </p:spPr>
      </p:pic>
      <p:sp>
        <p:nvSpPr>
          <p:cNvPr id="74757" name="Line 5"/>
          <p:cNvSpPr>
            <a:spLocks noChangeShapeType="1"/>
          </p:cNvSpPr>
          <p:nvPr/>
        </p:nvSpPr>
        <p:spPr bwMode="auto">
          <a:xfrm flipH="1">
            <a:off x="2057400" y="2819400"/>
            <a:ext cx="3505200" cy="685800"/>
          </a:xfrm>
          <a:prstGeom prst="line">
            <a:avLst/>
          </a:prstGeom>
          <a:noFill/>
          <a:ln w="57150">
            <a:solidFill>
              <a:srgbClr val="D82102"/>
            </a:solidFill>
            <a:round/>
            <a:headEnd/>
            <a:tailEnd type="triangle" w="med" len="med"/>
          </a:ln>
          <a:effectLst/>
        </p:spPr>
        <p:txBody>
          <a:bodyPr/>
          <a:lstStyle/>
          <a:p>
            <a:endParaRPr lang="en-US"/>
          </a:p>
        </p:txBody>
      </p:sp>
      <p:sp>
        <p:nvSpPr>
          <p:cNvPr id="74758" name="Line 6"/>
          <p:cNvSpPr>
            <a:spLocks noChangeShapeType="1"/>
          </p:cNvSpPr>
          <p:nvPr/>
        </p:nvSpPr>
        <p:spPr bwMode="auto">
          <a:xfrm flipH="1">
            <a:off x="1295400" y="2889250"/>
            <a:ext cx="5183188" cy="1301750"/>
          </a:xfrm>
          <a:prstGeom prst="line">
            <a:avLst/>
          </a:prstGeom>
          <a:noFill/>
          <a:ln w="57150">
            <a:solidFill>
              <a:srgbClr val="D82102"/>
            </a:solidFill>
            <a:round/>
            <a:headEnd/>
            <a:tailEnd type="triangle" w="med" len="med"/>
          </a:ln>
          <a:effectLst/>
        </p:spPr>
        <p:txBody>
          <a:bodyPr/>
          <a:lstStyle/>
          <a:p>
            <a:endParaRPr lang="en-US"/>
          </a:p>
        </p:txBody>
      </p:sp>
      <p:sp>
        <p:nvSpPr>
          <p:cNvPr id="74759" name="Line 7"/>
          <p:cNvSpPr>
            <a:spLocks noChangeShapeType="1"/>
          </p:cNvSpPr>
          <p:nvPr/>
        </p:nvSpPr>
        <p:spPr bwMode="auto">
          <a:xfrm flipH="1">
            <a:off x="1828800" y="2895600"/>
            <a:ext cx="5715000" cy="1981200"/>
          </a:xfrm>
          <a:prstGeom prst="line">
            <a:avLst/>
          </a:prstGeom>
          <a:noFill/>
          <a:ln w="57150">
            <a:solidFill>
              <a:srgbClr val="D82102"/>
            </a:solidFill>
            <a:round/>
            <a:headEnd/>
            <a:tailEnd type="triangle" w="med" len="med"/>
          </a:ln>
          <a:effectLst/>
        </p:spPr>
        <p:txBody>
          <a:bodyPr/>
          <a:lstStyle/>
          <a:p>
            <a:endParaRPr lang="en-US"/>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defRPr/>
            </a:pPr>
            <a:r>
              <a:rPr lang="en-US" smtClean="0"/>
              <a:t>How clauses further joint together to form a text?</a:t>
            </a:r>
          </a:p>
        </p:txBody>
      </p:sp>
      <p:sp>
        <p:nvSpPr>
          <p:cNvPr id="76803" name="Rectangle 3"/>
          <p:cNvSpPr>
            <a:spLocks noGrp="1" noChangeArrowheads="1"/>
          </p:cNvSpPr>
          <p:nvPr>
            <p:ph type="body" idx="1"/>
          </p:nvPr>
        </p:nvSpPr>
        <p:spPr/>
        <p:txBody>
          <a:bodyPr/>
          <a:lstStyle/>
          <a:p>
            <a:pPr eaLnBrk="1" hangingPunct="1"/>
            <a:r>
              <a:rPr lang="en-US" smtClean="0"/>
              <a:t>The use of cohesive marker</a:t>
            </a:r>
          </a:p>
          <a:p>
            <a:pPr lvl="1" eaLnBrk="1" hangingPunct="1"/>
            <a:r>
              <a:rPr lang="en-US" smtClean="0"/>
              <a:t>Reference</a:t>
            </a:r>
          </a:p>
          <a:p>
            <a:pPr lvl="1" eaLnBrk="1" hangingPunct="1"/>
            <a:r>
              <a:rPr lang="en-US" smtClean="0"/>
              <a:t>Synonymy, antonymy, collocation</a:t>
            </a:r>
          </a:p>
          <a:p>
            <a:pPr lvl="1" eaLnBrk="1" hangingPunct="1">
              <a:buFont typeface="Wingdings" pitchFamily="2" charset="2"/>
              <a:buNone/>
            </a:pPr>
            <a:r>
              <a:rPr lang="en-US" smtClean="0"/>
              <a:t>This will form text “texture”</a:t>
            </a: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defRPr/>
            </a:pPr>
            <a:r>
              <a:rPr lang="en-US" smtClean="0"/>
              <a:t>Application of SFL</a:t>
            </a:r>
          </a:p>
        </p:txBody>
      </p:sp>
      <p:sp>
        <p:nvSpPr>
          <p:cNvPr id="78851" name="Rectangle 3"/>
          <p:cNvSpPr>
            <a:spLocks noGrp="1" noChangeArrowheads="1"/>
          </p:cNvSpPr>
          <p:nvPr>
            <p:ph type="body" idx="1"/>
          </p:nvPr>
        </p:nvSpPr>
        <p:spPr/>
        <p:txBody>
          <a:bodyPr/>
          <a:lstStyle/>
          <a:p>
            <a:pPr eaLnBrk="1" hangingPunct="1"/>
            <a:r>
              <a:rPr lang="en-US" smtClean="0"/>
              <a:t>Education, e.g. Indonesia</a:t>
            </a:r>
          </a:p>
          <a:p>
            <a:pPr eaLnBrk="1" hangingPunct="1"/>
            <a:r>
              <a:rPr lang="en-US" smtClean="0"/>
              <a:t>Computer =&gt; Natural language Generation</a:t>
            </a:r>
          </a:p>
          <a:p>
            <a:pPr eaLnBrk="1" hangingPunct="1"/>
            <a:r>
              <a:rPr lang="en-US" smtClean="0"/>
              <a:t>Translation =&gt; to improve translation machine</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endParaRPr lang="en-US" smtClean="0"/>
          </a:p>
        </p:txBody>
      </p:sp>
      <p:sp>
        <p:nvSpPr>
          <p:cNvPr id="11267" name="Rectangle 3"/>
          <p:cNvSpPr>
            <a:spLocks noGrp="1" noChangeArrowheads="1"/>
          </p:cNvSpPr>
          <p:nvPr>
            <p:ph type="body" idx="1"/>
          </p:nvPr>
        </p:nvSpPr>
        <p:spPr/>
        <p:txBody>
          <a:bodyPr/>
          <a:lstStyle/>
          <a:p>
            <a:pPr eaLnBrk="1" hangingPunct="1">
              <a:lnSpc>
                <a:spcPct val="80000"/>
              </a:lnSpc>
            </a:pPr>
            <a:r>
              <a:rPr lang="en-US" sz="2800" smtClean="0"/>
              <a:t>Firth disagreed with American structuralists (led by Bloomfield) as they were only concerned with language “anatomy”. </a:t>
            </a:r>
          </a:p>
          <a:p>
            <a:pPr eaLnBrk="1" hangingPunct="1">
              <a:lnSpc>
                <a:spcPct val="80000"/>
              </a:lnSpc>
            </a:pPr>
            <a:r>
              <a:rPr lang="en-US" sz="2800" smtClean="0"/>
              <a:t>Halliday (Firth’s student) also disagreed with American formalists (led by Chomsky) for the same reason.</a:t>
            </a:r>
          </a:p>
          <a:p>
            <a:pPr eaLnBrk="1" hangingPunct="1">
              <a:lnSpc>
                <a:spcPct val="80000"/>
              </a:lnSpc>
            </a:pPr>
            <a:r>
              <a:rPr lang="en-US" sz="2800" smtClean="0"/>
              <a:t>Halliday is closer to European functionalists, e.g. Prague School (</a:t>
            </a:r>
            <a:r>
              <a:rPr lang="en-US" sz="2800" i="1" smtClean="0"/>
              <a:t>theme/rheme</a:t>
            </a:r>
            <a:r>
              <a:rPr lang="en-US" sz="2800" smtClean="0"/>
              <a:t>)</a:t>
            </a:r>
          </a:p>
          <a:p>
            <a:pPr eaLnBrk="1" hangingPunct="1">
              <a:lnSpc>
                <a:spcPct val="80000"/>
              </a:lnSpc>
            </a:pPr>
            <a:r>
              <a:rPr lang="en-US" sz="2800" smtClean="0"/>
              <a:t>Halliday developed a systematic and comprehensive theory of language with a new terminology, known as Systemic Functional Grammar.</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mtClean="0"/>
              <a:t>Why called systemic functional</a:t>
            </a:r>
          </a:p>
        </p:txBody>
      </p:sp>
      <p:sp>
        <p:nvSpPr>
          <p:cNvPr id="13315" name="Rectangle 3"/>
          <p:cNvSpPr>
            <a:spLocks noGrp="1" noChangeArrowheads="1"/>
          </p:cNvSpPr>
          <p:nvPr>
            <p:ph type="body" idx="1"/>
          </p:nvPr>
        </p:nvSpPr>
        <p:spPr/>
        <p:txBody>
          <a:bodyPr/>
          <a:lstStyle/>
          <a:p>
            <a:pPr eaLnBrk="1" hangingPunct="1">
              <a:lnSpc>
                <a:spcPct val="90000"/>
              </a:lnSpc>
            </a:pPr>
            <a:r>
              <a:rPr lang="en-US" smtClean="0"/>
              <a:t>Systemic Functional Grammar</a:t>
            </a:r>
          </a:p>
          <a:p>
            <a:pPr eaLnBrk="1" hangingPunct="1">
              <a:lnSpc>
                <a:spcPct val="90000"/>
              </a:lnSpc>
            </a:pPr>
            <a:r>
              <a:rPr lang="en-US" smtClean="0"/>
              <a:t>Systemic =&gt; development of detailed system networks</a:t>
            </a:r>
          </a:p>
          <a:p>
            <a:pPr eaLnBrk="1" hangingPunct="1">
              <a:lnSpc>
                <a:spcPct val="90000"/>
              </a:lnSpc>
            </a:pPr>
            <a:r>
              <a:rPr lang="en-US" smtClean="0"/>
              <a:t>Functional =&gt;development of the theory of metafunctions of language</a:t>
            </a:r>
          </a:p>
          <a:p>
            <a:pPr eaLnBrk="1" hangingPunct="1">
              <a:lnSpc>
                <a:spcPct val="90000"/>
              </a:lnSpc>
            </a:pPr>
            <a:r>
              <a:rPr lang="en-US" smtClean="0"/>
              <a:t>CRITICISM: SFG does not accept morphology as a separate level of language. It can be handled by systems and realization in the same ways as clause structure.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defRPr/>
            </a:pPr>
            <a:r>
              <a:rPr lang="en-US" smtClean="0"/>
              <a:t>System Networks</a:t>
            </a:r>
          </a:p>
        </p:txBody>
      </p:sp>
      <p:pic>
        <p:nvPicPr>
          <p:cNvPr id="89092" name="Picture 4"/>
          <p:cNvPicPr>
            <a:picLocks noChangeAspect="1" noChangeArrowheads="1"/>
          </p:cNvPicPr>
          <p:nvPr/>
        </p:nvPicPr>
        <p:blipFill>
          <a:blip r:embed="rId3"/>
          <a:srcRect/>
          <a:stretch>
            <a:fillRect/>
          </a:stretch>
        </p:blipFill>
        <p:spPr bwMode="auto">
          <a:xfrm>
            <a:off x="457200" y="4343400"/>
            <a:ext cx="2438400" cy="1771650"/>
          </a:xfrm>
          <a:prstGeom prst="rect">
            <a:avLst/>
          </a:prstGeom>
          <a:noFill/>
          <a:ln w="12700" cap="sq">
            <a:noFill/>
            <a:miter lim="800000"/>
            <a:headEnd type="none" w="sm" len="sm"/>
            <a:tailEnd type="none" w="sm" len="sm"/>
          </a:ln>
          <a:effectLst/>
        </p:spPr>
      </p:pic>
      <p:sp>
        <p:nvSpPr>
          <p:cNvPr id="15364" name="Rectangle 3"/>
          <p:cNvSpPr>
            <a:spLocks noGrp="1" noChangeArrowheads="1"/>
          </p:cNvSpPr>
          <p:nvPr>
            <p:ph type="body" idx="1"/>
          </p:nvPr>
        </p:nvSpPr>
        <p:spPr>
          <a:xfrm>
            <a:off x="304800" y="1600200"/>
            <a:ext cx="8534400" cy="1044575"/>
          </a:xfrm>
        </p:spPr>
        <p:txBody>
          <a:bodyPr/>
          <a:lstStyle/>
          <a:p>
            <a:pPr eaLnBrk="1" hangingPunct="1">
              <a:lnSpc>
                <a:spcPct val="80000"/>
              </a:lnSpc>
            </a:pPr>
            <a:r>
              <a:rPr lang="en-US" sz="2000" smtClean="0"/>
              <a:t>A systems consists of an entry condition and a set of output features.</a:t>
            </a:r>
          </a:p>
          <a:p>
            <a:pPr eaLnBrk="1" hangingPunct="1">
              <a:lnSpc>
                <a:spcPct val="80000"/>
              </a:lnSpc>
            </a:pPr>
            <a:r>
              <a:rPr lang="en-US" sz="2000" smtClean="0"/>
              <a:t>An output of one system may become the entry condition for another system. Then, systems are linked together to build a system network.</a:t>
            </a:r>
          </a:p>
          <a:p>
            <a:pPr eaLnBrk="1" hangingPunct="1">
              <a:lnSpc>
                <a:spcPct val="80000"/>
              </a:lnSpc>
            </a:pPr>
            <a:endParaRPr lang="en-US" sz="2000" smtClean="0"/>
          </a:p>
        </p:txBody>
      </p:sp>
      <p:pic>
        <p:nvPicPr>
          <p:cNvPr id="89093" name="Picture 5"/>
          <p:cNvPicPr>
            <a:picLocks noChangeAspect="1" noChangeArrowheads="1"/>
          </p:cNvPicPr>
          <p:nvPr/>
        </p:nvPicPr>
        <p:blipFill>
          <a:blip r:embed="rId4"/>
          <a:srcRect/>
          <a:stretch>
            <a:fillRect/>
          </a:stretch>
        </p:blipFill>
        <p:spPr bwMode="auto">
          <a:xfrm>
            <a:off x="457200" y="2819400"/>
            <a:ext cx="6886575" cy="3743325"/>
          </a:xfrm>
          <a:prstGeom prst="rect">
            <a:avLst/>
          </a:prstGeom>
          <a:noFill/>
          <a:ln w="12700" cap="sq">
            <a:noFill/>
            <a:miter lim="800000"/>
            <a:headEnd type="none" w="sm" len="sm"/>
            <a:tailEnd type="none" w="sm" len="sm"/>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500" decel="50000" fill="hold">
                                          <p:stCondLst>
                                            <p:cond delay="0"/>
                                          </p:stCondLst>
                                        </p:cTn>
                                        <p:tgtEl>
                                          <p:spTgt spid="8909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909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9092"/>
                                        </p:tgtEl>
                                        <p:attrNameLst>
                                          <p:attrName>ppt_w</p:attrName>
                                        </p:attrNameLst>
                                      </p:cBhvr>
                                      <p:tavLst>
                                        <p:tav tm="0">
                                          <p:val>
                                            <p:strVal val="#ppt_w*.05"/>
                                          </p:val>
                                        </p:tav>
                                        <p:tav tm="100000">
                                          <p:val>
                                            <p:strVal val="#ppt_w"/>
                                          </p:val>
                                        </p:tav>
                                      </p:tavLst>
                                    </p:anim>
                                    <p:anim calcmode="lin" valueType="num">
                                      <p:cBhvr>
                                        <p:cTn id="10" dur="1000" fill="hold"/>
                                        <p:tgtEl>
                                          <p:spTgt spid="8909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909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909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909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90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9093"/>
                                        </p:tgtEl>
                                        <p:attrNameLst>
                                          <p:attrName>style.visibility</p:attrName>
                                        </p:attrNameLst>
                                      </p:cBhvr>
                                      <p:to>
                                        <p:strVal val="visible"/>
                                      </p:to>
                                    </p:set>
                                    <p:animEffect transition="in" filter="blinds(horizontal)">
                                      <p:cBhvr>
                                        <p:cTn id="19"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type="body" idx="1"/>
          </p:nvPr>
        </p:nvSpPr>
        <p:spPr>
          <a:xfrm>
            <a:off x="304800" y="1600200"/>
            <a:ext cx="8534400" cy="990600"/>
          </a:xfrm>
        </p:spPr>
        <p:txBody>
          <a:bodyPr/>
          <a:lstStyle/>
          <a:p>
            <a:pPr eaLnBrk="1" hangingPunct="1">
              <a:lnSpc>
                <a:spcPct val="90000"/>
              </a:lnSpc>
            </a:pPr>
            <a:r>
              <a:rPr lang="en-US" sz="2400" smtClean="0"/>
              <a:t>More than one system share the same entry conditions. Then, the systems are entered in parallel form.</a:t>
            </a:r>
          </a:p>
        </p:txBody>
      </p:sp>
      <p:pic>
        <p:nvPicPr>
          <p:cNvPr id="17412" name="Picture 4"/>
          <p:cNvPicPr>
            <a:picLocks noChangeAspect="1" noChangeArrowheads="1"/>
          </p:cNvPicPr>
          <p:nvPr/>
        </p:nvPicPr>
        <p:blipFill>
          <a:blip r:embed="rId3"/>
          <a:srcRect/>
          <a:stretch>
            <a:fillRect/>
          </a:stretch>
        </p:blipFill>
        <p:spPr bwMode="auto">
          <a:xfrm>
            <a:off x="2667000" y="2617788"/>
            <a:ext cx="4876800" cy="4240212"/>
          </a:xfrm>
          <a:prstGeom prst="rect">
            <a:avLst/>
          </a:prstGeom>
          <a:noFill/>
          <a:ln w="12700" cap="sq">
            <a:noFill/>
            <a:miter lim="800000"/>
            <a:headEnd type="none" w="sm" len="sm"/>
            <a:tailEnd type="none" w="sm" len="sm"/>
          </a:ln>
          <a:effectLst/>
        </p:spPr>
      </p:pic>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304800" y="228600"/>
            <a:ext cx="8534400" cy="838200"/>
          </a:xfrm>
        </p:spPr>
        <p:txBody>
          <a:bodyPr/>
          <a:lstStyle/>
          <a:p>
            <a:pPr eaLnBrk="1" hangingPunct="1">
              <a:defRPr/>
            </a:pPr>
            <a:endParaRPr lang="en-US" smtClean="0"/>
          </a:p>
        </p:txBody>
      </p:sp>
      <p:sp>
        <p:nvSpPr>
          <p:cNvPr id="19459" name="Rectangle 3"/>
          <p:cNvSpPr>
            <a:spLocks noGrp="1" noChangeArrowheads="1"/>
          </p:cNvSpPr>
          <p:nvPr>
            <p:ph type="body" idx="1"/>
          </p:nvPr>
        </p:nvSpPr>
        <p:spPr>
          <a:xfrm>
            <a:off x="0" y="1219200"/>
            <a:ext cx="9144000" cy="4876800"/>
          </a:xfrm>
        </p:spPr>
        <p:txBody>
          <a:bodyPr/>
          <a:lstStyle/>
          <a:p>
            <a:pPr eaLnBrk="1" hangingPunct="1">
              <a:lnSpc>
                <a:spcPct val="80000"/>
              </a:lnSpc>
            </a:pPr>
            <a:r>
              <a:rPr lang="en-US" sz="2400" smtClean="0"/>
              <a:t>Systems represent paradigmatic choice between grammatical alternatives and between lexical alternatives.</a:t>
            </a:r>
          </a:p>
          <a:p>
            <a:pPr eaLnBrk="1" hangingPunct="1">
              <a:lnSpc>
                <a:spcPct val="80000"/>
              </a:lnSpc>
            </a:pPr>
            <a:r>
              <a:rPr lang="en-US" sz="2400" smtClean="0"/>
              <a:t>Lexicon is considered as a thesaurus.</a:t>
            </a:r>
          </a:p>
          <a:p>
            <a:pPr eaLnBrk="1" hangingPunct="1">
              <a:lnSpc>
                <a:spcPct val="80000"/>
              </a:lnSpc>
            </a:pPr>
            <a:r>
              <a:rPr lang="en-US" sz="2400" smtClean="0"/>
              <a:t>Halliday has no clear definition between grammar and lexicon; he calls it lexicogrammar to include both.</a:t>
            </a:r>
          </a:p>
          <a:p>
            <a:pPr eaLnBrk="1" hangingPunct="1">
              <a:lnSpc>
                <a:spcPct val="80000"/>
              </a:lnSpc>
            </a:pPr>
            <a:r>
              <a:rPr lang="en-US" sz="2400" smtClean="0"/>
              <a:t>The explicit desciption of paradigmatic choices distinguishes SFG drom other approaches to grammar.</a:t>
            </a:r>
          </a:p>
          <a:p>
            <a:pPr eaLnBrk="1" hangingPunct="1">
              <a:lnSpc>
                <a:spcPct val="80000"/>
              </a:lnSpc>
            </a:pPr>
            <a:r>
              <a:rPr lang="en-US" sz="2400" smtClean="0"/>
              <a:t>Halliday describes the choices as “meaning potential” of that language.</a:t>
            </a:r>
          </a:p>
          <a:p>
            <a:pPr eaLnBrk="1" hangingPunct="1">
              <a:lnSpc>
                <a:spcPct val="80000"/>
              </a:lnSpc>
            </a:pPr>
            <a:r>
              <a:rPr lang="en-US" sz="2400" smtClean="0"/>
              <a:t>The system shows </a:t>
            </a:r>
            <a:r>
              <a:rPr lang="en-US" sz="2400" i="1" smtClean="0"/>
              <a:t>meanings, </a:t>
            </a:r>
            <a:r>
              <a:rPr lang="en-US" sz="2400" smtClean="0"/>
              <a:t>which are realized in the structure of the language as wording.</a:t>
            </a:r>
          </a:p>
          <a:p>
            <a:pPr eaLnBrk="1" hangingPunct="1">
              <a:lnSpc>
                <a:spcPct val="80000"/>
              </a:lnSpc>
            </a:pPr>
            <a:r>
              <a:rPr lang="en-US" sz="2400" smtClean="0"/>
              <a:t>Realization rule shows how the paradigmatic choices are expressed as syntagmatic chains in the structure of the language.</a:t>
            </a:r>
          </a:p>
          <a:p>
            <a:pPr eaLnBrk="1" hangingPunct="1">
              <a:lnSpc>
                <a:spcPct val="80000"/>
              </a:lnSpc>
            </a:pPr>
            <a:r>
              <a:rPr lang="en-US" sz="2400" smtClean="0"/>
              <a:t>The process of realization is like a mapping from “physiology” to “anatomy”, from “choices” to “chain”, from “function” to “form”.</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304800" y="228600"/>
            <a:ext cx="8534400" cy="838200"/>
          </a:xfrm>
        </p:spPr>
        <p:txBody>
          <a:bodyPr/>
          <a:lstStyle/>
          <a:p>
            <a:pPr eaLnBrk="1" hangingPunct="1">
              <a:defRPr/>
            </a:pPr>
            <a:r>
              <a:rPr lang="en-US" sz="2000" smtClean="0"/>
              <a:t>The process of realization is like a mapping from “physiology” to “anatomy”, from “choices” to “chain”, from “function” to “form”.</a:t>
            </a:r>
          </a:p>
        </p:txBody>
      </p:sp>
      <p:sp>
        <p:nvSpPr>
          <p:cNvPr id="21507" name="Rectangle 3"/>
          <p:cNvSpPr>
            <a:spLocks noGrp="1" noChangeArrowheads="1"/>
          </p:cNvSpPr>
          <p:nvPr>
            <p:ph type="body" idx="1"/>
          </p:nvPr>
        </p:nvSpPr>
        <p:spPr>
          <a:xfrm>
            <a:off x="609600" y="5181600"/>
            <a:ext cx="8229600" cy="1295400"/>
          </a:xfrm>
        </p:spPr>
        <p:txBody>
          <a:bodyPr/>
          <a:lstStyle/>
          <a:p>
            <a:pPr eaLnBrk="1" hangingPunct="1">
              <a:lnSpc>
                <a:spcPct val="80000"/>
              </a:lnSpc>
            </a:pPr>
            <a:r>
              <a:rPr lang="en-US" sz="1600" smtClean="0"/>
              <a:t>The output feature “indicative” has two associated realization rules: “+Subject” and “+Finite”. The output of Declarative has one associated realization rule” “Subject ^Finite”. </a:t>
            </a:r>
          </a:p>
          <a:p>
            <a:pPr eaLnBrk="1" hangingPunct="1">
              <a:lnSpc>
                <a:spcPct val="80000"/>
              </a:lnSpc>
            </a:pPr>
            <a:r>
              <a:rPr lang="en-US" sz="1600" smtClean="0"/>
              <a:t>+Subject” requires the presence of a subject when a clause is indicative, and “+Finite” requires the presence of a finite verb.</a:t>
            </a:r>
          </a:p>
          <a:p>
            <a:pPr eaLnBrk="1" hangingPunct="1">
              <a:lnSpc>
                <a:spcPct val="80000"/>
              </a:lnSpc>
            </a:pPr>
            <a:r>
              <a:rPr lang="en-US" sz="1600" smtClean="0"/>
              <a:t>The “Subject ^ Finite” requires the subject to precede the finite verb when the clause is declarative.</a:t>
            </a:r>
          </a:p>
        </p:txBody>
      </p:sp>
      <p:pic>
        <p:nvPicPr>
          <p:cNvPr id="21508" name="Picture 4"/>
          <p:cNvPicPr>
            <a:picLocks noChangeAspect="1" noChangeArrowheads="1"/>
          </p:cNvPicPr>
          <p:nvPr/>
        </p:nvPicPr>
        <p:blipFill>
          <a:blip r:embed="rId3"/>
          <a:srcRect/>
          <a:stretch>
            <a:fillRect/>
          </a:stretch>
        </p:blipFill>
        <p:spPr bwMode="auto">
          <a:xfrm>
            <a:off x="990600" y="990600"/>
            <a:ext cx="7219950" cy="4162425"/>
          </a:xfrm>
          <a:prstGeom prst="rect">
            <a:avLst/>
          </a:prstGeom>
          <a:noFill/>
          <a:ln w="12700" cap="sq">
            <a:noFill/>
            <a:miter lim="800000"/>
            <a:headEnd type="none" w="sm" len="sm"/>
            <a:tailEnd type="none" w="sm" len="sm"/>
          </a:ln>
          <a:effectLst/>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Proposal">
  <a:themeElements>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fontScheme name="Propos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Proposal</Template>
  <TotalTime>449</TotalTime>
  <Words>1367</Words>
  <Application>Microsoft Office PowerPoint</Application>
  <PresentationFormat>On-screen Show (4:3)</PresentationFormat>
  <Paragraphs>340</Paragraphs>
  <Slides>37</Slides>
  <Notes>37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6" baseType="lpstr">
      <vt:lpstr>SimSun</vt:lpstr>
      <vt:lpstr>Arial</vt:lpstr>
      <vt:lpstr>Courier</vt:lpstr>
      <vt:lpstr>Helvetica</vt:lpstr>
      <vt:lpstr>Palatino</vt:lpstr>
      <vt:lpstr>Times New Roman</vt:lpstr>
      <vt:lpstr>Wingdings</vt:lpstr>
      <vt:lpstr>Proposal</vt:lpstr>
      <vt:lpstr>Clip</vt:lpstr>
      <vt:lpstr>Introduction to Systemic Functional Grammar</vt:lpstr>
      <vt:lpstr>Functional View</vt:lpstr>
      <vt:lpstr>PowerPoint Presentation</vt:lpstr>
      <vt:lpstr>PowerPoint Presentation</vt:lpstr>
      <vt:lpstr>Why called systemic functional</vt:lpstr>
      <vt:lpstr>System Networks</vt:lpstr>
      <vt:lpstr>PowerPoint Presentation</vt:lpstr>
      <vt:lpstr>PowerPoint Presentation</vt:lpstr>
      <vt:lpstr>The process of realization is like a mapping from “physiology” to “anatomy”, from “choices” to “chain”, from “function” to “form”.</vt:lpstr>
      <vt:lpstr>Systemic Grammar</vt:lpstr>
      <vt:lpstr>PowerPoint Presentation</vt:lpstr>
      <vt:lpstr>FUNCTIONAL MODEL OF LANGUAGE</vt:lpstr>
      <vt:lpstr>Three language functions</vt:lpstr>
      <vt:lpstr>FUNCTIONAL MODEL OF LANGUAGE</vt:lpstr>
      <vt:lpstr>Context and Text</vt:lpstr>
      <vt:lpstr>PowerPoint Presentation</vt:lpstr>
      <vt:lpstr>From context to clause</vt:lpstr>
      <vt:lpstr>Rank Scales and units</vt:lpstr>
      <vt:lpstr>Example</vt:lpstr>
      <vt:lpstr>Clause Level</vt:lpstr>
      <vt:lpstr>Three types of meaning in one clause</vt:lpstr>
      <vt:lpstr>TRANSITIVITY, MOOD, THEME</vt:lpstr>
      <vt:lpstr>Independence of metafunction</vt:lpstr>
      <vt:lpstr>TRANSITIVITY</vt:lpstr>
      <vt:lpstr>Processes in Transitivity</vt:lpstr>
      <vt:lpstr>Transitivity</vt:lpstr>
      <vt:lpstr>Phrase Level</vt:lpstr>
      <vt:lpstr>MOOD</vt:lpstr>
      <vt:lpstr>PowerPoint Presentation</vt:lpstr>
      <vt:lpstr>PowerPoint Presentation</vt:lpstr>
      <vt:lpstr>Ideational and Interpersonal</vt:lpstr>
      <vt:lpstr>PowerPoint Presentation</vt:lpstr>
      <vt:lpstr>THEME (Textual Meaning)</vt:lpstr>
      <vt:lpstr>PowerPoint Presentation</vt:lpstr>
      <vt:lpstr>How theme connects clauses</vt:lpstr>
      <vt:lpstr>How clauses further joint together to form a text?</vt:lpstr>
      <vt:lpstr>Application of SFL</vt:lpstr>
    </vt:vector>
  </TitlesOfParts>
  <Company>Transbahasa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Sugeng</dc:creator>
  <cp:lastModifiedBy>trisnendri@gmail.com</cp:lastModifiedBy>
  <cp:revision>82</cp:revision>
  <dcterms:created xsi:type="dcterms:W3CDTF">2005-12-10T08:22:28Z</dcterms:created>
  <dcterms:modified xsi:type="dcterms:W3CDTF">2018-05-04T09:08:19Z</dcterms:modified>
</cp:coreProperties>
</file>