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84" r:id="rId4"/>
    <p:sldId id="267" r:id="rId5"/>
    <p:sldId id="286" r:id="rId6"/>
    <p:sldId id="285" r:id="rId7"/>
    <p:sldId id="260" r:id="rId8"/>
    <p:sldId id="289" r:id="rId9"/>
    <p:sldId id="290" r:id="rId10"/>
    <p:sldId id="291" r:id="rId11"/>
    <p:sldId id="283" r:id="rId12"/>
    <p:sldId id="270" r:id="rId13"/>
    <p:sldId id="271" r:id="rId14"/>
    <p:sldId id="257" r:id="rId15"/>
    <p:sldId id="287" r:id="rId16"/>
    <p:sldId id="272" r:id="rId17"/>
    <p:sldId id="275" r:id="rId18"/>
    <p:sldId id="273" r:id="rId19"/>
    <p:sldId id="277" r:id="rId20"/>
    <p:sldId id="274" r:id="rId21"/>
    <p:sldId id="278" r:id="rId22"/>
    <p:sldId id="279" r:id="rId23"/>
    <p:sldId id="276" r:id="rId24"/>
    <p:sldId id="280" r:id="rId25"/>
    <p:sldId id="281" r:id="rId26"/>
    <p:sldId id="282" r:id="rId27"/>
    <p:sldId id="265" r:id="rId28"/>
    <p:sldId id="288" r:id="rId29"/>
    <p:sldId id="258" r:id="rId30"/>
    <p:sldId id="25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0" d="100"/>
          <a:sy n="70" d="100"/>
        </p:scale>
        <p:origin x="7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B273B-85CA-4AE4-A26A-9361F8CD86B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7D51536-77A0-4E9B-AE3B-0DD4B58A0512}">
      <dgm:prSet phldrT="[Text]" phldr="1"/>
      <dgm:spPr>
        <a:blipFill rotWithShape="0">
          <a:blip xmlns:r="http://schemas.openxmlformats.org/officeDocument/2006/relationships" r:embed="rId1"/>
          <a:stretch>
            <a:fillRect/>
          </a:stretch>
        </a:blipFill>
      </dgm:spPr>
      <dgm:t>
        <a:bodyPr/>
        <a:lstStyle/>
        <a:p>
          <a:endParaRPr lang="en-US" dirty="0"/>
        </a:p>
      </dgm:t>
    </dgm:pt>
    <dgm:pt modelId="{9800B49A-09E8-462C-A8D9-94AA37C3007D}" type="parTrans" cxnId="{9E306E52-ACEF-4BA2-B9E3-D79B19136A9E}">
      <dgm:prSet/>
      <dgm:spPr/>
      <dgm:t>
        <a:bodyPr/>
        <a:lstStyle/>
        <a:p>
          <a:endParaRPr lang="en-US"/>
        </a:p>
      </dgm:t>
    </dgm:pt>
    <dgm:pt modelId="{8CBE9385-331E-4869-9BF2-9C32D5849EC4}" type="sibTrans" cxnId="{9E306E52-ACEF-4BA2-B9E3-D79B19136A9E}">
      <dgm:prSet/>
      <dgm:spPr/>
      <dgm:t>
        <a:bodyPr/>
        <a:lstStyle/>
        <a:p>
          <a:endParaRPr lang="en-US"/>
        </a:p>
      </dgm:t>
    </dgm:pt>
    <dgm:pt modelId="{C29CE2C4-8483-4895-9DF6-018150E8485E}">
      <dgm:prSet phldrT="[Text]">
        <dgm:style>
          <a:lnRef idx="0">
            <a:scrgbClr r="0" g="0" b="0"/>
          </a:lnRef>
          <a:fillRef idx="0">
            <a:scrgbClr r="0" g="0" b="0"/>
          </a:fillRef>
          <a:effectRef idx="0">
            <a:scrgbClr r="0" g="0" b="0"/>
          </a:effectRef>
          <a:fontRef idx="minor">
            <a:schemeClr val="accent5"/>
          </a:fontRef>
        </dgm:style>
      </dgm:prSet>
      <dgm:spPr>
        <a:noFill/>
        <a:ln>
          <a:noFill/>
        </a:ln>
      </dgm:spPr>
      <dgm:t>
        <a:bodyPr/>
        <a:lstStyle/>
        <a:p>
          <a:r>
            <a:rPr lang="id-ID" dirty="0" smtClean="0"/>
            <a:t>KBBI</a:t>
          </a:r>
          <a:endParaRPr lang="en-US" dirty="0"/>
        </a:p>
      </dgm:t>
    </dgm:pt>
    <dgm:pt modelId="{2F78FB96-C102-49C1-A72C-1C9313BA5E1A}" type="parTrans" cxnId="{76091183-7A03-47AE-8B8C-C41FAF4FD112}">
      <dgm:prSet/>
      <dgm:spPr/>
      <dgm:t>
        <a:bodyPr/>
        <a:lstStyle/>
        <a:p>
          <a:endParaRPr lang="en-US"/>
        </a:p>
      </dgm:t>
    </dgm:pt>
    <dgm:pt modelId="{CFBCB1BB-3C59-419B-BB7A-0DBF51BA33BA}" type="sibTrans" cxnId="{76091183-7A03-47AE-8B8C-C41FAF4FD112}">
      <dgm:prSet/>
      <dgm:spPr/>
      <dgm:t>
        <a:bodyPr/>
        <a:lstStyle/>
        <a:p>
          <a:endParaRPr lang="en-US"/>
        </a:p>
      </dgm:t>
    </dgm:pt>
    <dgm:pt modelId="{7724738A-2A52-4064-8650-92FF44E902CD}">
      <dgm:prSet phldrT="[Text]">
        <dgm:style>
          <a:lnRef idx="0">
            <a:scrgbClr r="0" g="0" b="0"/>
          </a:lnRef>
          <a:fillRef idx="0">
            <a:scrgbClr r="0" g="0" b="0"/>
          </a:fillRef>
          <a:effectRef idx="0">
            <a:scrgbClr r="0" g="0" b="0"/>
          </a:effectRef>
          <a:fontRef idx="minor">
            <a:schemeClr val="accent2"/>
          </a:fontRef>
        </dgm:style>
      </dgm:prSet>
      <dgm:spPr>
        <a:noFill/>
        <a:ln>
          <a:noFill/>
        </a:ln>
      </dgm:spPr>
      <dgm:t>
        <a:bodyPr/>
        <a:lstStyle/>
        <a:p>
          <a:r>
            <a:rPr lang="id-ID" dirty="0" smtClean="0"/>
            <a:t>PUEBI</a:t>
          </a:r>
          <a:endParaRPr lang="en-US" dirty="0"/>
        </a:p>
      </dgm:t>
    </dgm:pt>
    <dgm:pt modelId="{10AE8AD4-0583-442A-8CB5-0CB6BCFF4B58}" type="parTrans" cxnId="{E5F77BF8-90BF-4C4B-9B38-4A64D0FC9064}">
      <dgm:prSet/>
      <dgm:spPr/>
      <dgm:t>
        <a:bodyPr/>
        <a:lstStyle/>
        <a:p>
          <a:endParaRPr lang="en-US"/>
        </a:p>
      </dgm:t>
    </dgm:pt>
    <dgm:pt modelId="{DB2081B9-CAD2-4873-A020-69474DAA9072}" type="sibTrans" cxnId="{E5F77BF8-90BF-4C4B-9B38-4A64D0FC9064}">
      <dgm:prSet/>
      <dgm:spPr/>
      <dgm:t>
        <a:bodyPr/>
        <a:lstStyle/>
        <a:p>
          <a:endParaRPr lang="en-US"/>
        </a:p>
      </dgm:t>
    </dgm:pt>
    <dgm:pt modelId="{E9745536-9BB2-4972-AF14-D5CF8AD83BA7}" type="pres">
      <dgm:prSet presAssocID="{1F9B273B-85CA-4AE4-A26A-9361F8CD86B9}" presName="composite" presStyleCnt="0">
        <dgm:presLayoutVars>
          <dgm:chMax val="1"/>
          <dgm:dir/>
          <dgm:resizeHandles val="exact"/>
        </dgm:presLayoutVars>
      </dgm:prSet>
      <dgm:spPr/>
      <dgm:t>
        <a:bodyPr/>
        <a:lstStyle/>
        <a:p>
          <a:endParaRPr lang="en-US"/>
        </a:p>
      </dgm:t>
    </dgm:pt>
    <dgm:pt modelId="{9681116F-E1CB-49C4-8103-82B262BCA019}" type="pres">
      <dgm:prSet presAssocID="{B7D51536-77A0-4E9B-AE3B-0DD4B58A0512}" presName="roof" presStyleLbl="dkBgShp" presStyleIdx="0" presStyleCnt="2" custScaleX="15107" custScaleY="138812" custLinFactNeighborX="23727" custLinFactNeighborY="9703"/>
      <dgm:spPr/>
      <dgm:t>
        <a:bodyPr/>
        <a:lstStyle/>
        <a:p>
          <a:endParaRPr lang="en-US"/>
        </a:p>
      </dgm:t>
    </dgm:pt>
    <dgm:pt modelId="{55E69657-3458-4D99-8515-92A5B3EB44F1}" type="pres">
      <dgm:prSet presAssocID="{B7D51536-77A0-4E9B-AE3B-0DD4B58A0512}" presName="pillars" presStyleCnt="0"/>
      <dgm:spPr/>
    </dgm:pt>
    <dgm:pt modelId="{4FEE470E-8013-4FF1-AF9E-279F11FCC0D5}" type="pres">
      <dgm:prSet presAssocID="{B7D51536-77A0-4E9B-AE3B-0DD4B58A0512}" presName="pillar1" presStyleLbl="node1" presStyleIdx="0" presStyleCnt="2">
        <dgm:presLayoutVars>
          <dgm:bulletEnabled val="1"/>
        </dgm:presLayoutVars>
      </dgm:prSet>
      <dgm:spPr/>
      <dgm:t>
        <a:bodyPr/>
        <a:lstStyle/>
        <a:p>
          <a:endParaRPr lang="en-US"/>
        </a:p>
      </dgm:t>
    </dgm:pt>
    <dgm:pt modelId="{FFFB6BA6-C4AC-4879-813D-787C4FAB7929}" type="pres">
      <dgm:prSet presAssocID="{7724738A-2A52-4064-8650-92FF44E902CD}" presName="pillarX" presStyleLbl="node1" presStyleIdx="1" presStyleCnt="2">
        <dgm:presLayoutVars>
          <dgm:bulletEnabled val="1"/>
        </dgm:presLayoutVars>
      </dgm:prSet>
      <dgm:spPr/>
      <dgm:t>
        <a:bodyPr/>
        <a:lstStyle/>
        <a:p>
          <a:endParaRPr lang="en-US"/>
        </a:p>
      </dgm:t>
    </dgm:pt>
    <dgm:pt modelId="{31987207-6E99-4EDE-B4E5-12FACAFD1345}" type="pres">
      <dgm:prSet presAssocID="{B7D51536-77A0-4E9B-AE3B-0DD4B58A0512}" presName="base" presStyleLbl="dkBgShp" presStyleIdx="1" presStyleCnt="2"/>
      <dgm:spPr/>
    </dgm:pt>
  </dgm:ptLst>
  <dgm:cxnLst>
    <dgm:cxn modelId="{9244D256-55C4-4C1F-9AB5-E9C0F89661BD}" type="presOf" srcId="{C29CE2C4-8483-4895-9DF6-018150E8485E}" destId="{4FEE470E-8013-4FF1-AF9E-279F11FCC0D5}" srcOrd="0" destOrd="0" presId="urn:microsoft.com/office/officeart/2005/8/layout/hList3"/>
    <dgm:cxn modelId="{56B6F8A6-59EB-4CF6-B132-6736F672F054}" type="presOf" srcId="{1F9B273B-85CA-4AE4-A26A-9361F8CD86B9}" destId="{E9745536-9BB2-4972-AF14-D5CF8AD83BA7}" srcOrd="0" destOrd="0" presId="urn:microsoft.com/office/officeart/2005/8/layout/hList3"/>
    <dgm:cxn modelId="{E5F77BF8-90BF-4C4B-9B38-4A64D0FC9064}" srcId="{B7D51536-77A0-4E9B-AE3B-0DD4B58A0512}" destId="{7724738A-2A52-4064-8650-92FF44E902CD}" srcOrd="1" destOrd="0" parTransId="{10AE8AD4-0583-442A-8CB5-0CB6BCFF4B58}" sibTransId="{DB2081B9-CAD2-4873-A020-69474DAA9072}"/>
    <dgm:cxn modelId="{9E306E52-ACEF-4BA2-B9E3-D79B19136A9E}" srcId="{1F9B273B-85CA-4AE4-A26A-9361F8CD86B9}" destId="{B7D51536-77A0-4E9B-AE3B-0DD4B58A0512}" srcOrd="0" destOrd="0" parTransId="{9800B49A-09E8-462C-A8D9-94AA37C3007D}" sibTransId="{8CBE9385-331E-4869-9BF2-9C32D5849EC4}"/>
    <dgm:cxn modelId="{4BD194C8-C0F6-4821-91DB-665D502AB701}" type="presOf" srcId="{7724738A-2A52-4064-8650-92FF44E902CD}" destId="{FFFB6BA6-C4AC-4879-813D-787C4FAB7929}" srcOrd="0" destOrd="0" presId="urn:microsoft.com/office/officeart/2005/8/layout/hList3"/>
    <dgm:cxn modelId="{8442E597-DFC3-4526-81F9-AF70CD99D1C1}" type="presOf" srcId="{B7D51536-77A0-4E9B-AE3B-0DD4B58A0512}" destId="{9681116F-E1CB-49C4-8103-82B262BCA019}" srcOrd="0" destOrd="0" presId="urn:microsoft.com/office/officeart/2005/8/layout/hList3"/>
    <dgm:cxn modelId="{76091183-7A03-47AE-8B8C-C41FAF4FD112}" srcId="{B7D51536-77A0-4E9B-AE3B-0DD4B58A0512}" destId="{C29CE2C4-8483-4895-9DF6-018150E8485E}" srcOrd="0" destOrd="0" parTransId="{2F78FB96-C102-49C1-A72C-1C9313BA5E1A}" sibTransId="{CFBCB1BB-3C59-419B-BB7A-0DBF51BA33BA}"/>
    <dgm:cxn modelId="{5762282D-2D44-40AD-B31E-2CF6EF132E8F}" type="presParOf" srcId="{E9745536-9BB2-4972-AF14-D5CF8AD83BA7}" destId="{9681116F-E1CB-49C4-8103-82B262BCA019}" srcOrd="0" destOrd="0" presId="urn:microsoft.com/office/officeart/2005/8/layout/hList3"/>
    <dgm:cxn modelId="{F5E9760A-826D-4910-BCCF-047DDDD3F01D}" type="presParOf" srcId="{E9745536-9BB2-4972-AF14-D5CF8AD83BA7}" destId="{55E69657-3458-4D99-8515-92A5B3EB44F1}" srcOrd="1" destOrd="0" presId="urn:microsoft.com/office/officeart/2005/8/layout/hList3"/>
    <dgm:cxn modelId="{8469F7B4-0715-40A7-B313-BD9E39F5621C}" type="presParOf" srcId="{55E69657-3458-4D99-8515-92A5B3EB44F1}" destId="{4FEE470E-8013-4FF1-AF9E-279F11FCC0D5}" srcOrd="0" destOrd="0" presId="urn:microsoft.com/office/officeart/2005/8/layout/hList3"/>
    <dgm:cxn modelId="{A47AFAE9-C703-4840-8432-66488AE4DE47}" type="presParOf" srcId="{55E69657-3458-4D99-8515-92A5B3EB44F1}" destId="{FFFB6BA6-C4AC-4879-813D-787C4FAB7929}" srcOrd="1" destOrd="0" presId="urn:microsoft.com/office/officeart/2005/8/layout/hList3"/>
    <dgm:cxn modelId="{41E0008A-97C4-4C59-A5FA-8437D594B3D2}" type="presParOf" srcId="{E9745536-9BB2-4972-AF14-D5CF8AD83BA7}" destId="{31987207-6E99-4EDE-B4E5-12FACAFD134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1116F-E1CB-49C4-8103-82B262BCA019}">
      <dsp:nvSpPr>
        <dsp:cNvPr id="0" name=""/>
        <dsp:cNvSpPr/>
      </dsp:nvSpPr>
      <dsp:spPr>
        <a:xfrm>
          <a:off x="5899632" y="0"/>
          <a:ext cx="1346849" cy="1242774"/>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endParaRPr lang="en-US" sz="3300" kern="1200" dirty="0"/>
        </a:p>
      </dsp:txBody>
      <dsp:txXfrm>
        <a:off x="5899632" y="0"/>
        <a:ext cx="1346849" cy="1242774"/>
      </dsp:txXfrm>
    </dsp:sp>
    <dsp:sp modelId="{4FEE470E-8013-4FF1-AF9E-279F11FCC0D5}">
      <dsp:nvSpPr>
        <dsp:cNvPr id="0" name=""/>
        <dsp:cNvSpPr/>
      </dsp:nvSpPr>
      <dsp:spPr>
        <a:xfrm>
          <a:off x="0" y="982163"/>
          <a:ext cx="4457699" cy="1880115"/>
        </a:xfrm>
        <a:prstGeom prst="rect">
          <a:avLst/>
        </a:prstGeom>
        <a:noFill/>
        <a:ln>
          <a:noFill/>
        </a:ln>
        <a:effectLst/>
      </dsp:spPr>
      <dsp:style>
        <a:lnRef idx="0">
          <a:scrgbClr r="0" g="0" b="0"/>
        </a:lnRef>
        <a:fillRef idx="0">
          <a:scrgbClr r="0" g="0" b="0"/>
        </a:fillRef>
        <a:effectRef idx="0">
          <a:scrgbClr r="0" g="0" b="0"/>
        </a:effectRef>
        <a:fontRef idx="minor">
          <a:schemeClr val="accent5"/>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id-ID" sz="6500" kern="1200" dirty="0" smtClean="0"/>
            <a:t>KBBI</a:t>
          </a:r>
          <a:endParaRPr lang="en-US" sz="6500" kern="1200" dirty="0"/>
        </a:p>
      </dsp:txBody>
      <dsp:txXfrm>
        <a:off x="0" y="982163"/>
        <a:ext cx="4457699" cy="1880115"/>
      </dsp:txXfrm>
    </dsp:sp>
    <dsp:sp modelId="{FFFB6BA6-C4AC-4879-813D-787C4FAB7929}">
      <dsp:nvSpPr>
        <dsp:cNvPr id="0" name=""/>
        <dsp:cNvSpPr/>
      </dsp:nvSpPr>
      <dsp:spPr>
        <a:xfrm>
          <a:off x="4457700" y="982163"/>
          <a:ext cx="4457699" cy="1880115"/>
        </a:xfrm>
        <a:prstGeom prst="rect">
          <a:avLst/>
        </a:prstGeom>
        <a:noFill/>
        <a:ln>
          <a:noFill/>
        </a:ln>
        <a:effectLst/>
      </dsp:spPr>
      <dsp:style>
        <a:lnRef idx="0">
          <a:scrgbClr r="0" g="0" b="0"/>
        </a:lnRef>
        <a:fillRef idx="0">
          <a:scrgbClr r="0" g="0" b="0"/>
        </a:fillRef>
        <a:effectRef idx="0">
          <a:scrgbClr r="0" g="0" b="0"/>
        </a:effectRef>
        <a:fontRef idx="minor">
          <a:schemeClr val="accent2"/>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id-ID" sz="6500" kern="1200" dirty="0" smtClean="0"/>
            <a:t>PUEBI</a:t>
          </a:r>
          <a:endParaRPr lang="en-US" sz="6500" kern="1200" dirty="0"/>
        </a:p>
      </dsp:txBody>
      <dsp:txXfrm>
        <a:off x="4457700" y="982163"/>
        <a:ext cx="4457699" cy="1880115"/>
      </dsp:txXfrm>
    </dsp:sp>
    <dsp:sp modelId="{31987207-6E99-4EDE-B4E5-12FACAFD1345}">
      <dsp:nvSpPr>
        <dsp:cNvPr id="0" name=""/>
        <dsp:cNvSpPr/>
      </dsp:nvSpPr>
      <dsp:spPr>
        <a:xfrm>
          <a:off x="0" y="2862278"/>
          <a:ext cx="8915400" cy="2089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2z-pZXLoLl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9087" y="846161"/>
            <a:ext cx="8915399" cy="1652043"/>
          </a:xfrm>
        </p:spPr>
        <p:txBody>
          <a:bodyPr>
            <a:noAutofit/>
          </a:bodyPr>
          <a:lstStyle/>
          <a:p>
            <a:pPr algn="ctr"/>
            <a:r>
              <a:rPr lang="id-ID" sz="3600" b="1" dirty="0" smtClean="0"/>
              <a:t>REFLEKSI PERAN BAHASA INDONESIA DALAM MEDIA DIGITAL </a:t>
            </a:r>
            <a:br>
              <a:rPr lang="id-ID" sz="3600" b="1" dirty="0" smtClean="0"/>
            </a:br>
            <a:r>
              <a:rPr lang="id-ID" sz="3600" b="1" dirty="0" smtClean="0"/>
              <a:t>DI MASA PANDEMI COVID-19</a:t>
            </a:r>
            <a:endParaRPr lang="id-ID" sz="3600" b="1" dirty="0"/>
          </a:p>
        </p:txBody>
      </p:sp>
      <p:sp>
        <p:nvSpPr>
          <p:cNvPr id="3" name="Subtitle 2"/>
          <p:cNvSpPr>
            <a:spLocks noGrp="1"/>
          </p:cNvSpPr>
          <p:nvPr>
            <p:ph type="subTitle" idx="1"/>
          </p:nvPr>
        </p:nvSpPr>
        <p:spPr>
          <a:xfrm>
            <a:off x="2589213" y="5336938"/>
            <a:ext cx="8915399" cy="1126283"/>
          </a:xfrm>
        </p:spPr>
        <p:txBody>
          <a:bodyPr/>
          <a:lstStyle/>
          <a:p>
            <a:pPr algn="ctr">
              <a:spcBef>
                <a:spcPts val="0"/>
              </a:spcBef>
            </a:pPr>
            <a:r>
              <a:rPr lang="id-ID" b="1" dirty="0" smtClean="0"/>
              <a:t>Disampaikan dalam Kegiatan Seminar Daring Memperingati Milad HIMADIKSATRASIA IKIP Siliwangi Ke-14</a:t>
            </a:r>
          </a:p>
          <a:p>
            <a:pPr algn="ctr">
              <a:spcBef>
                <a:spcPts val="0"/>
              </a:spcBef>
            </a:pPr>
            <a:r>
              <a:rPr lang="id-ID" b="1" dirty="0" smtClean="0"/>
              <a:t>Sabtu, 20 Juni 2020</a:t>
            </a:r>
            <a:endParaRPr lang="id-ID" b="1" dirty="0"/>
          </a:p>
        </p:txBody>
      </p:sp>
      <p:sp>
        <p:nvSpPr>
          <p:cNvPr id="4" name="Rounded Rectangle 3"/>
          <p:cNvSpPr/>
          <p:nvPr/>
        </p:nvSpPr>
        <p:spPr>
          <a:xfrm>
            <a:off x="4039736" y="3166281"/>
            <a:ext cx="5800299" cy="914400"/>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id-ID" b="1" dirty="0" smtClean="0"/>
              <a:t>R. Mekar Ismayani, M.Pd.</a:t>
            </a:r>
          </a:p>
          <a:p>
            <a:pPr algn="ctr"/>
            <a:r>
              <a:rPr lang="id-ID" b="1" dirty="0" smtClean="0"/>
              <a:t>Dosen PBS Indonesia IKIP Siliwangi</a:t>
            </a:r>
            <a:endParaRPr lang="id-ID" b="1" dirty="0"/>
          </a:p>
        </p:txBody>
      </p:sp>
    </p:spTree>
    <p:extLst>
      <p:ext uri="{BB962C8B-B14F-4D97-AF65-F5344CB8AC3E}">
        <p14:creationId xmlns:p14="http://schemas.microsoft.com/office/powerpoint/2010/main" val="25048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Bahasa Asing</a:t>
            </a:r>
            <a:endParaRPr lang="id-ID" b="1" dirty="0"/>
          </a:p>
        </p:txBody>
      </p:sp>
      <p:sp>
        <p:nvSpPr>
          <p:cNvPr id="3" name="Content Placeholder 2"/>
          <p:cNvSpPr>
            <a:spLocks noGrp="1"/>
          </p:cNvSpPr>
          <p:nvPr>
            <p:ph idx="1"/>
          </p:nvPr>
        </p:nvSpPr>
        <p:spPr/>
        <p:txBody>
          <a:bodyPr>
            <a:normAutofit/>
          </a:bodyPr>
          <a:lstStyle/>
          <a:p>
            <a:pPr marL="0" indent="0" algn="ctr">
              <a:buNone/>
            </a:pPr>
            <a:r>
              <a:rPr lang="id-ID" sz="3200" dirty="0"/>
              <a:t>Kemampuan bahasa asing dibutuhkan karena bahasa asing merupakan jangkar dalam hubungan </a:t>
            </a:r>
            <a:r>
              <a:rPr lang="id-ID" sz="3200" dirty="0" smtClean="0"/>
              <a:t>internasional.</a:t>
            </a:r>
            <a:endParaRPr lang="id-ID" sz="3200" dirty="0"/>
          </a:p>
        </p:txBody>
      </p:sp>
    </p:spTree>
    <p:extLst>
      <p:ext uri="{BB962C8B-B14F-4D97-AF65-F5344CB8AC3E}">
        <p14:creationId xmlns:p14="http://schemas.microsoft.com/office/powerpoint/2010/main" val="197796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3" y="583166"/>
            <a:ext cx="8911687" cy="1280890"/>
          </a:xfrm>
        </p:spPr>
        <p:txBody>
          <a:bodyPr>
            <a:normAutofit fontScale="90000"/>
          </a:bodyPr>
          <a:lstStyle/>
          <a:p>
            <a:pPr algn="ctr"/>
            <a:r>
              <a:rPr lang="id-ID" b="1" dirty="0" smtClean="0"/>
              <a:t>DUA PEDOMAN YANG BISA DIRUJUK DALAM PENGGUNAAN BAHASA INDONESIA</a:t>
            </a:r>
            <a:endParaRPr lang="id-ID"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91659"/>
              </p:ext>
            </p:extLst>
          </p:nvPr>
        </p:nvGraphicFramePr>
        <p:xfrm>
          <a:off x="1674813" y="2147248"/>
          <a:ext cx="8915400" cy="2984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2633" y="2147248"/>
            <a:ext cx="1347764" cy="1264692"/>
          </a:xfrm>
          <a:prstGeom prst="rect">
            <a:avLst/>
          </a:prstGeom>
        </p:spPr>
      </p:pic>
    </p:spTree>
    <p:extLst>
      <p:ext uri="{BB962C8B-B14F-4D97-AF65-F5344CB8AC3E}">
        <p14:creationId xmlns:p14="http://schemas.microsoft.com/office/powerpoint/2010/main" val="1611109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221" y="624110"/>
            <a:ext cx="8911687" cy="1280890"/>
          </a:xfrm>
        </p:spPr>
        <p:txBody>
          <a:bodyPr/>
          <a:lstStyle/>
          <a:p>
            <a:r>
              <a:rPr lang="id-ID" b="1" dirty="0" smtClean="0"/>
              <a:t>Fenomena yang Terjadi di Masyarakat</a:t>
            </a:r>
            <a:endParaRPr lang="id-ID" b="1" dirty="0"/>
          </a:p>
        </p:txBody>
      </p:sp>
      <p:sp>
        <p:nvSpPr>
          <p:cNvPr id="3" name="Content Placeholder 2"/>
          <p:cNvSpPr>
            <a:spLocks noGrp="1"/>
          </p:cNvSpPr>
          <p:nvPr>
            <p:ph idx="1"/>
          </p:nvPr>
        </p:nvSpPr>
        <p:spPr>
          <a:xfrm>
            <a:off x="2006221" y="2133600"/>
            <a:ext cx="9498391" cy="3777622"/>
          </a:xfrm>
          <a:noFill/>
          <a:ln>
            <a:noFill/>
          </a:ln>
        </p:spPr>
        <p:style>
          <a:lnRef idx="0">
            <a:scrgbClr r="0" g="0" b="0"/>
          </a:lnRef>
          <a:fillRef idx="0">
            <a:scrgbClr r="0" g="0" b="0"/>
          </a:fillRef>
          <a:effectRef idx="0">
            <a:scrgbClr r="0" g="0" b="0"/>
          </a:effectRef>
          <a:fontRef idx="minor">
            <a:schemeClr val="accent2"/>
          </a:fontRef>
        </p:style>
        <p:txBody>
          <a:bodyPr>
            <a:normAutofit/>
          </a:bodyPr>
          <a:lstStyle/>
          <a:p>
            <a:r>
              <a:rPr lang="id-ID" sz="2800" dirty="0" smtClean="0"/>
              <a:t>Masih terjadi pengutamaan </a:t>
            </a:r>
            <a:r>
              <a:rPr lang="id-ID" sz="2800" dirty="0" smtClean="0"/>
              <a:t>istilah asing</a:t>
            </a:r>
          </a:p>
          <a:p>
            <a:r>
              <a:rPr lang="id-ID" sz="2800" dirty="0" smtClean="0"/>
              <a:t>Masih terjadi </a:t>
            </a:r>
            <a:r>
              <a:rPr lang="id-ID" sz="2800" dirty="0" smtClean="0"/>
              <a:t>penggunaan </a:t>
            </a:r>
            <a:r>
              <a:rPr lang="id-ID" sz="2800" dirty="0" smtClean="0"/>
              <a:t>bahasa Indonesia tidak baku atau tidak sesuai </a:t>
            </a:r>
            <a:r>
              <a:rPr lang="id-ID" sz="2800" dirty="0" smtClean="0"/>
              <a:t>kaidah </a:t>
            </a:r>
            <a:endParaRPr lang="id-ID" sz="2800" dirty="0" smtClean="0"/>
          </a:p>
          <a:p>
            <a:endParaRPr lang="id-ID" sz="2800" dirty="0"/>
          </a:p>
          <a:p>
            <a:pPr marL="0" indent="0" algn="ctr">
              <a:buNone/>
            </a:pPr>
            <a:r>
              <a:rPr lang="id-ID" sz="2800" dirty="0" smtClean="0"/>
              <a:t>“Sikap Bahasa Masyarakat Kurang”</a:t>
            </a:r>
            <a:endParaRPr lang="id-ID" sz="2800" dirty="0"/>
          </a:p>
        </p:txBody>
      </p:sp>
    </p:spTree>
    <p:extLst>
      <p:ext uri="{BB962C8B-B14F-4D97-AF65-F5344CB8AC3E}">
        <p14:creationId xmlns:p14="http://schemas.microsoft.com/office/powerpoint/2010/main" val="915285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kasus</a:t>
            </a:r>
            <a:endParaRPr lang="id-ID" dirty="0"/>
          </a:p>
        </p:txBody>
      </p:sp>
      <p:sp>
        <p:nvSpPr>
          <p:cNvPr id="3" name="Content Placeholder 2"/>
          <p:cNvSpPr>
            <a:spLocks noGrp="1"/>
          </p:cNvSpPr>
          <p:nvPr>
            <p:ph idx="1"/>
          </p:nvPr>
        </p:nvSpPr>
        <p:spPr>
          <a:xfrm>
            <a:off x="2589212" y="1487606"/>
            <a:ext cx="8915400" cy="4423616"/>
          </a:xfrm>
        </p:spPr>
        <p:txBody>
          <a:bodyPr>
            <a:normAutofit/>
          </a:bodyPr>
          <a:lstStyle/>
          <a:p>
            <a:r>
              <a:rPr lang="id-ID" dirty="0" smtClean="0">
                <a:solidFill>
                  <a:srgbClr val="FF0000"/>
                </a:solidFill>
              </a:rPr>
              <a:t>Idul fitri </a:t>
            </a:r>
            <a:r>
              <a:rPr lang="id-ID" dirty="0" smtClean="0"/>
              <a:t>yang sesuai kaidah bahasa Indonesia  </a:t>
            </a:r>
            <a:r>
              <a:rPr lang="id-ID" b="1" dirty="0" smtClean="0"/>
              <a:t>Idulfitri</a:t>
            </a:r>
          </a:p>
          <a:p>
            <a:r>
              <a:rPr lang="id-ID" dirty="0" smtClean="0">
                <a:solidFill>
                  <a:srgbClr val="FF0000"/>
                </a:solidFill>
              </a:rPr>
              <a:t>‘Itikaf</a:t>
            </a:r>
            <a:r>
              <a:rPr lang="id-ID" dirty="0" smtClean="0"/>
              <a:t> yang sesuai kaidah bahasa Indonesia </a:t>
            </a:r>
            <a:r>
              <a:rPr lang="id-ID" b="1" dirty="0"/>
              <a:t>i</a:t>
            </a:r>
            <a:r>
              <a:rPr lang="id-ID" b="1" dirty="0" smtClean="0"/>
              <a:t>ktikaf</a:t>
            </a:r>
          </a:p>
          <a:p>
            <a:r>
              <a:rPr lang="id-ID" dirty="0">
                <a:solidFill>
                  <a:srgbClr val="FF0000"/>
                </a:solidFill>
              </a:rPr>
              <a:t>m</a:t>
            </a:r>
            <a:r>
              <a:rPr lang="id-ID" dirty="0" smtClean="0">
                <a:solidFill>
                  <a:srgbClr val="FF0000"/>
                </a:solidFill>
              </a:rPr>
              <a:t>empesona</a:t>
            </a:r>
            <a:r>
              <a:rPr lang="id-ID" dirty="0" smtClean="0"/>
              <a:t> yang sesuai kaidah bahasa Indonesia </a:t>
            </a:r>
            <a:r>
              <a:rPr lang="id-ID" b="1" dirty="0" smtClean="0"/>
              <a:t>memesona</a:t>
            </a:r>
          </a:p>
          <a:p>
            <a:r>
              <a:rPr lang="id-ID" dirty="0">
                <a:solidFill>
                  <a:srgbClr val="FF0000"/>
                </a:solidFill>
              </a:rPr>
              <a:t>m</a:t>
            </a:r>
            <a:r>
              <a:rPr lang="id-ID" dirty="0" smtClean="0">
                <a:solidFill>
                  <a:srgbClr val="FF0000"/>
                </a:solidFill>
              </a:rPr>
              <a:t>empengaruhi</a:t>
            </a:r>
            <a:r>
              <a:rPr lang="id-ID" dirty="0" smtClean="0"/>
              <a:t> yang sesuai kaidah bahasa Indonesia </a:t>
            </a:r>
            <a:r>
              <a:rPr lang="id-ID" b="1" dirty="0" smtClean="0"/>
              <a:t>memengaruhi</a:t>
            </a:r>
          </a:p>
          <a:p>
            <a:r>
              <a:rPr lang="id-ID" dirty="0">
                <a:solidFill>
                  <a:srgbClr val="FF0000"/>
                </a:solidFill>
              </a:rPr>
              <a:t>r</a:t>
            </a:r>
            <a:r>
              <a:rPr lang="id-ID" dirty="0" smtClean="0">
                <a:solidFill>
                  <a:srgbClr val="FF0000"/>
                </a:solidFill>
              </a:rPr>
              <a:t>esiko</a:t>
            </a:r>
            <a:r>
              <a:rPr lang="id-ID" dirty="0" smtClean="0"/>
              <a:t> </a:t>
            </a:r>
            <a:r>
              <a:rPr lang="id-ID" dirty="0"/>
              <a:t>yang sesuai kaidah bahasa </a:t>
            </a:r>
            <a:r>
              <a:rPr lang="id-ID" dirty="0" smtClean="0"/>
              <a:t>Indonesia </a:t>
            </a:r>
            <a:r>
              <a:rPr lang="id-ID" b="1" dirty="0" smtClean="0"/>
              <a:t>risiko</a:t>
            </a:r>
          </a:p>
          <a:p>
            <a:r>
              <a:rPr lang="id-ID" dirty="0">
                <a:solidFill>
                  <a:srgbClr val="FF0000"/>
                </a:solidFill>
              </a:rPr>
              <a:t>p</a:t>
            </a:r>
            <a:r>
              <a:rPr lang="id-ID" dirty="0" smtClean="0">
                <a:solidFill>
                  <a:srgbClr val="FF0000"/>
                </a:solidFill>
              </a:rPr>
              <a:t>raktek</a:t>
            </a:r>
            <a:r>
              <a:rPr lang="id-ID" dirty="0" smtClean="0"/>
              <a:t> </a:t>
            </a:r>
            <a:r>
              <a:rPr lang="id-ID" dirty="0"/>
              <a:t>yang sesuai kaidah bahasa </a:t>
            </a:r>
            <a:r>
              <a:rPr lang="id-ID" dirty="0" smtClean="0"/>
              <a:t>Indonesia </a:t>
            </a:r>
            <a:r>
              <a:rPr lang="id-ID" b="1" dirty="0" smtClean="0"/>
              <a:t>praktik</a:t>
            </a:r>
          </a:p>
          <a:p>
            <a:r>
              <a:rPr lang="id-ID" dirty="0" smtClean="0">
                <a:solidFill>
                  <a:srgbClr val="FF0000"/>
                </a:solidFill>
              </a:rPr>
              <a:t>Ramadhan</a:t>
            </a:r>
            <a:r>
              <a:rPr lang="id-ID" dirty="0" smtClean="0"/>
              <a:t> </a:t>
            </a:r>
            <a:r>
              <a:rPr lang="id-ID" dirty="0"/>
              <a:t>yang sesuai kaidah bahasa </a:t>
            </a:r>
            <a:r>
              <a:rPr lang="id-ID" dirty="0" smtClean="0"/>
              <a:t>Indonesia </a:t>
            </a:r>
            <a:r>
              <a:rPr lang="id-ID" b="1" dirty="0" smtClean="0"/>
              <a:t>Ramadan</a:t>
            </a:r>
          </a:p>
          <a:p>
            <a:r>
              <a:rPr lang="id-ID" dirty="0">
                <a:solidFill>
                  <a:srgbClr val="FF0000"/>
                </a:solidFill>
              </a:rPr>
              <a:t>m</a:t>
            </a:r>
            <a:r>
              <a:rPr lang="id-ID" dirty="0" smtClean="0">
                <a:solidFill>
                  <a:srgbClr val="FF0000"/>
                </a:solidFill>
              </a:rPr>
              <a:t>erubah</a:t>
            </a:r>
            <a:r>
              <a:rPr lang="id-ID" dirty="0" smtClean="0"/>
              <a:t> </a:t>
            </a:r>
            <a:r>
              <a:rPr lang="id-ID" dirty="0"/>
              <a:t>yang sesuai kaidah bahasa </a:t>
            </a:r>
            <a:r>
              <a:rPr lang="id-ID" dirty="0" smtClean="0"/>
              <a:t>Indonesia </a:t>
            </a:r>
            <a:r>
              <a:rPr lang="id-ID" b="1" dirty="0" smtClean="0"/>
              <a:t>mengubah</a:t>
            </a:r>
          </a:p>
          <a:p>
            <a:r>
              <a:rPr lang="id-ID" dirty="0">
                <a:solidFill>
                  <a:srgbClr val="FF0000"/>
                </a:solidFill>
              </a:rPr>
              <a:t>m</a:t>
            </a:r>
            <a:r>
              <a:rPr lang="id-ID" dirty="0" smtClean="0">
                <a:solidFill>
                  <a:srgbClr val="FF0000"/>
                </a:solidFill>
              </a:rPr>
              <a:t>asya</a:t>
            </a:r>
            <a:r>
              <a:rPr lang="id-ID" dirty="0" smtClean="0"/>
              <a:t> </a:t>
            </a:r>
            <a:r>
              <a:rPr lang="id-ID" dirty="0" smtClean="0">
                <a:solidFill>
                  <a:srgbClr val="FF0000"/>
                </a:solidFill>
              </a:rPr>
              <a:t>allah</a:t>
            </a:r>
            <a:r>
              <a:rPr lang="id-ID" dirty="0" smtClean="0"/>
              <a:t> </a:t>
            </a:r>
            <a:r>
              <a:rPr lang="id-ID" dirty="0"/>
              <a:t>yang sesuai kaidah bahasa </a:t>
            </a:r>
            <a:r>
              <a:rPr lang="id-ID" dirty="0" smtClean="0"/>
              <a:t>Indonesia </a:t>
            </a:r>
            <a:r>
              <a:rPr lang="id-ID" b="1" dirty="0" smtClean="0"/>
              <a:t>masyaallah</a:t>
            </a:r>
          </a:p>
          <a:p>
            <a:r>
              <a:rPr lang="id-ID" dirty="0">
                <a:solidFill>
                  <a:srgbClr val="FF0000"/>
                </a:solidFill>
              </a:rPr>
              <a:t>i</a:t>
            </a:r>
            <a:r>
              <a:rPr lang="id-ID" dirty="0" smtClean="0">
                <a:solidFill>
                  <a:srgbClr val="FF0000"/>
                </a:solidFill>
              </a:rPr>
              <a:t>nsya</a:t>
            </a:r>
            <a:r>
              <a:rPr lang="id-ID" dirty="0" smtClean="0"/>
              <a:t> </a:t>
            </a:r>
            <a:r>
              <a:rPr lang="id-ID" dirty="0" smtClean="0">
                <a:solidFill>
                  <a:srgbClr val="FF0000"/>
                </a:solidFill>
              </a:rPr>
              <a:t>allah</a:t>
            </a:r>
            <a:r>
              <a:rPr lang="id-ID" dirty="0" smtClean="0"/>
              <a:t> </a:t>
            </a:r>
            <a:r>
              <a:rPr lang="id-ID" dirty="0"/>
              <a:t>yang sesuai kaidah bahasa </a:t>
            </a:r>
            <a:r>
              <a:rPr lang="id-ID" dirty="0" smtClean="0"/>
              <a:t>Indonesia </a:t>
            </a:r>
            <a:r>
              <a:rPr lang="id-ID" b="1" dirty="0" smtClean="0"/>
              <a:t>insyaallah</a:t>
            </a:r>
          </a:p>
          <a:p>
            <a:r>
              <a:rPr lang="id-ID" dirty="0" smtClean="0">
                <a:solidFill>
                  <a:srgbClr val="FF0000"/>
                </a:solidFill>
              </a:rPr>
              <a:t>fikir</a:t>
            </a:r>
            <a:r>
              <a:rPr lang="id-ID" dirty="0" smtClean="0"/>
              <a:t> </a:t>
            </a:r>
            <a:r>
              <a:rPr lang="id-ID" dirty="0"/>
              <a:t>yang sesuai kaidah bahasa </a:t>
            </a:r>
            <a:r>
              <a:rPr lang="id-ID" dirty="0" smtClean="0"/>
              <a:t>Indonesia </a:t>
            </a:r>
            <a:r>
              <a:rPr lang="id-ID" b="1" dirty="0" smtClean="0"/>
              <a:t>pikir</a:t>
            </a:r>
            <a:endParaRPr lang="id-ID" b="1" dirty="0"/>
          </a:p>
        </p:txBody>
      </p:sp>
    </p:spTree>
    <p:extLst>
      <p:ext uri="{BB962C8B-B14F-4D97-AF65-F5344CB8AC3E}">
        <p14:creationId xmlns:p14="http://schemas.microsoft.com/office/powerpoint/2010/main" val="262226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006" y="187382"/>
            <a:ext cx="9007072" cy="1280890"/>
          </a:xfrm>
        </p:spPr>
        <p:txBody>
          <a:bodyPr>
            <a:noAutofit/>
          </a:bodyPr>
          <a:lstStyle/>
          <a:p>
            <a:pPr algn="ctr"/>
            <a:r>
              <a:rPr lang="id-ID" sz="2800" b="1" dirty="0" smtClean="0"/>
              <a:t>Kata dan Frasa yang Populer</a:t>
            </a:r>
            <a:br>
              <a:rPr lang="id-ID" sz="2800" b="1" dirty="0" smtClean="0"/>
            </a:br>
            <a:r>
              <a:rPr lang="id-ID" sz="2800" b="1" dirty="0" smtClean="0"/>
              <a:t> pada Masa Pandemi Covid-19</a:t>
            </a:r>
            <a:br>
              <a:rPr lang="id-ID" sz="2800" b="1" dirty="0" smtClean="0"/>
            </a:br>
            <a:r>
              <a:rPr lang="id-ID" sz="2800" b="1" dirty="0" smtClean="0"/>
              <a:t>yang Sering Digunakan Di Media Digital </a:t>
            </a:r>
            <a:br>
              <a:rPr lang="id-ID" sz="2800" b="1" dirty="0" smtClean="0"/>
            </a:br>
            <a:endParaRPr lang="id-ID" sz="2800" b="1" dirty="0"/>
          </a:p>
        </p:txBody>
      </p:sp>
      <p:sp>
        <p:nvSpPr>
          <p:cNvPr id="3" name="Content Placeholder 2"/>
          <p:cNvSpPr>
            <a:spLocks noGrp="1"/>
          </p:cNvSpPr>
          <p:nvPr>
            <p:ph idx="1"/>
          </p:nvPr>
        </p:nvSpPr>
        <p:spPr>
          <a:xfrm>
            <a:off x="2402006" y="2142699"/>
            <a:ext cx="9102606" cy="4176214"/>
          </a:xfrm>
        </p:spPr>
        <p:txBody>
          <a:bodyPr>
            <a:normAutofit fontScale="92500" lnSpcReduction="20000"/>
          </a:bodyPr>
          <a:lstStyle/>
          <a:p>
            <a:r>
              <a:rPr lang="id-ID" i="1" dirty="0" smtClean="0"/>
              <a:t>Work form home (WFH)</a:t>
            </a:r>
          </a:p>
          <a:p>
            <a:r>
              <a:rPr lang="id-ID" i="1" dirty="0"/>
              <a:t>Panic </a:t>
            </a:r>
            <a:r>
              <a:rPr lang="id-ID" i="1" dirty="0" smtClean="0"/>
              <a:t>buying</a:t>
            </a:r>
          </a:p>
          <a:p>
            <a:r>
              <a:rPr lang="id-ID" i="1" dirty="0"/>
              <a:t>Social </a:t>
            </a:r>
            <a:r>
              <a:rPr lang="id-ID" i="1" dirty="0" smtClean="0"/>
              <a:t>distancing</a:t>
            </a:r>
          </a:p>
          <a:p>
            <a:r>
              <a:rPr lang="id-ID" i="1" dirty="0"/>
              <a:t>Physical distancing</a:t>
            </a:r>
            <a:endParaRPr lang="id-ID" i="1" dirty="0" smtClean="0"/>
          </a:p>
          <a:p>
            <a:r>
              <a:rPr lang="id-ID" i="1" dirty="0"/>
              <a:t>Lockdown</a:t>
            </a:r>
            <a:endParaRPr lang="id-ID" i="1" dirty="0" smtClean="0"/>
          </a:p>
          <a:p>
            <a:r>
              <a:rPr lang="id-ID" i="1" dirty="0"/>
              <a:t>Rapid test </a:t>
            </a:r>
          </a:p>
          <a:p>
            <a:r>
              <a:rPr lang="id-ID" i="1" dirty="0"/>
              <a:t>Swab test </a:t>
            </a:r>
            <a:endParaRPr lang="id-ID" i="1" dirty="0" smtClean="0"/>
          </a:p>
          <a:p>
            <a:r>
              <a:rPr lang="id-ID" i="1" dirty="0"/>
              <a:t>Hand sanitizer </a:t>
            </a:r>
          </a:p>
          <a:p>
            <a:r>
              <a:rPr lang="id-ID" i="1" dirty="0" smtClean="0"/>
              <a:t>Suspect </a:t>
            </a:r>
          </a:p>
          <a:p>
            <a:r>
              <a:rPr lang="id-ID" i="1" dirty="0" smtClean="0"/>
              <a:t>New normal</a:t>
            </a:r>
          </a:p>
          <a:p>
            <a:r>
              <a:rPr lang="id-ID" i="1" dirty="0" smtClean="0"/>
              <a:t>Self-quarantine </a:t>
            </a:r>
          </a:p>
          <a:p>
            <a:r>
              <a:rPr lang="id-ID" dirty="0"/>
              <a:t>d</a:t>
            </a:r>
            <a:r>
              <a:rPr lang="id-ID" dirty="0" smtClean="0"/>
              <a:t>an lain-lain</a:t>
            </a:r>
          </a:p>
          <a:p>
            <a:pPr marL="0" indent="0">
              <a:buNone/>
            </a:pPr>
            <a:endParaRPr lang="id-ID" dirty="0" smtClean="0"/>
          </a:p>
          <a:p>
            <a:endParaRPr lang="id-ID" dirty="0"/>
          </a:p>
          <a:p>
            <a:endParaRPr lang="id-ID" dirty="0"/>
          </a:p>
        </p:txBody>
      </p:sp>
    </p:spTree>
    <p:extLst>
      <p:ext uri="{BB962C8B-B14F-4D97-AF65-F5344CB8AC3E}">
        <p14:creationId xmlns:p14="http://schemas.microsoft.com/office/powerpoint/2010/main" val="610691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542197"/>
            <a:ext cx="8915400" cy="4369025"/>
          </a:xfrm>
        </p:spPr>
        <p:txBody>
          <a:bodyPr>
            <a:normAutofit/>
          </a:bodyPr>
          <a:lstStyle/>
          <a:p>
            <a:pPr marL="0" indent="0" algn="ctr">
              <a:buNone/>
            </a:pPr>
            <a:endParaRPr lang="id-ID" sz="3200" b="1" dirty="0" smtClean="0"/>
          </a:p>
          <a:p>
            <a:pPr marL="0" indent="0" algn="ctr">
              <a:buNone/>
            </a:pPr>
            <a:r>
              <a:rPr lang="id-ID" sz="3200" b="1" dirty="0" smtClean="0"/>
              <a:t>Berikut padanan istilah-istilah asing yang populer di masa pandemi covid-19 merujuk pada Badan Bahasa Kemendikbud</a:t>
            </a:r>
            <a:endParaRPr lang="id-ID" sz="3200" b="1" dirty="0"/>
          </a:p>
        </p:txBody>
      </p:sp>
    </p:spTree>
    <p:extLst>
      <p:ext uri="{BB962C8B-B14F-4D97-AF65-F5344CB8AC3E}">
        <p14:creationId xmlns:p14="http://schemas.microsoft.com/office/powerpoint/2010/main" val="495922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273" y="555871"/>
            <a:ext cx="8911687" cy="1280890"/>
          </a:xfrm>
        </p:spPr>
        <p:txBody>
          <a:bodyPr/>
          <a:lstStyle/>
          <a:p>
            <a:pPr algn="ctr"/>
            <a:r>
              <a:rPr lang="id-ID" b="1" i="1" dirty="0" smtClean="0"/>
              <a:t>Work</a:t>
            </a:r>
            <a:r>
              <a:rPr lang="id-ID" i="1" dirty="0" smtClean="0"/>
              <a:t> </a:t>
            </a:r>
            <a:r>
              <a:rPr lang="id-ID" b="1" i="1" dirty="0" smtClean="0"/>
              <a:t>form</a:t>
            </a:r>
            <a:r>
              <a:rPr lang="id-ID" i="1" dirty="0" smtClean="0"/>
              <a:t> </a:t>
            </a:r>
            <a:r>
              <a:rPr lang="id-ID" b="1" i="1" dirty="0" smtClean="0"/>
              <a:t>Home</a:t>
            </a:r>
            <a:r>
              <a:rPr lang="id-ID" i="1" dirty="0" smtClean="0"/>
              <a:t> (</a:t>
            </a:r>
            <a:r>
              <a:rPr lang="id-ID" b="1" i="1" dirty="0" smtClean="0"/>
              <a:t>WHF</a:t>
            </a:r>
            <a:r>
              <a:rPr lang="id-ID" i="1" dirty="0" smtClean="0"/>
              <a:t>)</a:t>
            </a:r>
            <a:endParaRPr lang="id-ID" i="1"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5273" y="2174543"/>
            <a:ext cx="3726064" cy="3778250"/>
          </a:xfrm>
        </p:spPr>
      </p:pic>
      <p:sp>
        <p:nvSpPr>
          <p:cNvPr id="11" name="Rectangle 10"/>
          <p:cNvSpPr/>
          <p:nvPr/>
        </p:nvSpPr>
        <p:spPr>
          <a:xfrm>
            <a:off x="6221336" y="2647666"/>
            <a:ext cx="4956179" cy="2442949"/>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id-ID" sz="2400" b="1" dirty="0" smtClean="0"/>
              <a:t>Istilah </a:t>
            </a:r>
            <a:r>
              <a:rPr lang="id-ID" sz="2400" b="1" dirty="0"/>
              <a:t>yang digunakan untuk menyebut kegiatan bekerja dari </a:t>
            </a:r>
            <a:r>
              <a:rPr lang="id-ID" sz="2400" b="1" dirty="0" smtClean="0"/>
              <a:t>rumah.</a:t>
            </a:r>
            <a:endParaRPr lang="id-ID" sz="2400" b="1" dirty="0"/>
          </a:p>
        </p:txBody>
      </p:sp>
    </p:spTree>
    <p:extLst>
      <p:ext uri="{BB962C8B-B14F-4D97-AF65-F5344CB8AC3E}">
        <p14:creationId xmlns:p14="http://schemas.microsoft.com/office/powerpoint/2010/main" val="4276178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i="1" dirty="0" smtClean="0"/>
              <a:t>Panic Buying</a:t>
            </a:r>
            <a:endParaRPr lang="id-ID"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489" y="1714977"/>
            <a:ext cx="3761654" cy="3778250"/>
          </a:xfrm>
        </p:spPr>
      </p:pic>
      <p:sp>
        <p:nvSpPr>
          <p:cNvPr id="6" name="Rectangle 5"/>
          <p:cNvSpPr/>
          <p:nvPr/>
        </p:nvSpPr>
        <p:spPr>
          <a:xfrm>
            <a:off x="4867180" y="2768218"/>
            <a:ext cx="6096000" cy="1477328"/>
          </a:xfrm>
          <a:prstGeom prst="rect">
            <a:avLst/>
          </a:prstGeom>
        </p:spPr>
        <p:txBody>
          <a:bodyPr>
            <a:spAutoFit/>
          </a:bodyPr>
          <a:lstStyle/>
          <a:p>
            <a:pPr algn="ctr"/>
            <a:r>
              <a:rPr lang="id-ID" b="1" dirty="0">
                <a:solidFill>
                  <a:srgbClr val="050505"/>
                </a:solidFill>
                <a:latin typeface="Segoe UI Historic" panose="020B0502040204020203" pitchFamily="34" charset="0"/>
              </a:rPr>
              <a:t>Situasi ketika (sekelompok) orang membeli suatu produk dalam jumlah besar karena khawatir sediaan barang langka. Rasa khawatir itu mendorong munculnya tindakan antisipatif karena sedang atau akan terjadi bencana atau kenaikan harga atau terbatasnya sediaan barang. </a:t>
            </a:r>
            <a:endParaRPr lang="id-ID" b="1" dirty="0"/>
          </a:p>
        </p:txBody>
      </p:sp>
    </p:spTree>
    <p:extLst>
      <p:ext uri="{BB962C8B-B14F-4D97-AF65-F5344CB8AC3E}">
        <p14:creationId xmlns:p14="http://schemas.microsoft.com/office/powerpoint/2010/main" val="2445142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674" y="637758"/>
            <a:ext cx="8870594" cy="1204690"/>
          </a:xfrm>
        </p:spPr>
        <p:txBody>
          <a:bodyPr/>
          <a:lstStyle/>
          <a:p>
            <a:pPr algn="ctr"/>
            <a:r>
              <a:rPr lang="id-ID" b="1" i="1" dirty="0" smtClean="0"/>
              <a:t>Social Distancing</a:t>
            </a:r>
            <a:endParaRPr lang="id-ID"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1076" y="2129051"/>
            <a:ext cx="3751975" cy="3778250"/>
          </a:xfrm>
        </p:spPr>
      </p:pic>
      <p:sp>
        <p:nvSpPr>
          <p:cNvPr id="5" name="Rectangle 4"/>
          <p:cNvSpPr/>
          <p:nvPr/>
        </p:nvSpPr>
        <p:spPr>
          <a:xfrm>
            <a:off x="6212542" y="2489289"/>
            <a:ext cx="5159712" cy="1937982"/>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id-ID"/>
          </a:p>
        </p:txBody>
      </p:sp>
      <p:sp>
        <p:nvSpPr>
          <p:cNvPr id="6" name="Rectangle 5"/>
          <p:cNvSpPr/>
          <p:nvPr/>
        </p:nvSpPr>
        <p:spPr>
          <a:xfrm>
            <a:off x="5744398" y="3458280"/>
            <a:ext cx="6096000" cy="1200329"/>
          </a:xfrm>
          <a:prstGeom prst="rect">
            <a:avLst/>
          </a:prstGeom>
        </p:spPr>
        <p:txBody>
          <a:bodyPr>
            <a:spAutoFit/>
          </a:bodyPr>
          <a:lstStyle/>
          <a:p>
            <a:pPr algn="ctr"/>
            <a:r>
              <a:rPr lang="id-ID" sz="2400" b="1" dirty="0" smtClean="0"/>
              <a:t>Upaya </a:t>
            </a:r>
            <a:r>
              <a:rPr lang="id-ID" sz="2400" b="1" dirty="0"/>
              <a:t>menjaga jarak untuk menghentikan atau meredam penyebaran </a:t>
            </a:r>
            <a:r>
              <a:rPr lang="id-ID" sz="2400" b="1" dirty="0" smtClean="0"/>
              <a:t>penyakit </a:t>
            </a:r>
            <a:r>
              <a:rPr lang="id-ID" sz="2400" b="1" dirty="0"/>
              <a:t>menular</a:t>
            </a:r>
          </a:p>
        </p:txBody>
      </p:sp>
    </p:spTree>
    <p:extLst>
      <p:ext uri="{BB962C8B-B14F-4D97-AF65-F5344CB8AC3E}">
        <p14:creationId xmlns:p14="http://schemas.microsoft.com/office/powerpoint/2010/main" val="1434873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i="1" dirty="0" smtClean="0"/>
              <a:t>Phsycal Distancing</a:t>
            </a:r>
            <a:endParaRPr lang="id-ID"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379" y="2172884"/>
            <a:ext cx="3448050" cy="3081503"/>
          </a:xfrm>
        </p:spPr>
      </p:pic>
      <p:sp>
        <p:nvSpPr>
          <p:cNvPr id="5" name="Rectangle 4"/>
          <p:cNvSpPr/>
          <p:nvPr/>
        </p:nvSpPr>
        <p:spPr>
          <a:xfrm>
            <a:off x="5713429" y="2994630"/>
            <a:ext cx="6096000" cy="1200329"/>
          </a:xfrm>
          <a:prstGeom prst="rect">
            <a:avLst/>
          </a:prstGeom>
        </p:spPr>
        <p:txBody>
          <a:bodyPr>
            <a:spAutoFit/>
          </a:bodyPr>
          <a:lstStyle/>
          <a:p>
            <a:pPr algn="ctr"/>
            <a:r>
              <a:rPr lang="id-ID" sz="2400" b="1" dirty="0" smtClean="0"/>
              <a:t>Upaya </a:t>
            </a:r>
            <a:r>
              <a:rPr lang="id-ID" sz="2400" b="1" dirty="0"/>
              <a:t>untuk meredam penyabaran penyakit menular </a:t>
            </a:r>
            <a:r>
              <a:rPr lang="id-ID" sz="2400" b="1" dirty="0" smtClean="0"/>
              <a:t>dengan menjaga </a:t>
            </a:r>
          </a:p>
          <a:p>
            <a:pPr algn="ctr"/>
            <a:r>
              <a:rPr lang="id-ID" sz="2400" b="1" dirty="0" smtClean="0"/>
              <a:t>   jarak fisik.</a:t>
            </a:r>
            <a:endParaRPr lang="id-ID" sz="2400" b="1" dirty="0"/>
          </a:p>
        </p:txBody>
      </p:sp>
    </p:spTree>
    <p:extLst>
      <p:ext uri="{BB962C8B-B14F-4D97-AF65-F5344CB8AC3E}">
        <p14:creationId xmlns:p14="http://schemas.microsoft.com/office/powerpoint/2010/main" val="2377695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160060"/>
            <a:ext cx="8915400" cy="4751162"/>
          </a:xfrm>
        </p:spPr>
        <p:txBody>
          <a:bodyPr>
            <a:normAutofit/>
          </a:bodyPr>
          <a:lstStyle/>
          <a:p>
            <a:pPr marL="0" indent="0" algn="ctr">
              <a:buNone/>
            </a:pPr>
            <a:endParaRPr lang="id-ID" sz="2800" b="1" dirty="0" smtClean="0"/>
          </a:p>
          <a:p>
            <a:pPr marL="0" indent="0" algn="ctr">
              <a:buNone/>
            </a:pPr>
            <a:endParaRPr lang="id-ID" sz="2800" b="1" dirty="0"/>
          </a:p>
          <a:p>
            <a:pPr marL="0" indent="0" algn="ctr">
              <a:buNone/>
            </a:pPr>
            <a:endParaRPr lang="id-ID" sz="2800" b="1" dirty="0" smtClean="0"/>
          </a:p>
          <a:p>
            <a:pPr marL="0" indent="0" algn="ctr">
              <a:buNone/>
            </a:pPr>
            <a:r>
              <a:rPr lang="id-ID" sz="2800" b="1" dirty="0" smtClean="0"/>
              <a:t>Apa hakikat mempelajari bahasa Indonesia?</a:t>
            </a:r>
          </a:p>
          <a:p>
            <a:pPr marL="0" indent="0">
              <a:buNone/>
            </a:pPr>
            <a:endParaRPr lang="id-ID" sz="2800" b="1" dirty="0"/>
          </a:p>
        </p:txBody>
      </p:sp>
    </p:spTree>
    <p:extLst>
      <p:ext uri="{BB962C8B-B14F-4D97-AF65-F5344CB8AC3E}">
        <p14:creationId xmlns:p14="http://schemas.microsoft.com/office/powerpoint/2010/main" val="211819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i="1" dirty="0" smtClean="0"/>
              <a:t>LOCKDOWN</a:t>
            </a:r>
            <a:endParaRPr lang="id-ID"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8776" y="1792406"/>
            <a:ext cx="3757288" cy="3778250"/>
          </a:xfrm>
        </p:spPr>
      </p:pic>
      <p:sp>
        <p:nvSpPr>
          <p:cNvPr id="5" name="Rectangle 4"/>
          <p:cNvSpPr/>
          <p:nvPr/>
        </p:nvSpPr>
        <p:spPr>
          <a:xfrm>
            <a:off x="5736064" y="3073296"/>
            <a:ext cx="6096000" cy="1569660"/>
          </a:xfrm>
          <a:prstGeom prst="rect">
            <a:avLst/>
          </a:prstGeom>
        </p:spPr>
        <p:txBody>
          <a:bodyPr>
            <a:spAutoFit/>
          </a:bodyPr>
          <a:lstStyle/>
          <a:p>
            <a:pPr algn="ctr"/>
            <a:r>
              <a:rPr lang="id-ID" sz="2400" b="1" dirty="0" smtClean="0"/>
              <a:t>Digunakan </a:t>
            </a:r>
            <a:r>
              <a:rPr lang="id-ID" sz="2400" b="1" dirty="0"/>
              <a:t>untuk menyebut situasi saat akses-akses keluar </a:t>
            </a:r>
            <a:r>
              <a:rPr lang="id-ID" sz="2400" b="1" dirty="0" smtClean="0"/>
              <a:t>masuk suatu wilayah dikunci untuk mengurangi penyebaran virus korona.</a:t>
            </a:r>
            <a:endParaRPr lang="id-ID" sz="2400" b="1" dirty="0"/>
          </a:p>
        </p:txBody>
      </p:sp>
    </p:spTree>
    <p:extLst>
      <p:ext uri="{BB962C8B-B14F-4D97-AF65-F5344CB8AC3E}">
        <p14:creationId xmlns:p14="http://schemas.microsoft.com/office/powerpoint/2010/main" val="1112451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Rapid Test</a:t>
            </a:r>
            <a:endParaRPr lang="id-ID"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3368" y="2133601"/>
            <a:ext cx="3876114" cy="3778250"/>
          </a:xfrm>
        </p:spPr>
      </p:pic>
      <p:sp>
        <p:nvSpPr>
          <p:cNvPr id="5" name="Rectangle 4"/>
          <p:cNvSpPr/>
          <p:nvPr/>
        </p:nvSpPr>
        <p:spPr>
          <a:xfrm>
            <a:off x="5909482" y="3099396"/>
            <a:ext cx="6096000" cy="1569660"/>
          </a:xfrm>
          <a:prstGeom prst="rect">
            <a:avLst/>
          </a:prstGeom>
        </p:spPr>
        <p:txBody>
          <a:bodyPr>
            <a:spAutoFit/>
          </a:bodyPr>
          <a:lstStyle/>
          <a:p>
            <a:pPr algn="ctr"/>
            <a:r>
              <a:rPr lang="id-ID" sz="2400" b="1" dirty="0" smtClean="0"/>
              <a:t>Metode </a:t>
            </a:r>
            <a:r>
              <a:rPr lang="id-ID" sz="2400" b="1" dirty="0"/>
              <a:t>pemeriksaan virus corona yang bisa dilakukan dengan </a:t>
            </a:r>
            <a:r>
              <a:rPr lang="id-ID" sz="2400" b="1" dirty="0" smtClean="0"/>
              <a:t>cepat </a:t>
            </a:r>
            <a:r>
              <a:rPr lang="id-ID" sz="2400" b="1" dirty="0"/>
              <a:t>dan bisa dilakukan secara masal dengan mengambil sampel </a:t>
            </a:r>
            <a:r>
              <a:rPr lang="id-ID" sz="2400" b="1" dirty="0" smtClean="0"/>
              <a:t>darah </a:t>
            </a:r>
            <a:r>
              <a:rPr lang="id-ID" sz="2400" b="1" dirty="0"/>
              <a:t>seseorang</a:t>
            </a:r>
          </a:p>
        </p:txBody>
      </p:sp>
    </p:spTree>
    <p:extLst>
      <p:ext uri="{BB962C8B-B14F-4D97-AF65-F5344CB8AC3E}">
        <p14:creationId xmlns:p14="http://schemas.microsoft.com/office/powerpoint/2010/main" val="187071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i="1" dirty="0" smtClean="0"/>
              <a:t>Swab Test</a:t>
            </a:r>
            <a:endParaRPr lang="id-ID"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4310" y="2055738"/>
            <a:ext cx="3521272" cy="3447446"/>
          </a:xfrm>
        </p:spPr>
      </p:pic>
      <p:sp>
        <p:nvSpPr>
          <p:cNvPr id="5" name="Rectangle 4"/>
          <p:cNvSpPr/>
          <p:nvPr/>
        </p:nvSpPr>
        <p:spPr>
          <a:xfrm>
            <a:off x="5595582" y="2856131"/>
            <a:ext cx="6096000" cy="1200329"/>
          </a:xfrm>
          <a:prstGeom prst="rect">
            <a:avLst/>
          </a:prstGeom>
        </p:spPr>
        <p:txBody>
          <a:bodyPr>
            <a:spAutoFit/>
          </a:bodyPr>
          <a:lstStyle/>
          <a:p>
            <a:pPr algn="ctr"/>
            <a:r>
              <a:rPr lang="id-ID" sz="2400" b="1" dirty="0" smtClean="0"/>
              <a:t>Salah </a:t>
            </a:r>
            <a:r>
              <a:rPr lang="id-ID" sz="2400" b="1" dirty="0"/>
              <a:t>satu metode tes </a:t>
            </a:r>
            <a:r>
              <a:rPr lang="id-ID" sz="2400" b="1" dirty="0" smtClean="0"/>
              <a:t>korona </a:t>
            </a:r>
            <a:r>
              <a:rPr lang="id-ID" sz="2400" b="1" dirty="0"/>
              <a:t>yang menggunakan sampel </a:t>
            </a:r>
            <a:r>
              <a:rPr lang="id-ID" sz="2400" b="1" dirty="0" smtClean="0"/>
              <a:t>usap spesimen dari tenggorokan, mulut atau hidung.</a:t>
            </a:r>
            <a:endParaRPr lang="id-ID" sz="2400" b="1" dirty="0"/>
          </a:p>
        </p:txBody>
      </p:sp>
    </p:spTree>
    <p:extLst>
      <p:ext uri="{BB962C8B-B14F-4D97-AF65-F5344CB8AC3E}">
        <p14:creationId xmlns:p14="http://schemas.microsoft.com/office/powerpoint/2010/main" val="2016565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i="1" dirty="0" smtClean="0"/>
              <a:t>Hand Sanitizer</a:t>
            </a:r>
            <a:endParaRPr lang="id-ID"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0788" y="2010770"/>
            <a:ext cx="3700401" cy="3778250"/>
          </a:xfrm>
        </p:spPr>
      </p:pic>
      <p:sp>
        <p:nvSpPr>
          <p:cNvPr id="5" name="Rectangle 4"/>
          <p:cNvSpPr/>
          <p:nvPr/>
        </p:nvSpPr>
        <p:spPr>
          <a:xfrm>
            <a:off x="5911189" y="3047200"/>
            <a:ext cx="6096000" cy="1569660"/>
          </a:xfrm>
          <a:prstGeom prst="rect">
            <a:avLst/>
          </a:prstGeom>
        </p:spPr>
        <p:txBody>
          <a:bodyPr>
            <a:spAutoFit/>
          </a:bodyPr>
          <a:lstStyle/>
          <a:p>
            <a:pPr algn="ctr"/>
            <a:r>
              <a:rPr lang="id-ID" sz="2400" b="1" dirty="0" smtClean="0"/>
              <a:t>Cairan </a:t>
            </a:r>
            <a:r>
              <a:rPr lang="id-ID" sz="2400" b="1" dirty="0"/>
              <a:t>antiseptik pembersih tangan tanpa air yang sering </a:t>
            </a:r>
            <a:r>
              <a:rPr lang="id-ID" sz="2400" b="1" dirty="0" smtClean="0"/>
              <a:t>mengandung alkohol </a:t>
            </a:r>
            <a:r>
              <a:rPr lang="id-ID" sz="2400" b="1" dirty="0"/>
              <a:t>dan triklosan yang bekerja menghambat pertumbuhan </a:t>
            </a:r>
            <a:r>
              <a:rPr lang="id-ID" sz="2400" b="1" dirty="0" smtClean="0"/>
              <a:t>bakteri.</a:t>
            </a:r>
            <a:endParaRPr lang="id-ID" sz="2400" b="1" dirty="0"/>
          </a:p>
        </p:txBody>
      </p:sp>
    </p:spTree>
    <p:extLst>
      <p:ext uri="{BB962C8B-B14F-4D97-AF65-F5344CB8AC3E}">
        <p14:creationId xmlns:p14="http://schemas.microsoft.com/office/powerpoint/2010/main" val="2011899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i="1" dirty="0" smtClean="0"/>
              <a:t>Suspect</a:t>
            </a:r>
            <a:endParaRPr lang="id-ID"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1856" y="2292822"/>
            <a:ext cx="3476625" cy="3275463"/>
          </a:xfrm>
        </p:spPr>
      </p:pic>
      <p:sp>
        <p:nvSpPr>
          <p:cNvPr id="5" name="Rectangle 4"/>
          <p:cNvSpPr/>
          <p:nvPr/>
        </p:nvSpPr>
        <p:spPr>
          <a:xfrm>
            <a:off x="5878481" y="3045178"/>
            <a:ext cx="6096000" cy="1569660"/>
          </a:xfrm>
          <a:prstGeom prst="rect">
            <a:avLst/>
          </a:prstGeom>
        </p:spPr>
        <p:txBody>
          <a:bodyPr>
            <a:spAutoFit/>
          </a:bodyPr>
          <a:lstStyle/>
          <a:p>
            <a:pPr algn="ctr"/>
            <a:r>
              <a:rPr lang="id-ID" sz="2400" b="1" dirty="0" smtClean="0"/>
              <a:t>Seseorang </a:t>
            </a:r>
            <a:r>
              <a:rPr lang="id-ID" sz="2400" b="1" dirty="0"/>
              <a:t>yang sudah menunjukkan </a:t>
            </a:r>
            <a:r>
              <a:rPr lang="id-ID" sz="2400" b="1" dirty="0" smtClean="0"/>
              <a:t>gejala terjangkit </a:t>
            </a:r>
            <a:r>
              <a:rPr lang="id-ID" sz="2400" b="1" dirty="0"/>
              <a:t>korona dan </a:t>
            </a:r>
            <a:r>
              <a:rPr lang="id-ID" sz="2400" b="1" dirty="0" smtClean="0"/>
              <a:t>diduga </a:t>
            </a:r>
            <a:r>
              <a:rPr lang="id-ID" sz="2400" b="1" dirty="0"/>
              <a:t>kuat sudah melakukan kontak dengan pasien yang </a:t>
            </a:r>
            <a:r>
              <a:rPr lang="id-ID" sz="2400" b="1" dirty="0" smtClean="0"/>
              <a:t>positif korona.</a:t>
            </a:r>
            <a:endParaRPr lang="id-ID" sz="2400" b="1" dirty="0"/>
          </a:p>
        </p:txBody>
      </p:sp>
    </p:spTree>
    <p:extLst>
      <p:ext uri="{BB962C8B-B14F-4D97-AF65-F5344CB8AC3E}">
        <p14:creationId xmlns:p14="http://schemas.microsoft.com/office/powerpoint/2010/main" val="1407439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331" y="405745"/>
            <a:ext cx="8911687" cy="1280890"/>
          </a:xfrm>
        </p:spPr>
        <p:txBody>
          <a:bodyPr/>
          <a:lstStyle/>
          <a:p>
            <a:pPr algn="ctr"/>
            <a:r>
              <a:rPr lang="id-ID" b="1" i="1" dirty="0" smtClean="0"/>
              <a:t>New Normal</a:t>
            </a:r>
            <a:endParaRPr lang="id-ID"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458" y="1378424"/>
            <a:ext cx="10809026" cy="5213445"/>
          </a:xfrm>
        </p:spPr>
      </p:pic>
    </p:spTree>
    <p:extLst>
      <p:ext uri="{BB962C8B-B14F-4D97-AF65-F5344CB8AC3E}">
        <p14:creationId xmlns:p14="http://schemas.microsoft.com/office/powerpoint/2010/main" val="3303690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i="1" dirty="0" smtClean="0"/>
              <a:t>Self Quarantine</a:t>
            </a:r>
            <a:endParaRPr lang="id-ID"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5637" y="2277944"/>
            <a:ext cx="3295650" cy="3303990"/>
          </a:xfrm>
        </p:spPr>
      </p:pic>
      <p:sp>
        <p:nvSpPr>
          <p:cNvPr id="5" name="Rectangle 4"/>
          <p:cNvSpPr/>
          <p:nvPr/>
        </p:nvSpPr>
        <p:spPr>
          <a:xfrm>
            <a:off x="5651287" y="3212995"/>
            <a:ext cx="6096000" cy="1938992"/>
          </a:xfrm>
          <a:prstGeom prst="rect">
            <a:avLst/>
          </a:prstGeom>
        </p:spPr>
        <p:txBody>
          <a:bodyPr>
            <a:spAutoFit/>
          </a:bodyPr>
          <a:lstStyle/>
          <a:p>
            <a:pPr algn="ctr"/>
            <a:r>
              <a:rPr lang="id-ID" sz="2400" b="1" dirty="0" smtClean="0">
                <a:solidFill>
                  <a:srgbClr val="222222"/>
                </a:solidFill>
                <a:latin typeface="Verdana" panose="020B0604030504040204" pitchFamily="34" charset="0"/>
              </a:rPr>
              <a:t>Istilah </a:t>
            </a:r>
            <a:r>
              <a:rPr lang="id-ID" sz="2400" b="1" dirty="0">
                <a:solidFill>
                  <a:srgbClr val="222222"/>
                </a:solidFill>
                <a:latin typeface="Verdana" panose="020B0604030504040204" pitchFamily="34" charset="0"/>
              </a:rPr>
              <a:t>orang yang secara sukarela mengkarantina diri sendiri dengan membatasi atau tidak sama sekali keluar dari rumah.</a:t>
            </a:r>
            <a:endParaRPr lang="id-ID" sz="2400" b="1" dirty="0"/>
          </a:p>
        </p:txBody>
      </p:sp>
    </p:spTree>
    <p:extLst>
      <p:ext uri="{BB962C8B-B14F-4D97-AF65-F5344CB8AC3E}">
        <p14:creationId xmlns:p14="http://schemas.microsoft.com/office/powerpoint/2010/main" val="2016642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64275"/>
            <a:ext cx="8915400" cy="5146947"/>
          </a:xfrm>
        </p:spPr>
        <p:txBody>
          <a:bodyPr>
            <a:normAutofit/>
          </a:bodyPr>
          <a:lstStyle/>
          <a:p>
            <a:pPr>
              <a:buFont typeface="Wingdings" panose="05000000000000000000" pitchFamily="2" charset="2"/>
              <a:buChar char="q"/>
            </a:pPr>
            <a:r>
              <a:rPr lang="id-ID" sz="2400" dirty="0" smtClean="0"/>
              <a:t>Lembaga bahasa pusat di Indonesia adalah Badan Bahasa Kemendikbud (Badan Pengembangan </a:t>
            </a:r>
            <a:r>
              <a:rPr lang="id-ID" sz="2400" smtClean="0"/>
              <a:t>dan </a:t>
            </a:r>
            <a:r>
              <a:rPr lang="id-ID" sz="2400" smtClean="0"/>
              <a:t>Pembinaan </a:t>
            </a:r>
            <a:r>
              <a:rPr lang="id-ID" sz="2400" dirty="0" smtClean="0"/>
              <a:t>Bahasa)</a:t>
            </a:r>
          </a:p>
          <a:p>
            <a:pPr marL="0" indent="0">
              <a:buNone/>
            </a:pPr>
            <a:endParaRPr lang="id-ID" sz="2400" dirty="0" smtClean="0"/>
          </a:p>
          <a:p>
            <a:pPr>
              <a:buFont typeface="Wingdings" panose="05000000000000000000" pitchFamily="2" charset="2"/>
              <a:buChar char="q"/>
            </a:pPr>
            <a:r>
              <a:rPr lang="id-ID" sz="2400" dirty="0" smtClean="0"/>
              <a:t>Badan Bahasa Kemendikbud sudah memiliki program yang disebut </a:t>
            </a:r>
            <a:r>
              <a:rPr lang="id-ID" sz="2400" dirty="0"/>
              <a:t>Senarai Padanan Asing Indonesia (SPAI</a:t>
            </a:r>
            <a:r>
              <a:rPr lang="id-ID" sz="2400" dirty="0" smtClean="0"/>
              <a:t>) untuk pembakuan istilah-istilah asing dalam bahasa Indonesia</a:t>
            </a:r>
          </a:p>
          <a:p>
            <a:pPr marL="0" indent="0">
              <a:buNone/>
            </a:pPr>
            <a:endParaRPr lang="id-ID" sz="2400" dirty="0" smtClean="0"/>
          </a:p>
          <a:p>
            <a:pPr>
              <a:buFont typeface="Wingdings" panose="05000000000000000000" pitchFamily="2" charset="2"/>
              <a:buChar char="q"/>
            </a:pPr>
            <a:r>
              <a:rPr lang="id-ID" sz="2400" dirty="0" smtClean="0"/>
              <a:t>Selama ini, terdapat </a:t>
            </a:r>
            <a:r>
              <a:rPr lang="id-ID" sz="2400" dirty="0"/>
              <a:t>12320 baris data </a:t>
            </a:r>
            <a:r>
              <a:rPr lang="id-ID" sz="2400" dirty="0" smtClean="0"/>
              <a:t>dari istilah asing yang sudah ada padanan bahasa Indonesianya yang </a:t>
            </a:r>
            <a:r>
              <a:rPr lang="id-ID" sz="2400" dirty="0"/>
              <a:t>sudah </a:t>
            </a:r>
            <a:r>
              <a:rPr lang="id-ID" sz="2400" dirty="0" smtClean="0"/>
              <a:t>dimasukan ke SPAI Badan Bahasa Kemendikbud</a:t>
            </a:r>
            <a:endParaRPr lang="id-ID" sz="2400" dirty="0"/>
          </a:p>
          <a:p>
            <a:pPr marL="0" indent="0">
              <a:buNone/>
            </a:pPr>
            <a:endParaRPr lang="id-ID" sz="2400" dirty="0"/>
          </a:p>
        </p:txBody>
      </p:sp>
    </p:spTree>
    <p:extLst>
      <p:ext uri="{BB962C8B-B14F-4D97-AF65-F5344CB8AC3E}">
        <p14:creationId xmlns:p14="http://schemas.microsoft.com/office/powerpoint/2010/main" val="1774984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z-pZXLoLls"/>
          <p:cNvPicPr>
            <a:picLocks noGrp="1" noRot="1" noChangeAspect="1"/>
          </p:cNvPicPr>
          <p:nvPr>
            <p:ph idx="1"/>
            <a:videoFile r:link="rId1"/>
          </p:nvPr>
        </p:nvPicPr>
        <p:blipFill>
          <a:blip r:embed="rId3"/>
          <a:stretch>
            <a:fillRect/>
          </a:stretch>
        </p:blipFill>
        <p:spPr>
          <a:xfrm>
            <a:off x="368490" y="136478"/>
            <a:ext cx="11723426" cy="6550925"/>
          </a:xfrm>
          <a:prstGeom prst="rect">
            <a:avLst/>
          </a:prstGeom>
        </p:spPr>
      </p:pic>
    </p:spTree>
    <p:extLst>
      <p:ext uri="{BB962C8B-B14F-4D97-AF65-F5344CB8AC3E}">
        <p14:creationId xmlns:p14="http://schemas.microsoft.com/office/powerpoint/2010/main" val="743654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0310" y="1132764"/>
            <a:ext cx="10044302" cy="4778458"/>
          </a:xfrm>
        </p:spPr>
        <p:txBody>
          <a:bodyPr>
            <a:normAutofit/>
          </a:bodyPr>
          <a:lstStyle/>
          <a:p>
            <a:pPr marL="0" indent="0">
              <a:buNone/>
            </a:pPr>
            <a:endParaRPr lang="id-ID" sz="2800" dirty="0" smtClean="0"/>
          </a:p>
          <a:p>
            <a:pPr marL="0" indent="0" algn="ctr">
              <a:buNone/>
            </a:pPr>
            <a:r>
              <a:rPr lang="id-ID" sz="2800" dirty="0" smtClean="0"/>
              <a:t>Sila Mengikuti laman Badan Bahasa Kemendikbud</a:t>
            </a:r>
            <a:endParaRPr lang="id-ID" sz="2800" dirty="0"/>
          </a:p>
          <a:p>
            <a:pPr marL="0" indent="0" algn="ctr">
              <a:buNone/>
            </a:pPr>
            <a:r>
              <a:rPr lang="id-ID" sz="2800" dirty="0" smtClean="0"/>
              <a:t>badanbahasa.kemendikbud.go.id</a:t>
            </a:r>
          </a:p>
          <a:p>
            <a:pPr marL="0" indent="0">
              <a:buNone/>
            </a:pPr>
            <a:endParaRPr lang="id-ID" sz="2800" dirty="0"/>
          </a:p>
        </p:txBody>
      </p:sp>
    </p:spTree>
    <p:extLst>
      <p:ext uri="{BB962C8B-B14F-4D97-AF65-F5344CB8AC3E}">
        <p14:creationId xmlns:p14="http://schemas.microsoft.com/office/powerpoint/2010/main" val="1180490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3714" y="1209884"/>
            <a:ext cx="10314441" cy="5472753"/>
          </a:xfrm>
        </p:spPr>
      </p:pic>
    </p:spTree>
    <p:extLst>
      <p:ext uri="{BB962C8B-B14F-4D97-AF65-F5344CB8AC3E}">
        <p14:creationId xmlns:p14="http://schemas.microsoft.com/office/powerpoint/2010/main" val="118914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524836"/>
            <a:ext cx="8915400" cy="2552131"/>
          </a:xfrm>
        </p:spPr>
        <p:txBody>
          <a:bodyPr>
            <a:normAutofit/>
          </a:bodyPr>
          <a:lstStyle/>
          <a:p>
            <a:pPr marL="0" indent="0" algn="ctr">
              <a:buNone/>
            </a:pPr>
            <a:r>
              <a:rPr lang="id-ID" sz="6600" b="1" dirty="0" smtClean="0"/>
              <a:t>TERIMA KASIH</a:t>
            </a:r>
            <a:endParaRPr lang="id-ID" sz="6600" b="1" dirty="0"/>
          </a:p>
        </p:txBody>
      </p:sp>
    </p:spTree>
    <p:extLst>
      <p:ext uri="{BB962C8B-B14F-4D97-AF65-F5344CB8AC3E}">
        <p14:creationId xmlns:p14="http://schemas.microsoft.com/office/powerpoint/2010/main" val="2633788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492" y="555871"/>
            <a:ext cx="8911687" cy="1280890"/>
          </a:xfrm>
        </p:spPr>
        <p:txBody>
          <a:bodyPr>
            <a:noAutofit/>
          </a:bodyPr>
          <a:lstStyle/>
          <a:p>
            <a:pPr algn="ctr"/>
            <a:r>
              <a:rPr lang="id-ID" sz="2800" b="1" dirty="0"/>
              <a:t>UU No. 24 Tahun 2009</a:t>
            </a:r>
            <a:br>
              <a:rPr lang="id-ID" sz="2800" b="1" dirty="0"/>
            </a:br>
            <a:r>
              <a:rPr lang="id-ID" sz="2000" b="1" dirty="0"/>
              <a:t>(Bendera, Bahasa, dan Lambang Negara, serta Lagu Kebangsaan)</a:t>
            </a:r>
            <a:endParaRPr lang="id-ID" sz="2000" dirty="0"/>
          </a:p>
        </p:txBody>
      </p:sp>
      <p:sp>
        <p:nvSpPr>
          <p:cNvPr id="3" name="Content Placeholder 2"/>
          <p:cNvSpPr>
            <a:spLocks noGrp="1"/>
          </p:cNvSpPr>
          <p:nvPr>
            <p:ph idx="1"/>
          </p:nvPr>
        </p:nvSpPr>
        <p:spPr>
          <a:xfrm>
            <a:off x="1528549" y="1596788"/>
            <a:ext cx="10372299" cy="4653887"/>
          </a:xfrm>
          <a:noFill/>
          <a:ln>
            <a:noFill/>
          </a:ln>
        </p:spPr>
        <p:style>
          <a:lnRef idx="0">
            <a:scrgbClr r="0" g="0" b="0"/>
          </a:lnRef>
          <a:fillRef idx="0">
            <a:scrgbClr r="0" g="0" b="0"/>
          </a:fillRef>
          <a:effectRef idx="0">
            <a:scrgbClr r="0" g="0" b="0"/>
          </a:effectRef>
          <a:fontRef idx="minor">
            <a:schemeClr val="accent5"/>
          </a:fontRef>
        </p:style>
        <p:txBody>
          <a:bodyPr>
            <a:noAutofit/>
          </a:bodyPr>
          <a:lstStyle/>
          <a:p>
            <a:pPr marL="0" indent="0" algn="ctr">
              <a:spcBef>
                <a:spcPts val="0"/>
              </a:spcBef>
              <a:buNone/>
            </a:pPr>
            <a:r>
              <a:rPr lang="id-ID" sz="2400" b="1" dirty="0"/>
              <a:t>Uraian UU No. 24 Tahun 2009 </a:t>
            </a:r>
            <a:endParaRPr lang="id-ID" sz="2400" b="1" dirty="0" smtClean="0"/>
          </a:p>
          <a:p>
            <a:pPr marL="0" indent="0" algn="ctr">
              <a:spcBef>
                <a:spcPts val="0"/>
              </a:spcBef>
              <a:buNone/>
            </a:pPr>
            <a:r>
              <a:rPr lang="id-ID" sz="2400" b="1" dirty="0" smtClean="0"/>
              <a:t>BAB </a:t>
            </a:r>
            <a:r>
              <a:rPr lang="id-ID" sz="2400" b="1" dirty="0"/>
              <a:t>III tentang Bahasa </a:t>
            </a:r>
            <a:r>
              <a:rPr lang="id-ID" sz="2400" b="1" dirty="0" smtClean="0"/>
              <a:t>Negara</a:t>
            </a:r>
          </a:p>
          <a:p>
            <a:pPr marL="0" indent="0" algn="ctr">
              <a:spcBef>
                <a:spcPts val="0"/>
              </a:spcBef>
              <a:buNone/>
            </a:pPr>
            <a:endParaRPr lang="id-ID" sz="2400" b="1" dirty="0" smtClean="0"/>
          </a:p>
          <a:p>
            <a:pPr>
              <a:spcBef>
                <a:spcPts val="0"/>
              </a:spcBef>
            </a:pPr>
            <a:r>
              <a:rPr lang="id-ID" sz="2400" dirty="0" smtClean="0"/>
              <a:t>Bagian </a:t>
            </a:r>
            <a:r>
              <a:rPr lang="id-ID" sz="2400" dirty="0"/>
              <a:t>Kesatu: </a:t>
            </a:r>
            <a:r>
              <a:rPr lang="id-ID" sz="2400" dirty="0" smtClean="0"/>
              <a:t>Umum </a:t>
            </a:r>
            <a:r>
              <a:rPr lang="id-ID" sz="2400" dirty="0"/>
              <a:t>pasal 25  (kedudukan dan Fungsi Bahasa Indonesia)</a:t>
            </a:r>
          </a:p>
          <a:p>
            <a:pPr>
              <a:spcBef>
                <a:spcPts val="0"/>
              </a:spcBef>
            </a:pPr>
            <a:r>
              <a:rPr lang="fi-FI" sz="2400" dirty="0"/>
              <a:t>Bagian Kedua</a:t>
            </a:r>
            <a:r>
              <a:rPr lang="id-ID" sz="2400" dirty="0"/>
              <a:t>:</a:t>
            </a:r>
            <a:r>
              <a:rPr lang="fi-FI" sz="2400" dirty="0"/>
              <a:t> Penggunaan Bahasa Indonesia </a:t>
            </a:r>
            <a:r>
              <a:rPr lang="id-ID" sz="2400" dirty="0"/>
              <a:t>Pasal 26 s.d. 40</a:t>
            </a:r>
          </a:p>
          <a:p>
            <a:pPr>
              <a:spcBef>
                <a:spcPts val="0"/>
              </a:spcBef>
            </a:pPr>
            <a:r>
              <a:rPr lang="sv-SE" sz="2400" dirty="0"/>
              <a:t>Bagian Ketiga</a:t>
            </a:r>
            <a:r>
              <a:rPr lang="id-ID" sz="2400" dirty="0"/>
              <a:t>: </a:t>
            </a:r>
            <a:r>
              <a:rPr lang="sv-SE" sz="2400" dirty="0"/>
              <a:t> Pengembangan, Pembinaan, dan Pelindungan Bahasa Indonesia </a:t>
            </a:r>
            <a:r>
              <a:rPr lang="id-ID" sz="2400" dirty="0"/>
              <a:t>Pasal 41 s.d. 43</a:t>
            </a:r>
          </a:p>
          <a:p>
            <a:pPr>
              <a:spcBef>
                <a:spcPts val="0"/>
              </a:spcBef>
            </a:pPr>
            <a:r>
              <a:rPr lang="id-ID" sz="2400" dirty="0"/>
              <a:t>Bagian Keempat: Peningkatan Fungsi Bahasa Indonesia Menjadi Bahasa Internasional Pasal 44</a:t>
            </a:r>
          </a:p>
          <a:p>
            <a:endParaRPr lang="id-ID" sz="2400" dirty="0"/>
          </a:p>
        </p:txBody>
      </p:sp>
    </p:spTree>
    <p:extLst>
      <p:ext uri="{BB962C8B-B14F-4D97-AF65-F5344CB8AC3E}">
        <p14:creationId xmlns:p14="http://schemas.microsoft.com/office/powerpoint/2010/main" val="2899160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Amanat UU No. 24 Tahun 2009</a:t>
            </a:r>
            <a:br>
              <a:rPr lang="id-ID" dirty="0" smtClean="0"/>
            </a:br>
            <a:r>
              <a:rPr lang="id-ID" dirty="0" smtClean="0"/>
              <a:t>(BAB III tentang Bahasa)</a:t>
            </a:r>
            <a:endParaRPr lang="id-ID" dirty="0"/>
          </a:p>
        </p:txBody>
      </p:sp>
      <p:sp>
        <p:nvSpPr>
          <p:cNvPr id="3" name="Content Placeholder 2"/>
          <p:cNvSpPr>
            <a:spLocks noGrp="1"/>
          </p:cNvSpPr>
          <p:nvPr>
            <p:ph idx="1"/>
          </p:nvPr>
        </p:nvSpPr>
        <p:spPr>
          <a:xfrm>
            <a:off x="1774209" y="2133599"/>
            <a:ext cx="9976513" cy="4335439"/>
          </a:xfrm>
        </p:spPr>
        <p:txBody>
          <a:bodyPr>
            <a:normAutofit/>
          </a:bodyPr>
          <a:lstStyle/>
          <a:p>
            <a:pPr algn="just">
              <a:buAutoNum type="arabicPeriod"/>
            </a:pPr>
            <a:r>
              <a:rPr lang="id-ID" dirty="0" smtClean="0"/>
              <a:t>Menjadikan bahasa Indonesia sebagai bahasa resmi negara dan bahasa persatuan yang berfungsi:</a:t>
            </a:r>
          </a:p>
          <a:p>
            <a:pPr algn="just">
              <a:buFont typeface="+mj-lt"/>
              <a:buAutoNum type="alphaLcPeriod"/>
            </a:pPr>
            <a:r>
              <a:rPr lang="id-ID" dirty="0" smtClean="0"/>
              <a:t>sebagai jati </a:t>
            </a:r>
            <a:r>
              <a:rPr lang="id-ID" dirty="0"/>
              <a:t>diri </a:t>
            </a:r>
            <a:r>
              <a:rPr lang="id-ID" dirty="0" smtClean="0"/>
              <a:t>bangsa</a:t>
            </a:r>
            <a:r>
              <a:rPr lang="id-ID" dirty="0"/>
              <a:t>, kebanggaan nasional, sarana pemersatu berbagai suku bangsa, serta </a:t>
            </a:r>
            <a:r>
              <a:rPr lang="id-ID" dirty="0" smtClean="0"/>
              <a:t>sarana </a:t>
            </a:r>
            <a:r>
              <a:rPr lang="id-ID" dirty="0"/>
              <a:t>komunikasi antardaerah dan antarbudaya daerah</a:t>
            </a:r>
            <a:r>
              <a:rPr lang="id-ID" dirty="0" smtClean="0"/>
              <a:t>.</a:t>
            </a:r>
          </a:p>
          <a:p>
            <a:pPr algn="just">
              <a:buFont typeface="+mj-lt"/>
              <a:buAutoNum type="alphaLcPeriod"/>
            </a:pPr>
            <a:r>
              <a:rPr lang="id-ID" dirty="0" smtClean="0"/>
              <a:t>sebagai </a:t>
            </a:r>
            <a:r>
              <a:rPr lang="id-ID" dirty="0"/>
              <a:t>bahasa resmi kenegaraan, pengantar pendidikan, komunikasi </a:t>
            </a:r>
            <a:r>
              <a:rPr lang="id-ID" dirty="0" smtClean="0"/>
              <a:t>tingkat </a:t>
            </a:r>
            <a:r>
              <a:rPr lang="id-ID" dirty="0"/>
              <a:t>nasional, pengembangan kebudayaan nasional, transaksi dan dokumentasi </a:t>
            </a:r>
            <a:r>
              <a:rPr lang="id-ID" dirty="0" smtClean="0"/>
              <a:t>niaga</a:t>
            </a:r>
            <a:r>
              <a:rPr lang="id-ID" dirty="0"/>
              <a:t>, serta sarana pengembangan dan pemanfaatan ilmu pengetahuan, teknologi, </a:t>
            </a:r>
            <a:r>
              <a:rPr lang="id-ID" dirty="0" smtClean="0"/>
              <a:t>seni</a:t>
            </a:r>
            <a:r>
              <a:rPr lang="id-ID" dirty="0"/>
              <a:t>, dan bahasa media massa. </a:t>
            </a:r>
            <a:endParaRPr lang="id-ID" dirty="0" smtClean="0"/>
          </a:p>
          <a:p>
            <a:pPr algn="just">
              <a:buAutoNum type="arabicPeriod" startAt="2"/>
            </a:pPr>
            <a:r>
              <a:rPr lang="id-ID" dirty="0" smtClean="0"/>
              <a:t>Menggunakan bahasa </a:t>
            </a:r>
            <a:r>
              <a:rPr lang="id-ID" dirty="0" smtClean="0"/>
              <a:t>Indonesia di ruang publik</a:t>
            </a:r>
            <a:endParaRPr lang="id-ID" dirty="0" smtClean="0"/>
          </a:p>
          <a:p>
            <a:pPr algn="just">
              <a:buAutoNum type="arabicPeriod" startAt="2"/>
            </a:pPr>
            <a:r>
              <a:rPr lang="id-ID" dirty="0" smtClean="0"/>
              <a:t>Mengembangkan, membina, dan melindungi bahasa Indonesia</a:t>
            </a:r>
          </a:p>
          <a:p>
            <a:pPr algn="just">
              <a:buAutoNum type="arabicPeriod" startAt="2"/>
            </a:pPr>
            <a:r>
              <a:rPr lang="id-ID" dirty="0" smtClean="0"/>
              <a:t>Menginternasionalisasikan bahasa Indonesia</a:t>
            </a:r>
            <a:endParaRPr lang="id-ID" dirty="0"/>
          </a:p>
          <a:p>
            <a:pPr algn="just">
              <a:buAutoNum type="alphaLcPeriod"/>
            </a:pPr>
            <a:endParaRPr lang="id-ID" dirty="0"/>
          </a:p>
          <a:p>
            <a:pPr marL="0" indent="0">
              <a:buNone/>
            </a:pPr>
            <a:endParaRPr lang="id-ID" dirty="0"/>
          </a:p>
        </p:txBody>
      </p:sp>
    </p:spTree>
    <p:extLst>
      <p:ext uri="{BB962C8B-B14F-4D97-AF65-F5344CB8AC3E}">
        <p14:creationId xmlns:p14="http://schemas.microsoft.com/office/powerpoint/2010/main" val="602072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064525"/>
            <a:ext cx="8915400" cy="4846697"/>
          </a:xfrm>
        </p:spPr>
        <p:txBody>
          <a:bodyPr>
            <a:normAutofit/>
          </a:bodyPr>
          <a:lstStyle/>
          <a:p>
            <a:pPr marL="0" indent="0" algn="ctr">
              <a:buNone/>
            </a:pPr>
            <a:endParaRPr lang="id-ID" sz="3200" b="1" dirty="0" smtClean="0"/>
          </a:p>
          <a:p>
            <a:pPr marL="0" indent="0" algn="ctr">
              <a:buNone/>
            </a:pPr>
            <a:endParaRPr lang="id-ID" sz="3200" b="1" dirty="0"/>
          </a:p>
          <a:p>
            <a:pPr marL="0" indent="0" algn="ctr">
              <a:buNone/>
            </a:pPr>
            <a:r>
              <a:rPr lang="id-ID" sz="3200" b="1" dirty="0" smtClean="0"/>
              <a:t>Hakikat mempelajari bahasa Indonesia itu</a:t>
            </a:r>
          </a:p>
          <a:p>
            <a:pPr marL="0" indent="0" algn="ctr">
              <a:buNone/>
            </a:pPr>
            <a:r>
              <a:rPr lang="id-ID" sz="3200" b="1" dirty="0" smtClean="0"/>
              <a:t>“Melaksanakan apa yang diamanatkan oleh Undang-Undang Bahasa”</a:t>
            </a:r>
            <a:endParaRPr lang="id-ID" sz="3200" b="1" dirty="0"/>
          </a:p>
        </p:txBody>
      </p:sp>
    </p:spTree>
    <p:extLst>
      <p:ext uri="{BB962C8B-B14F-4D97-AF65-F5344CB8AC3E}">
        <p14:creationId xmlns:p14="http://schemas.microsoft.com/office/powerpoint/2010/main" val="768110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196" y="678701"/>
            <a:ext cx="8911687" cy="836200"/>
          </a:xfrm>
        </p:spPr>
        <p:txBody>
          <a:bodyPr>
            <a:normAutofit/>
          </a:bodyPr>
          <a:lstStyle/>
          <a:p>
            <a:pPr algn="ctr"/>
            <a:r>
              <a:rPr lang="id-ID" sz="4800" b="1" dirty="0" smtClean="0"/>
              <a:t>TRI GATRA BANGUN BAHASA</a:t>
            </a:r>
            <a:endParaRPr lang="id-ID" sz="4800" b="1" dirty="0"/>
          </a:p>
        </p:txBody>
      </p:sp>
      <p:sp>
        <p:nvSpPr>
          <p:cNvPr id="3" name="Content Placeholder 2"/>
          <p:cNvSpPr>
            <a:spLocks noGrp="1"/>
          </p:cNvSpPr>
          <p:nvPr>
            <p:ph idx="1"/>
          </p:nvPr>
        </p:nvSpPr>
        <p:spPr>
          <a:xfrm>
            <a:off x="2275313" y="2133600"/>
            <a:ext cx="8915400" cy="2520287"/>
          </a:xfrm>
          <a:noFill/>
          <a:ln>
            <a:noFill/>
          </a:ln>
        </p:spPr>
        <p:style>
          <a:lnRef idx="0">
            <a:scrgbClr r="0" g="0" b="0"/>
          </a:lnRef>
          <a:fillRef idx="0">
            <a:scrgbClr r="0" g="0" b="0"/>
          </a:fillRef>
          <a:effectRef idx="0">
            <a:scrgbClr r="0" g="0" b="0"/>
          </a:effectRef>
          <a:fontRef idx="minor">
            <a:schemeClr val="accent3"/>
          </a:fontRef>
        </p:style>
        <p:txBody>
          <a:bodyPr>
            <a:normAutofit/>
          </a:bodyPr>
          <a:lstStyle/>
          <a:p>
            <a:r>
              <a:rPr lang="id-ID" sz="4000" b="1" dirty="0" smtClean="0"/>
              <a:t>Utamakan Bahasa Indonesia</a:t>
            </a:r>
          </a:p>
          <a:p>
            <a:r>
              <a:rPr lang="id-ID" sz="4000" b="1" dirty="0" smtClean="0"/>
              <a:t>Lestarikan </a:t>
            </a:r>
            <a:r>
              <a:rPr lang="id-ID" sz="4000" b="1" dirty="0"/>
              <a:t>B</a:t>
            </a:r>
            <a:r>
              <a:rPr lang="id-ID" sz="4000" b="1" dirty="0" smtClean="0"/>
              <a:t>ahasa </a:t>
            </a:r>
            <a:r>
              <a:rPr lang="id-ID" sz="4000" b="1" dirty="0"/>
              <a:t>D</a:t>
            </a:r>
            <a:r>
              <a:rPr lang="id-ID" sz="4000" b="1" dirty="0" smtClean="0"/>
              <a:t>aerah</a:t>
            </a:r>
          </a:p>
          <a:p>
            <a:r>
              <a:rPr lang="id-ID" sz="4000" b="1" dirty="0" smtClean="0"/>
              <a:t>Kuasai Bahasa </a:t>
            </a:r>
            <a:r>
              <a:rPr lang="id-ID" sz="4000" b="1" dirty="0"/>
              <a:t>A</a:t>
            </a:r>
            <a:r>
              <a:rPr lang="id-ID" sz="4000" b="1" dirty="0" smtClean="0"/>
              <a:t>sing</a:t>
            </a:r>
            <a:endParaRPr lang="id-ID" sz="4000" b="1" dirty="0"/>
          </a:p>
        </p:txBody>
      </p:sp>
    </p:spTree>
    <p:extLst>
      <p:ext uri="{BB962C8B-B14F-4D97-AF65-F5344CB8AC3E}">
        <p14:creationId xmlns:p14="http://schemas.microsoft.com/office/powerpoint/2010/main" val="616476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Bahasa Indonesia</a:t>
            </a:r>
            <a:endParaRPr lang="id-ID" b="1" dirty="0"/>
          </a:p>
        </p:txBody>
      </p:sp>
      <p:sp>
        <p:nvSpPr>
          <p:cNvPr id="3" name="Content Placeholder 2"/>
          <p:cNvSpPr>
            <a:spLocks noGrp="1"/>
          </p:cNvSpPr>
          <p:nvPr>
            <p:ph idx="1"/>
          </p:nvPr>
        </p:nvSpPr>
        <p:spPr/>
        <p:txBody>
          <a:bodyPr>
            <a:normAutofit/>
          </a:bodyPr>
          <a:lstStyle/>
          <a:p>
            <a:pPr marL="0" indent="0" algn="ctr">
              <a:buNone/>
            </a:pPr>
            <a:r>
              <a:rPr lang="id-ID" sz="2800" dirty="0" smtClean="0"/>
              <a:t>Bahasa Indonesia harus di utamakan karena merupakan jati diri bangsa, perekat bangsa, dan tentunya sebagai bahasa negara (sebagai simbol kedaulatan negara).</a:t>
            </a:r>
            <a:endParaRPr lang="id-ID" sz="2800" dirty="0"/>
          </a:p>
        </p:txBody>
      </p:sp>
    </p:spTree>
    <p:extLst>
      <p:ext uri="{BB962C8B-B14F-4D97-AF65-F5344CB8AC3E}">
        <p14:creationId xmlns:p14="http://schemas.microsoft.com/office/powerpoint/2010/main" val="92637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Bahasa Daerah</a:t>
            </a:r>
            <a:endParaRPr lang="id-ID" b="1" dirty="0"/>
          </a:p>
        </p:txBody>
      </p:sp>
      <p:sp>
        <p:nvSpPr>
          <p:cNvPr id="3" name="Content Placeholder 2"/>
          <p:cNvSpPr>
            <a:spLocks noGrp="1"/>
          </p:cNvSpPr>
          <p:nvPr>
            <p:ph idx="1"/>
          </p:nvPr>
        </p:nvSpPr>
        <p:spPr/>
        <p:txBody>
          <a:bodyPr>
            <a:normAutofit/>
          </a:bodyPr>
          <a:lstStyle/>
          <a:p>
            <a:pPr marL="0" indent="0" algn="ctr">
              <a:buNone/>
            </a:pPr>
            <a:r>
              <a:rPr lang="id-ID" sz="2800" dirty="0" smtClean="0"/>
              <a:t>Bahasa daerah harus dilestarikan karena merupakan kekayaan budaya Bangsa Indonesia (merupakan kebinekaan Bangsa Indonesia).</a:t>
            </a:r>
            <a:endParaRPr lang="id-ID" sz="2800" dirty="0"/>
          </a:p>
        </p:txBody>
      </p:sp>
    </p:spTree>
    <p:extLst>
      <p:ext uri="{BB962C8B-B14F-4D97-AF65-F5344CB8AC3E}">
        <p14:creationId xmlns:p14="http://schemas.microsoft.com/office/powerpoint/2010/main" val="63234921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507</TotalTime>
  <Words>735</Words>
  <Application>Microsoft Office PowerPoint</Application>
  <PresentationFormat>Widescreen</PresentationFormat>
  <Paragraphs>105</Paragraphs>
  <Slides>30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Century Gothic</vt:lpstr>
      <vt:lpstr>Segoe UI Historic</vt:lpstr>
      <vt:lpstr>Verdana</vt:lpstr>
      <vt:lpstr>Wingdings</vt:lpstr>
      <vt:lpstr>Wingdings 3</vt:lpstr>
      <vt:lpstr>Wisp</vt:lpstr>
      <vt:lpstr>REFLEKSI PERAN BAHASA INDONESIA DALAM MEDIA DIGITAL  DI MASA PANDEMI COVID-19</vt:lpstr>
      <vt:lpstr>PowerPoint Presentation</vt:lpstr>
      <vt:lpstr>PowerPoint Presentation</vt:lpstr>
      <vt:lpstr>UU No. 24 Tahun 2009 (Bendera, Bahasa, dan Lambang Negara, serta Lagu Kebangsaan)</vt:lpstr>
      <vt:lpstr>Amanat UU No. 24 Tahun 2009 (BAB III tentang Bahasa)</vt:lpstr>
      <vt:lpstr>PowerPoint Presentation</vt:lpstr>
      <vt:lpstr>TRI GATRA BANGUN BAHASA</vt:lpstr>
      <vt:lpstr>Bahasa Indonesia</vt:lpstr>
      <vt:lpstr>Bahasa Daerah</vt:lpstr>
      <vt:lpstr>Bahasa Asing</vt:lpstr>
      <vt:lpstr>DUA PEDOMAN YANG BISA DIRUJUK DALAM PENGGUNAAN BAHASA INDONESIA</vt:lpstr>
      <vt:lpstr>Fenomena yang Terjadi di Masyarakat</vt:lpstr>
      <vt:lpstr>Contoh kasus</vt:lpstr>
      <vt:lpstr>Kata dan Frasa yang Populer  pada Masa Pandemi Covid-19 yang Sering Digunakan Di Media Digital  </vt:lpstr>
      <vt:lpstr>PowerPoint Presentation</vt:lpstr>
      <vt:lpstr>Work form Home (WHF)</vt:lpstr>
      <vt:lpstr>Panic Buying</vt:lpstr>
      <vt:lpstr>Social Distancing</vt:lpstr>
      <vt:lpstr>Phsycal Distancing</vt:lpstr>
      <vt:lpstr>LOCKDOWN</vt:lpstr>
      <vt:lpstr>Rapid Test</vt:lpstr>
      <vt:lpstr>Swab Test</vt:lpstr>
      <vt:lpstr>Hand Sanitizer</vt:lpstr>
      <vt:lpstr>Suspect</vt:lpstr>
      <vt:lpstr>New Normal</vt:lpstr>
      <vt:lpstr>Self Quarantine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47</cp:revision>
  <dcterms:created xsi:type="dcterms:W3CDTF">2020-06-04T02:56:17Z</dcterms:created>
  <dcterms:modified xsi:type="dcterms:W3CDTF">2020-06-20T05:44:54Z</dcterms:modified>
</cp:coreProperties>
</file>