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1" r:id="rId15"/>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7A27BF4-529C-42F3-A8A9-80C386361ECE}" type="datetimeFigureOut">
              <a:rPr lang="id-ID" smtClean="0"/>
              <a:t>01/05/2020</a:t>
            </a:fld>
            <a:endParaRPr lang="id-ID"/>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id-ID"/>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AC6C71BB-19EC-4A6C-860A-85FC68DB2D57}" type="slidenum">
              <a:rPr lang="id-ID" smtClean="0"/>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7A27BF4-529C-42F3-A8A9-80C386361ECE}" type="datetimeFigureOut">
              <a:rPr lang="id-ID" smtClean="0"/>
              <a:t>01/05/2020</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AC6C71BB-19EC-4A6C-860A-85FC68DB2D57}" type="slidenum">
              <a:rPr lang="id-ID" smtClean="0"/>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7A27BF4-529C-42F3-A8A9-80C386361ECE}" type="datetimeFigureOut">
              <a:rPr lang="id-ID" smtClean="0"/>
              <a:t>01/05/2020</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AC6C71BB-19EC-4A6C-860A-85FC68DB2D57}" type="slidenum">
              <a:rPr lang="id-ID" smtClean="0"/>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7A27BF4-529C-42F3-A8A9-80C386361ECE}" type="datetimeFigureOut">
              <a:rPr lang="id-ID" smtClean="0"/>
              <a:t>01/05/2020</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AC6C71BB-19EC-4A6C-860A-85FC68DB2D57}" type="slidenum">
              <a:rPr lang="id-ID" smtClean="0"/>
              <a:t>‹#›</a:t>
            </a:fld>
            <a:endParaRPr lang="id-ID"/>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7A27BF4-529C-42F3-A8A9-80C386361ECE}" type="datetimeFigureOut">
              <a:rPr lang="id-ID" smtClean="0"/>
              <a:t>01/05/2020</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AC6C71BB-19EC-4A6C-860A-85FC68DB2D57}" type="slidenum">
              <a:rPr lang="id-ID" smtClean="0"/>
              <a:t>‹#›</a:t>
            </a:fld>
            <a:endParaRPr lang="id-ID"/>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7A27BF4-529C-42F3-A8A9-80C386361ECE}" type="datetimeFigureOut">
              <a:rPr lang="id-ID" smtClean="0"/>
              <a:t>01/05/2020</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AC6C71BB-19EC-4A6C-860A-85FC68DB2D57}" type="slidenum">
              <a:rPr lang="id-ID" smtClean="0"/>
              <a:t>‹#›</a:t>
            </a:fld>
            <a:endParaRPr lang="id-ID"/>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7A27BF4-529C-42F3-A8A9-80C386361ECE}" type="datetimeFigureOut">
              <a:rPr lang="id-ID" smtClean="0"/>
              <a:t>01/05/2020</a:t>
            </a:fld>
            <a:endParaRPr lang="id-ID"/>
          </a:p>
        </p:txBody>
      </p:sp>
      <p:sp>
        <p:nvSpPr>
          <p:cNvPr id="8" name="Footer Placeholder 7"/>
          <p:cNvSpPr>
            <a:spLocks noGrp="1"/>
          </p:cNvSpPr>
          <p:nvPr>
            <p:ph type="ftr" sz="quarter" idx="11"/>
          </p:nvPr>
        </p:nvSpPr>
        <p:spPr/>
        <p:txBody>
          <a:bodyPr/>
          <a:lstStyle>
            <a:extLst/>
          </a:lstStyle>
          <a:p>
            <a:endParaRPr lang="id-ID"/>
          </a:p>
        </p:txBody>
      </p:sp>
      <p:sp>
        <p:nvSpPr>
          <p:cNvPr id="9" name="Slide Number Placeholder 8"/>
          <p:cNvSpPr>
            <a:spLocks noGrp="1"/>
          </p:cNvSpPr>
          <p:nvPr>
            <p:ph type="sldNum" sz="quarter" idx="12"/>
          </p:nvPr>
        </p:nvSpPr>
        <p:spPr/>
        <p:txBody>
          <a:bodyPr/>
          <a:lstStyle>
            <a:extLst/>
          </a:lstStyle>
          <a:p>
            <a:fld id="{AC6C71BB-19EC-4A6C-860A-85FC68DB2D57}" type="slidenum">
              <a:rPr lang="id-ID" smtClean="0"/>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7A27BF4-529C-42F3-A8A9-80C386361ECE}" type="datetimeFigureOut">
              <a:rPr lang="id-ID" smtClean="0"/>
              <a:t>01/05/2020</a:t>
            </a:fld>
            <a:endParaRPr lang="id-ID"/>
          </a:p>
        </p:txBody>
      </p:sp>
      <p:sp>
        <p:nvSpPr>
          <p:cNvPr id="4" name="Footer Placeholder 3"/>
          <p:cNvSpPr>
            <a:spLocks noGrp="1"/>
          </p:cNvSpPr>
          <p:nvPr>
            <p:ph type="ftr" sz="quarter" idx="11"/>
          </p:nvPr>
        </p:nvSpPr>
        <p:spPr/>
        <p:txBody>
          <a:bodyPr/>
          <a:lstStyle>
            <a:extLst/>
          </a:lstStyle>
          <a:p>
            <a:endParaRPr lang="id-ID"/>
          </a:p>
        </p:txBody>
      </p:sp>
      <p:sp>
        <p:nvSpPr>
          <p:cNvPr id="5" name="Slide Number Placeholder 4"/>
          <p:cNvSpPr>
            <a:spLocks noGrp="1"/>
          </p:cNvSpPr>
          <p:nvPr>
            <p:ph type="sldNum" sz="quarter" idx="12"/>
          </p:nvPr>
        </p:nvSpPr>
        <p:spPr/>
        <p:txBody>
          <a:bodyPr/>
          <a:lstStyle>
            <a:extLst/>
          </a:lstStyle>
          <a:p>
            <a:fld id="{AC6C71BB-19EC-4A6C-860A-85FC68DB2D57}" type="slidenum">
              <a:rPr lang="id-ID" smtClean="0"/>
              <a:t>‹#›</a:t>
            </a:fld>
            <a:endParaRPr lang="id-ID"/>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7A27BF4-529C-42F3-A8A9-80C386361ECE}" type="datetimeFigureOut">
              <a:rPr lang="id-ID" smtClean="0"/>
              <a:t>01/05/2020</a:t>
            </a:fld>
            <a:endParaRPr lang="id-ID"/>
          </a:p>
        </p:txBody>
      </p:sp>
      <p:sp>
        <p:nvSpPr>
          <p:cNvPr id="3" name="Footer Placeholder 2"/>
          <p:cNvSpPr>
            <a:spLocks noGrp="1"/>
          </p:cNvSpPr>
          <p:nvPr>
            <p:ph type="ftr" sz="quarter" idx="11"/>
          </p:nvPr>
        </p:nvSpPr>
        <p:spPr/>
        <p:txBody>
          <a:bodyPr/>
          <a:lstStyle>
            <a:extLst/>
          </a:lstStyle>
          <a:p>
            <a:endParaRPr lang="id-ID"/>
          </a:p>
        </p:txBody>
      </p:sp>
      <p:sp>
        <p:nvSpPr>
          <p:cNvPr id="4" name="Slide Number Placeholder 3"/>
          <p:cNvSpPr>
            <a:spLocks noGrp="1"/>
          </p:cNvSpPr>
          <p:nvPr>
            <p:ph type="sldNum" sz="quarter" idx="12"/>
          </p:nvPr>
        </p:nvSpPr>
        <p:spPr/>
        <p:txBody>
          <a:bodyPr/>
          <a:lstStyle>
            <a:extLst/>
          </a:lstStyle>
          <a:p>
            <a:fld id="{AC6C71BB-19EC-4A6C-860A-85FC68DB2D57}" type="slidenum">
              <a:rPr lang="id-ID" smtClean="0"/>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7A27BF4-529C-42F3-A8A9-80C386361ECE}" type="datetimeFigureOut">
              <a:rPr lang="id-ID" smtClean="0"/>
              <a:t>01/05/2020</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AC6C71BB-19EC-4A6C-860A-85FC68DB2D57}" type="slidenum">
              <a:rPr lang="id-ID" smtClean="0"/>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7A27BF4-529C-42F3-A8A9-80C386361ECE}" type="datetimeFigureOut">
              <a:rPr lang="id-ID" smtClean="0"/>
              <a:t>01/05/2020</a:t>
            </a:fld>
            <a:endParaRPr lang="id-ID"/>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id-ID"/>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AC6C71BB-19EC-4A6C-860A-85FC68DB2D57}" type="slidenum">
              <a:rPr lang="id-ID" smtClean="0"/>
              <a:t>‹#›</a:t>
            </a:fld>
            <a:endParaRPr lang="id-ID"/>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7A27BF4-529C-42F3-A8A9-80C386361ECE}" type="datetimeFigureOut">
              <a:rPr lang="id-ID" smtClean="0"/>
              <a:t>01/05/2020</a:t>
            </a:fld>
            <a:endParaRPr lang="id-ID"/>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id-ID"/>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C6C71BB-19EC-4A6C-860A-85FC68DB2D57}" type="slidenum">
              <a:rPr lang="id-ID" smtClean="0"/>
              <a:t>‹#›</a:t>
            </a:fld>
            <a:endParaRPr lang="id-ID"/>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Penyusunan BAB 3 </a:t>
            </a:r>
            <a:br>
              <a:rPr lang="id-ID" dirty="0" smtClean="0"/>
            </a:br>
            <a:r>
              <a:rPr lang="id-ID" dirty="0" smtClean="0"/>
              <a:t>Metodologi penelitian</a:t>
            </a:r>
            <a:endParaRPr lang="id-ID" dirty="0"/>
          </a:p>
        </p:txBody>
      </p:sp>
      <p:sp>
        <p:nvSpPr>
          <p:cNvPr id="3" name="Subtitle 2"/>
          <p:cNvSpPr>
            <a:spLocks noGrp="1"/>
          </p:cNvSpPr>
          <p:nvPr>
            <p:ph type="subTitle" idx="1"/>
          </p:nvPr>
        </p:nvSpPr>
        <p:spPr/>
        <p:txBody>
          <a:bodyPr/>
          <a:lstStyle/>
          <a:p>
            <a:r>
              <a:rPr lang="id-ID" dirty="0" smtClean="0"/>
              <a:t>Gida Kadarisma, M.Pd</a:t>
            </a:r>
            <a:endParaRPr lang="id-ID" dirty="0"/>
          </a:p>
        </p:txBody>
      </p:sp>
    </p:spTree>
    <p:extLst>
      <p:ext uri="{BB962C8B-B14F-4D97-AF65-F5344CB8AC3E}">
        <p14:creationId xmlns:p14="http://schemas.microsoft.com/office/powerpoint/2010/main" val="745642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id-ID" dirty="0" smtClean="0"/>
              <a:t>4. Skala sikap</a:t>
            </a:r>
          </a:p>
          <a:p>
            <a:pPr marL="109728" indent="0">
              <a:buNone/>
            </a:pPr>
            <a:r>
              <a:rPr lang="id-ID" dirty="0" smtClean="0"/>
              <a:t>Kalau dalam penelitian memerlukan angket skala sikap silahkan digunakan sebagai bahan Crosschek data. Misal skala sikap untuk mengukur kedisiplinan siswa, ada brp pernyataan positif dan negatif yang dibuat. Kemudian tulis indikatornya apasaja</a:t>
            </a:r>
            <a:endParaRPr lang="id-ID" dirty="0"/>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1833743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id-ID" dirty="0" smtClean="0"/>
              <a:t>f. Teknik analisis data</a:t>
            </a:r>
          </a:p>
          <a:p>
            <a:pPr marL="109728" indent="0">
              <a:buNone/>
            </a:pPr>
            <a:r>
              <a:rPr lang="id-ID" dirty="0" smtClean="0"/>
              <a:t>Pada bagian ini dijelaskan bagaimana data akan kita analisis, data yg dimaksud adalah observasi, wawancara, dokumentasi dan skala sikap </a:t>
            </a:r>
            <a:r>
              <a:rPr lang="en-US" dirty="0" err="1" smtClean="0"/>
              <a:t>dalam</a:t>
            </a:r>
            <a:r>
              <a:rPr lang="en-US" dirty="0" smtClean="0"/>
              <a:t> </a:t>
            </a:r>
            <a:r>
              <a:rPr lang="en-US" dirty="0" err="1"/>
              <a:t>kategori</a:t>
            </a:r>
            <a:r>
              <a:rPr lang="en-US" dirty="0"/>
              <a:t>, </a:t>
            </a:r>
            <a:r>
              <a:rPr lang="en-US" dirty="0" err="1"/>
              <a:t>menjabarkan</a:t>
            </a:r>
            <a:r>
              <a:rPr lang="en-US" dirty="0"/>
              <a:t> di </a:t>
            </a:r>
            <a:r>
              <a:rPr lang="en-US" dirty="0" err="1"/>
              <a:t>dalam</a:t>
            </a:r>
            <a:r>
              <a:rPr lang="en-US" dirty="0"/>
              <a:t> unit-unit, </a:t>
            </a:r>
            <a:r>
              <a:rPr lang="en-US" dirty="0" err="1"/>
              <a:t>melakukan</a:t>
            </a:r>
            <a:r>
              <a:rPr lang="en-US" dirty="0"/>
              <a:t> </a:t>
            </a:r>
            <a:r>
              <a:rPr lang="en-US" dirty="0" err="1"/>
              <a:t>sintesa</a:t>
            </a:r>
            <a:r>
              <a:rPr lang="en-US" dirty="0"/>
              <a:t>, </a:t>
            </a:r>
            <a:r>
              <a:rPr lang="en-US" dirty="0" err="1"/>
              <a:t>menyusun</a:t>
            </a:r>
            <a:r>
              <a:rPr lang="en-US" dirty="0"/>
              <a:t> </a:t>
            </a:r>
            <a:r>
              <a:rPr lang="en-US" dirty="0" err="1"/>
              <a:t>ke</a:t>
            </a:r>
            <a:r>
              <a:rPr lang="en-US" dirty="0"/>
              <a:t> </a:t>
            </a:r>
            <a:r>
              <a:rPr lang="en-US" dirty="0" err="1"/>
              <a:t>dalam</a:t>
            </a:r>
            <a:r>
              <a:rPr lang="en-US" dirty="0"/>
              <a:t> </a:t>
            </a:r>
            <a:r>
              <a:rPr lang="en-US" dirty="0" err="1"/>
              <a:t>pola</a:t>
            </a:r>
            <a:r>
              <a:rPr lang="en-US" dirty="0"/>
              <a:t>, </a:t>
            </a:r>
            <a:r>
              <a:rPr lang="en-US" dirty="0" err="1"/>
              <a:t>memilih</a:t>
            </a:r>
            <a:r>
              <a:rPr lang="en-US" dirty="0"/>
              <a:t> </a:t>
            </a:r>
            <a:r>
              <a:rPr lang="en-US" dirty="0" err="1"/>
              <a:t>mana</a:t>
            </a:r>
            <a:r>
              <a:rPr lang="en-US" dirty="0"/>
              <a:t> yang </a:t>
            </a:r>
            <a:r>
              <a:rPr lang="en-US" dirty="0" err="1"/>
              <a:t>penting</a:t>
            </a:r>
            <a:r>
              <a:rPr lang="en-US" dirty="0"/>
              <a:t> </a:t>
            </a:r>
            <a:r>
              <a:rPr lang="en-US" dirty="0" err="1"/>
              <a:t>dan</a:t>
            </a:r>
            <a:r>
              <a:rPr lang="en-US" dirty="0"/>
              <a:t> yang </a:t>
            </a:r>
            <a:r>
              <a:rPr lang="en-US" dirty="0" err="1"/>
              <a:t>kan</a:t>
            </a:r>
            <a:r>
              <a:rPr lang="en-US" dirty="0"/>
              <a:t> </a:t>
            </a:r>
            <a:r>
              <a:rPr lang="en-US" dirty="0" err="1"/>
              <a:t>dipelajari</a:t>
            </a:r>
            <a:r>
              <a:rPr lang="en-US" dirty="0"/>
              <a:t>, </a:t>
            </a:r>
            <a:r>
              <a:rPr lang="en-US" dirty="0" err="1"/>
              <a:t>dan</a:t>
            </a:r>
            <a:r>
              <a:rPr lang="en-US" dirty="0"/>
              <a:t> </a:t>
            </a:r>
            <a:r>
              <a:rPr lang="en-US" dirty="0" err="1"/>
              <a:t>membuat</a:t>
            </a:r>
            <a:r>
              <a:rPr lang="en-US" dirty="0"/>
              <a:t> </a:t>
            </a:r>
            <a:r>
              <a:rPr lang="en-US" dirty="0" err="1"/>
              <a:t>kesimpulan</a:t>
            </a:r>
            <a:r>
              <a:rPr lang="en-US" dirty="0"/>
              <a:t> </a:t>
            </a:r>
            <a:r>
              <a:rPr lang="id-ID" dirty="0" smtClean="0"/>
              <a:t> </a:t>
            </a:r>
            <a:endParaRPr lang="id-ID" dirty="0"/>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3257433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id-ID" dirty="0" smtClean="0"/>
              <a:t>terbagi dalam tiga tahapan :</a:t>
            </a:r>
          </a:p>
          <a:p>
            <a:pPr marL="624078" indent="-514350">
              <a:buAutoNum type="arabicPeriod"/>
            </a:pPr>
            <a:r>
              <a:rPr lang="id-ID" dirty="0" smtClean="0"/>
              <a:t>Reduksi data</a:t>
            </a:r>
          </a:p>
          <a:p>
            <a:pPr marL="109728" indent="0">
              <a:buNone/>
            </a:pPr>
            <a:r>
              <a:rPr lang="id-ID" dirty="0" smtClean="0"/>
              <a:t>Pada bagian ini peneliti memilah-milah catatan lapangan mana yang dibutuhkan dan yang tidak dibutuhkan . Peneliti membuat kode dan simbol untuk mengeliminasi data-data yang tidak penting (lihat buku prof. Sugiyono metode penelitian kualiatif halaman 338)</a:t>
            </a:r>
          </a:p>
          <a:p>
            <a:pPr marL="624078" indent="-514350">
              <a:buAutoNum type="arabicPeriod"/>
            </a:pPr>
            <a:endParaRPr lang="id-ID" dirty="0"/>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2077469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id-ID" dirty="0" smtClean="0"/>
              <a:t>2. Penyajian data</a:t>
            </a:r>
          </a:p>
          <a:p>
            <a:pPr marL="109728" indent="0">
              <a:buNone/>
            </a:pPr>
            <a:r>
              <a:rPr lang="id-ID" dirty="0" smtClean="0"/>
              <a:t>Dalam penelitian kualitatif penyajian data bisa dilakukan dalam bentuk uraian singkat, bagan, hubungan antara kategori, flowchart dan sejenisnya, namun yang paling sering digunakan adalah teks yang bersifat naratif. Pada bagian ini diuraikan penyajian data akan berupa apa dan alasannya.</a:t>
            </a:r>
            <a:endParaRPr lang="id-ID" dirty="0"/>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104062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id-ID" dirty="0" smtClean="0"/>
              <a:t>3. Verifikasi data</a:t>
            </a:r>
          </a:p>
          <a:p>
            <a:pPr marL="109728" indent="0">
              <a:buNone/>
            </a:pPr>
            <a:r>
              <a:rPr lang="id-ID" dirty="0" smtClean="0"/>
              <a:t>Kesimpulan dalam penelitian kualitatif dapat menjawab rumusan masalah yang dirumuskan sejak awal, tapi mungkin juga tidak, karena masalah dalam penelitian kualitatif masih bisa berkembang. </a:t>
            </a:r>
            <a:r>
              <a:rPr lang="id-ID" smtClean="0"/>
              <a:t>Pada bagian ini dijelaskan proses verifikasi data akan seperti apa</a:t>
            </a:r>
            <a:endParaRPr lang="id-ID" dirty="0"/>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3196475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624078" indent="-514350">
              <a:buAutoNum type="alphaUcPeriod"/>
            </a:pPr>
            <a:r>
              <a:rPr lang="id-ID" dirty="0" smtClean="0"/>
              <a:t>Pendekatan Penelitian</a:t>
            </a:r>
          </a:p>
          <a:p>
            <a:pPr marL="109728" indent="0">
              <a:buNone/>
            </a:pPr>
            <a:r>
              <a:rPr lang="id-ID" dirty="0" smtClean="0"/>
              <a:t>Disini dijelaskan metode penelitian menggunakan apa, kualitatif atau kuantitatif. Misal kita pilih kualitatif. Jelaskan alasannya kenapa</a:t>
            </a:r>
          </a:p>
          <a:p>
            <a:pPr marL="109728" indent="0">
              <a:buNone/>
            </a:pPr>
            <a:r>
              <a:rPr lang="id-ID" dirty="0" smtClean="0"/>
              <a:t>b. Tempat dan waktu penelitian</a:t>
            </a:r>
          </a:p>
          <a:p>
            <a:pPr marL="109728" indent="0">
              <a:buNone/>
            </a:pPr>
            <a:r>
              <a:rPr lang="id-ID" dirty="0" smtClean="0"/>
              <a:t>Karena ini baru proposal jadi dituliskan berdasarkan rencana saja, misal tempat penelitian di SMP X pada rentang waktu....</a:t>
            </a:r>
          </a:p>
        </p:txBody>
      </p:sp>
      <p:sp>
        <p:nvSpPr>
          <p:cNvPr id="3" name="Title 2"/>
          <p:cNvSpPr>
            <a:spLocks noGrp="1"/>
          </p:cNvSpPr>
          <p:nvPr>
            <p:ph type="title"/>
          </p:nvPr>
        </p:nvSpPr>
        <p:spPr/>
        <p:txBody>
          <a:bodyPr>
            <a:normAutofit fontScale="90000"/>
          </a:bodyPr>
          <a:lstStyle/>
          <a:p>
            <a:r>
              <a:rPr lang="id-ID" dirty="0" smtClean="0"/>
              <a:t>Apa saja yang harus muncul dalam BAB 3?</a:t>
            </a:r>
            <a:endParaRPr lang="id-ID" dirty="0"/>
          </a:p>
        </p:txBody>
      </p:sp>
    </p:spTree>
    <p:extLst>
      <p:ext uri="{BB962C8B-B14F-4D97-AF65-F5344CB8AC3E}">
        <p14:creationId xmlns:p14="http://schemas.microsoft.com/office/powerpoint/2010/main" val="1284551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id-ID" dirty="0" smtClean="0"/>
              <a:t>c. Subjek Penelitian</a:t>
            </a:r>
          </a:p>
          <a:p>
            <a:pPr marL="109728" indent="0">
              <a:buNone/>
            </a:pPr>
            <a:r>
              <a:rPr lang="id-ID" dirty="0" smtClean="0"/>
              <a:t>Nah kalian kan sudah buat judul penelitian, otomatis subjek penelitiannya sudah ada pada rencana kalian, disini dijelaskan juga memilih subjek penelitian dengan cara purposive sampling. Misal subjek penelitian adalah 5 orang siswa dari sekolah X, dipilihnya siswa tersebut berdasarkan pertimbangan.....,......,.....,....,.....</a:t>
            </a:r>
            <a:endParaRPr lang="id-ID" dirty="0"/>
          </a:p>
        </p:txBody>
      </p:sp>
      <p:sp>
        <p:nvSpPr>
          <p:cNvPr id="3" name="Title 2"/>
          <p:cNvSpPr>
            <a:spLocks noGrp="1"/>
          </p:cNvSpPr>
          <p:nvPr>
            <p:ph type="title"/>
          </p:nvPr>
        </p:nvSpPr>
        <p:spPr/>
        <p:txBody>
          <a:bodyPr/>
          <a:lstStyle/>
          <a:p>
            <a:r>
              <a:rPr lang="id-ID" dirty="0" smtClean="0"/>
              <a:t>lanjutan</a:t>
            </a:r>
            <a:endParaRPr lang="id-ID" dirty="0"/>
          </a:p>
        </p:txBody>
      </p:sp>
    </p:spTree>
    <p:extLst>
      <p:ext uri="{BB962C8B-B14F-4D97-AF65-F5344CB8AC3E}">
        <p14:creationId xmlns:p14="http://schemas.microsoft.com/office/powerpoint/2010/main" val="30844302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id-ID" dirty="0" smtClean="0"/>
              <a:t>d. Objek penelitian</a:t>
            </a:r>
          </a:p>
          <a:p>
            <a:pPr marL="109728" indent="0">
              <a:buNone/>
            </a:pPr>
            <a:r>
              <a:rPr lang="id-ID" dirty="0" smtClean="0"/>
              <a:t>Pada bagian ini dijelaskan yang menjadi objek penelitiannya apa? Misalkan pengaruh bimbingan kelompok terhadap prestasi belajar, yg menjadi objek berarti pelaksanaan bimbingan kelompok dan prestasi belajar dari subjek penelitian yang dipilih</a:t>
            </a:r>
            <a:endParaRPr lang="id-ID" dirty="0"/>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3259086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id-ID" dirty="0" smtClean="0"/>
              <a:t>e. Metode pengumpulan data</a:t>
            </a:r>
          </a:p>
          <a:p>
            <a:pPr marL="109728" indent="0">
              <a:buNone/>
            </a:pPr>
            <a:r>
              <a:rPr lang="id-ID" dirty="0" smtClean="0"/>
              <a:t>Pada bagian ini dijelaskan alat pengumpuldata apa saja yang akan digunakan. Analisis dari judul dan rumusan masalah.  Contoh judul :</a:t>
            </a:r>
          </a:p>
          <a:p>
            <a:pPr marL="109728" indent="0">
              <a:buNone/>
            </a:pPr>
            <a:r>
              <a:rPr lang="id-ID" dirty="0"/>
              <a:t>PENGARUH BIMBINGAN KELOMPOK DENGAN TEKNIK</a:t>
            </a:r>
          </a:p>
          <a:p>
            <a:pPr marL="109728" indent="0">
              <a:buNone/>
            </a:pPr>
            <a:r>
              <a:rPr lang="id-ID" dirty="0"/>
              <a:t>SOSIODRAMA UNTUK MENINGKATKAN KEDISIPLINAN PESERTA</a:t>
            </a:r>
          </a:p>
          <a:p>
            <a:pPr marL="109728" indent="0">
              <a:buNone/>
            </a:pPr>
            <a:r>
              <a:rPr lang="id-ID" dirty="0"/>
              <a:t>DIDIK</a:t>
            </a:r>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3887604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marL="109728" indent="0">
              <a:buNone/>
            </a:pPr>
            <a:r>
              <a:rPr lang="id-ID" dirty="0" smtClean="0"/>
              <a:t>Pada judul dengan kata”pengaruh” sebaikya diganti dengan “implementasi”. Karena biasanya pengaruh itu untuk melihat hubungan sebab akibat pada penelitian kuantitatif.</a:t>
            </a:r>
          </a:p>
          <a:p>
            <a:pPr marL="109728" indent="0">
              <a:buNone/>
            </a:pPr>
            <a:r>
              <a:rPr lang="id-ID" dirty="0" smtClean="0"/>
              <a:t>Pada judul tersebut alat pengumpul data nya bisa berupa :</a:t>
            </a:r>
          </a:p>
          <a:p>
            <a:pPr marL="109728" indent="0">
              <a:buNone/>
            </a:pPr>
            <a:r>
              <a:rPr lang="id-ID" dirty="0" smtClean="0"/>
              <a:t>1. Lembar observasi untuk a)menganalisis keterlaksanaan bimbingan kelompok apakah berjalan dengan baik atau tidak, b) menganalisis kedisiplinan peserta didik. Pada bagian ini dijelaskan kira2 isi dari lembar observasi akan seperti apa (cukup indikatornya sj). Dijelaskan juga apakah observasinya partisipan atau non-partisipan (sdh pernah sy jelaskan)</a:t>
            </a:r>
          </a:p>
          <a:p>
            <a:pPr marL="109728" indent="0">
              <a:buNone/>
            </a:pPr>
            <a:endParaRPr lang="id-ID" dirty="0"/>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1457679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id-ID" dirty="0" smtClean="0"/>
              <a:t>2. Instrumen wawancara</a:t>
            </a:r>
          </a:p>
          <a:p>
            <a:pPr marL="109728" indent="0">
              <a:buNone/>
            </a:pPr>
            <a:r>
              <a:rPr lang="id-ID" dirty="0" smtClean="0"/>
              <a:t>Dijelaskan wawancaranya untuk mengungkap apa? Jenisnya apakah waawancara trstruktur atau tidak, pertanyaannya terbuka atau tertutup. Kalau pada judul contoh diatas bisa dibuat instrumen wawancara untuk mengungkapkan jalannya bimbingan kelompok serta wawancara pada peserta didik mengenai kedisiplinannya</a:t>
            </a:r>
          </a:p>
          <a:p>
            <a:pPr marL="109728" indent="0">
              <a:buNone/>
            </a:pPr>
            <a:endParaRPr lang="id-ID" dirty="0"/>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863670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marL="109728" indent="0">
              <a:buNone/>
            </a:pPr>
            <a:r>
              <a:rPr lang="id-ID" dirty="0" smtClean="0"/>
              <a:t>3. Dokumentasi</a:t>
            </a:r>
          </a:p>
          <a:p>
            <a:r>
              <a:rPr lang="id-ID" dirty="0" smtClean="0"/>
              <a:t>Kalau memang diperlukan metode pengumpulan data bisa melalui dokumentasi,</a:t>
            </a:r>
          </a:p>
          <a:p>
            <a:r>
              <a:rPr lang="id-ID" dirty="0" smtClean="0"/>
              <a:t> </a:t>
            </a:r>
            <a:r>
              <a:rPr lang="en-US" dirty="0"/>
              <a:t>a.    </a:t>
            </a:r>
            <a:r>
              <a:rPr lang="en-US" dirty="0" err="1"/>
              <a:t>Dokumen</a:t>
            </a:r>
            <a:r>
              <a:rPr lang="en-US" dirty="0"/>
              <a:t> </a:t>
            </a:r>
            <a:r>
              <a:rPr lang="en-US" dirty="0" err="1"/>
              <a:t>pribadi</a:t>
            </a:r>
            <a:r>
              <a:rPr lang="en-US" dirty="0"/>
              <a:t>, </a:t>
            </a:r>
            <a:r>
              <a:rPr lang="en-US" dirty="0" err="1"/>
              <a:t>terdiri</a:t>
            </a:r>
            <a:r>
              <a:rPr lang="en-US" dirty="0"/>
              <a:t> </a:t>
            </a:r>
            <a:r>
              <a:rPr lang="en-US" dirty="0" err="1"/>
              <a:t>dari</a:t>
            </a:r>
            <a:r>
              <a:rPr lang="en-US" dirty="0"/>
              <a:t> </a:t>
            </a:r>
            <a:r>
              <a:rPr lang="en-US" dirty="0" err="1"/>
              <a:t>buku</a:t>
            </a:r>
            <a:r>
              <a:rPr lang="en-US" dirty="0"/>
              <a:t> </a:t>
            </a:r>
            <a:r>
              <a:rPr lang="en-US" dirty="0" err="1"/>
              <a:t>harian</a:t>
            </a:r>
            <a:r>
              <a:rPr lang="en-US" dirty="0"/>
              <a:t>, </a:t>
            </a:r>
            <a:r>
              <a:rPr lang="en-US" dirty="0" err="1"/>
              <a:t>surat</a:t>
            </a:r>
            <a:r>
              <a:rPr lang="en-US" dirty="0"/>
              <a:t> </a:t>
            </a:r>
            <a:r>
              <a:rPr lang="en-US" dirty="0" err="1"/>
              <a:t>pribadi</a:t>
            </a:r>
            <a:r>
              <a:rPr lang="en-US" dirty="0"/>
              <a:t>, </a:t>
            </a:r>
            <a:r>
              <a:rPr lang="en-US" dirty="0" err="1"/>
              <a:t>autobiografi</a:t>
            </a:r>
            <a:r>
              <a:rPr lang="en-US" dirty="0"/>
              <a:t>.</a:t>
            </a:r>
            <a:endParaRPr lang="id-ID" dirty="0"/>
          </a:p>
          <a:p>
            <a:r>
              <a:rPr lang="en-US" dirty="0"/>
              <a:t>b.    </a:t>
            </a:r>
            <a:r>
              <a:rPr lang="en-US" dirty="0" err="1"/>
              <a:t>Dokumen</a:t>
            </a:r>
            <a:r>
              <a:rPr lang="en-US" dirty="0"/>
              <a:t> </a:t>
            </a:r>
            <a:r>
              <a:rPr lang="en-US" dirty="0" err="1"/>
              <a:t>resmi</a:t>
            </a:r>
            <a:r>
              <a:rPr lang="en-US" dirty="0"/>
              <a:t>, </a:t>
            </a:r>
            <a:r>
              <a:rPr lang="en-US" dirty="0" err="1"/>
              <a:t>terdiri</a:t>
            </a:r>
            <a:r>
              <a:rPr lang="en-US" dirty="0"/>
              <a:t> </a:t>
            </a:r>
            <a:r>
              <a:rPr lang="en-US" dirty="0" err="1"/>
              <a:t>dari</a:t>
            </a:r>
            <a:r>
              <a:rPr lang="en-US" dirty="0"/>
              <a:t> </a:t>
            </a:r>
            <a:r>
              <a:rPr lang="en-US" dirty="0" err="1"/>
              <a:t>dokumen</a:t>
            </a:r>
            <a:r>
              <a:rPr lang="en-US" dirty="0"/>
              <a:t> internal </a:t>
            </a:r>
            <a:r>
              <a:rPr lang="en-US" dirty="0" err="1"/>
              <a:t>dan</a:t>
            </a:r>
            <a:r>
              <a:rPr lang="en-US" dirty="0"/>
              <a:t> </a:t>
            </a:r>
            <a:r>
              <a:rPr lang="en-US" dirty="0" err="1"/>
              <a:t>dokumen</a:t>
            </a:r>
            <a:r>
              <a:rPr lang="en-US" dirty="0"/>
              <a:t> </a:t>
            </a:r>
            <a:r>
              <a:rPr lang="en-US" dirty="0" err="1"/>
              <a:t>eksternal</a:t>
            </a:r>
            <a:r>
              <a:rPr lang="en-US" dirty="0"/>
              <a:t>. </a:t>
            </a:r>
            <a:r>
              <a:rPr lang="en-US" dirty="0" err="1"/>
              <a:t>Dokumen</a:t>
            </a:r>
            <a:r>
              <a:rPr lang="en-US" dirty="0"/>
              <a:t> internal </a:t>
            </a:r>
            <a:r>
              <a:rPr lang="en-US" dirty="0" err="1"/>
              <a:t>berupa</a:t>
            </a:r>
            <a:r>
              <a:rPr lang="en-US" dirty="0"/>
              <a:t> memo, </a:t>
            </a:r>
            <a:r>
              <a:rPr lang="en-US" dirty="0" err="1"/>
              <a:t>pengumuman</a:t>
            </a:r>
            <a:r>
              <a:rPr lang="en-US" dirty="0"/>
              <a:t>, </a:t>
            </a:r>
            <a:r>
              <a:rPr lang="en-US" dirty="0" err="1"/>
              <a:t>dan</a:t>
            </a:r>
            <a:r>
              <a:rPr lang="en-US" dirty="0"/>
              <a:t> </a:t>
            </a:r>
            <a:r>
              <a:rPr lang="en-US" dirty="0" err="1"/>
              <a:t>instruksi-instruksi</a:t>
            </a:r>
            <a:r>
              <a:rPr lang="en-US" dirty="0"/>
              <a:t> </a:t>
            </a:r>
            <a:r>
              <a:rPr lang="en-US" dirty="0" err="1"/>
              <a:t>dari</a:t>
            </a:r>
            <a:r>
              <a:rPr lang="en-US" dirty="0"/>
              <a:t> </a:t>
            </a:r>
            <a:r>
              <a:rPr lang="en-US" dirty="0" err="1"/>
              <a:t>lembaga</a:t>
            </a:r>
            <a:r>
              <a:rPr lang="en-US" dirty="0"/>
              <a:t> </a:t>
            </a:r>
            <a:r>
              <a:rPr lang="en-US" dirty="0" err="1"/>
              <a:t>tertentu</a:t>
            </a:r>
            <a:r>
              <a:rPr lang="en-US" dirty="0"/>
              <a:t>. </a:t>
            </a:r>
            <a:r>
              <a:rPr lang="en-US" dirty="0" err="1"/>
              <a:t>Dokumen</a:t>
            </a:r>
            <a:r>
              <a:rPr lang="en-US" dirty="0"/>
              <a:t> </a:t>
            </a:r>
            <a:r>
              <a:rPr lang="en-US" dirty="0" err="1"/>
              <a:t>eksternal</a:t>
            </a:r>
            <a:r>
              <a:rPr lang="en-US" dirty="0"/>
              <a:t> </a:t>
            </a:r>
            <a:r>
              <a:rPr lang="en-US" dirty="0" err="1"/>
              <a:t>biasanya</a:t>
            </a:r>
            <a:r>
              <a:rPr lang="en-US" dirty="0"/>
              <a:t> </a:t>
            </a:r>
            <a:r>
              <a:rPr lang="en-US" dirty="0" err="1"/>
              <a:t>berisi</a:t>
            </a:r>
            <a:r>
              <a:rPr lang="en-US" dirty="0"/>
              <a:t> </a:t>
            </a:r>
            <a:r>
              <a:rPr lang="en-US" dirty="0" err="1"/>
              <a:t>tentang</a:t>
            </a:r>
            <a:r>
              <a:rPr lang="en-US" dirty="0"/>
              <a:t> </a:t>
            </a:r>
            <a:r>
              <a:rPr lang="en-US" dirty="0" err="1"/>
              <a:t>majalah</a:t>
            </a:r>
            <a:r>
              <a:rPr lang="en-US" dirty="0"/>
              <a:t>, bulletin, </a:t>
            </a:r>
            <a:r>
              <a:rPr lang="en-US" dirty="0" err="1"/>
              <a:t>dan</a:t>
            </a:r>
            <a:r>
              <a:rPr lang="en-US" dirty="0"/>
              <a:t> </a:t>
            </a:r>
            <a:r>
              <a:rPr lang="en-US" dirty="0" err="1"/>
              <a:t>pertanyaan</a:t>
            </a:r>
            <a:r>
              <a:rPr lang="en-US" dirty="0"/>
              <a:t> yang </a:t>
            </a:r>
            <a:r>
              <a:rPr lang="en-US" dirty="0" err="1"/>
              <a:t>disiarkan</a:t>
            </a:r>
            <a:r>
              <a:rPr lang="en-US" dirty="0"/>
              <a:t> </a:t>
            </a:r>
            <a:r>
              <a:rPr lang="en-US" dirty="0" err="1"/>
              <a:t>pada</a:t>
            </a:r>
            <a:r>
              <a:rPr lang="en-US" dirty="0"/>
              <a:t> media </a:t>
            </a:r>
            <a:r>
              <a:rPr lang="en-US" dirty="0" err="1"/>
              <a:t>massa</a:t>
            </a:r>
            <a:r>
              <a:rPr lang="en-US" dirty="0"/>
              <a:t>.</a:t>
            </a:r>
            <a:endParaRPr lang="id-ID" dirty="0"/>
          </a:p>
          <a:p>
            <a:pPr marL="109728" indent="0">
              <a:buNone/>
            </a:pPr>
            <a:r>
              <a:rPr lang="id-ID" dirty="0" smtClean="0"/>
              <a:t> </a:t>
            </a:r>
            <a:endParaRPr lang="id-ID" dirty="0"/>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12492701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id-ID" dirty="0" smtClean="0"/>
              <a:t>Jelaskan dokumentasi yg digunakan apakah pribadi atau resmi atau keduanya. Misalkan pada contoh judul diatas dokumen yang akan digunakan adalah dokumen resmi yaitu berupa laporan pelaksanaan bimbingan kelompok, laporan kehadiran siswa (untuk melihat kedisplinan siswa) dsb.</a:t>
            </a:r>
            <a:endParaRPr lang="id-ID" dirty="0"/>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15392722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48</TotalTime>
  <Words>604</Words>
  <Application>Microsoft Office PowerPoint</Application>
  <PresentationFormat>On-screen Show (4:3)</PresentationFormat>
  <Paragraphs>39</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Concourse</vt:lpstr>
      <vt:lpstr>Penyusunan BAB 3  Metodologi penelitian</vt:lpstr>
      <vt:lpstr>Apa saja yang harus muncul dalam BAB 3?</vt:lpstr>
      <vt:lpstr>lanjutan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Penyusunan BAB 3  Metodologi penelitian</dc:title>
  <dc:creator>GIDA</dc:creator>
  <cp:lastModifiedBy>GIDA</cp:lastModifiedBy>
  <cp:revision>5</cp:revision>
  <dcterms:created xsi:type="dcterms:W3CDTF">2020-05-01T04:57:45Z</dcterms:created>
  <dcterms:modified xsi:type="dcterms:W3CDTF">2020-05-01T05:45:57Z</dcterms:modified>
</cp:coreProperties>
</file>