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3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28728" y="1285860"/>
            <a:ext cx="4378122" cy="1754326"/>
          </a:xfrm>
          <a:custGeom>
            <a:avLst/>
            <a:gdLst/>
            <a:ahLst/>
            <a:cxnLst/>
            <a:rect l="l" t="t" r="r" b="b"/>
            <a:pathLst>
              <a:path w="4378122" h="1754326">
                <a:moveTo>
                  <a:pt x="0" y="0"/>
                </a:moveTo>
                <a:lnTo>
                  <a:pt x="4378122" y="0"/>
                </a:lnTo>
                <a:lnTo>
                  <a:pt x="4378122" y="1754326"/>
                </a:lnTo>
                <a:lnTo>
                  <a:pt x="0" y="175432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785918" y="2214554"/>
            <a:ext cx="4374916" cy="4643445"/>
          </a:xfrm>
          <a:custGeom>
            <a:avLst/>
            <a:gdLst/>
            <a:ahLst/>
            <a:cxnLst/>
            <a:rect l="l" t="t" r="r" b="b"/>
            <a:pathLst>
              <a:path w="4374916" h="4643445">
                <a:moveTo>
                  <a:pt x="4374916" y="0"/>
                </a:moveTo>
                <a:lnTo>
                  <a:pt x="4374916" y="4643445"/>
                </a:lnTo>
                <a:lnTo>
                  <a:pt x="0" y="4643445"/>
                </a:lnTo>
                <a:lnTo>
                  <a:pt x="0" y="0"/>
                </a:lnTo>
                <a:lnTo>
                  <a:pt x="4374916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623273" y="3314374"/>
            <a:ext cx="2080725" cy="2616200"/>
          </a:xfrm>
          <a:prstGeom prst="rect">
            <a:avLst/>
          </a:prstGeom>
        </p:spPr>
        <p:txBody>
          <a:bodyPr wrap="square" lIns="0" tIns="38735" rIns="0" bIns="0" rtlCol="0">
            <a:noAutofit/>
          </a:bodyPr>
          <a:lstStyle/>
          <a:p>
            <a:pPr marL="12700">
              <a:lnSpc>
                <a:spcPts val="6100"/>
              </a:lnSpc>
            </a:pPr>
            <a:r>
              <a:rPr sz="6000" spc="1759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r>
              <a:rPr sz="6000" spc="885" dirty="0" smtClean="0">
                <a:solidFill>
                  <a:srgbClr val="FFFFFF"/>
                </a:solidFill>
                <a:latin typeface="Calibri"/>
                <a:cs typeface="Calibri"/>
              </a:rPr>
              <a:t>.</a:t>
            </a:r>
            <a:r>
              <a:rPr sz="6000" spc="0" dirty="0" smtClean="0">
                <a:solidFill>
                  <a:srgbClr val="FFFFFF"/>
                </a:solidFill>
                <a:latin typeface="Calibri"/>
                <a:cs typeface="Calibri"/>
              </a:rPr>
              <a:t>Skor</a:t>
            </a:r>
            <a:endParaRPr sz="6000">
              <a:latin typeface="Calibri"/>
              <a:cs typeface="Calibri"/>
            </a:endParaRPr>
          </a:p>
          <a:p>
            <a:pPr marL="12700">
              <a:lnSpc>
                <a:spcPts val="7200"/>
              </a:lnSpc>
              <a:spcBef>
                <a:spcPts val="54"/>
              </a:spcBef>
            </a:pPr>
            <a:r>
              <a:rPr sz="6000" spc="-203" dirty="0" smtClean="0">
                <a:solidFill>
                  <a:srgbClr val="FFFFFF"/>
                </a:solidFill>
                <a:latin typeface="Calibri"/>
                <a:cs typeface="Calibri"/>
              </a:rPr>
              <a:t>3.Skor</a:t>
            </a:r>
            <a:endParaRPr sz="6000">
              <a:latin typeface="Calibri"/>
              <a:cs typeface="Calibri"/>
            </a:endParaRPr>
          </a:p>
          <a:p>
            <a:pPr marL="12700">
              <a:lnSpc>
                <a:spcPts val="7200"/>
              </a:lnSpc>
            </a:pPr>
            <a:r>
              <a:rPr sz="6000" spc="-369" dirty="0" smtClean="0">
                <a:solidFill>
                  <a:srgbClr val="FFFFFF"/>
                </a:solidFill>
                <a:latin typeface="Calibri"/>
                <a:cs typeface="Calibri"/>
              </a:rPr>
              <a:t>4.Skor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36511" y="3314374"/>
            <a:ext cx="1837436" cy="2616200"/>
          </a:xfrm>
          <a:prstGeom prst="rect">
            <a:avLst/>
          </a:prstGeom>
        </p:spPr>
        <p:txBody>
          <a:bodyPr wrap="square" lIns="0" tIns="38735" rIns="0" bIns="0" rtlCol="0">
            <a:noAutofit/>
          </a:bodyPr>
          <a:lstStyle/>
          <a:p>
            <a:pPr marL="12700">
              <a:lnSpc>
                <a:spcPts val="6100"/>
              </a:lnSpc>
            </a:pPr>
            <a:r>
              <a:rPr sz="6000" dirty="0" smtClean="0">
                <a:solidFill>
                  <a:srgbClr val="FFFFFF"/>
                </a:solidFill>
                <a:latin typeface="Calibri"/>
                <a:cs typeface="Calibri"/>
              </a:rPr>
              <a:t>huruf</a:t>
            </a:r>
            <a:endParaRPr sz="6000">
              <a:latin typeface="Calibri"/>
              <a:cs typeface="Calibri"/>
            </a:endParaRPr>
          </a:p>
          <a:p>
            <a:pPr marL="12700" marR="114300">
              <a:lnSpc>
                <a:spcPts val="7200"/>
              </a:lnSpc>
              <a:spcBef>
                <a:spcPts val="54"/>
              </a:spcBef>
            </a:pPr>
            <a:r>
              <a:rPr sz="6000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endParaRPr sz="6000">
              <a:latin typeface="Calibri"/>
              <a:cs typeface="Calibri"/>
            </a:endParaRPr>
          </a:p>
          <a:p>
            <a:pPr marL="12700" marR="114300">
              <a:lnSpc>
                <a:spcPts val="7200"/>
              </a:lnSpc>
            </a:pPr>
            <a:r>
              <a:rPr sz="600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6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428728" y="1285860"/>
            <a:ext cx="4378122" cy="1754326"/>
          </a:xfrm>
          <a:prstGeom prst="rect">
            <a:avLst/>
          </a:prstGeom>
        </p:spPr>
        <p:txBody>
          <a:bodyPr wrap="square" lIns="0" tIns="30480" rIns="0" bIns="0" rtlCol="0">
            <a:noAutofit/>
          </a:bodyPr>
          <a:lstStyle/>
          <a:p>
            <a:pPr marL="85725">
              <a:lnSpc>
                <a:spcPct val="101725"/>
              </a:lnSpc>
            </a:pPr>
            <a:r>
              <a:rPr sz="5400" b="1" dirty="0" smtClean="0">
                <a:solidFill>
                  <a:srgbClr val="FFFFFF"/>
                </a:solidFill>
                <a:latin typeface="Calibri"/>
                <a:cs typeface="Calibri"/>
              </a:rPr>
              <a:t>SKOR BAKU</a:t>
            </a:r>
            <a:endParaRPr sz="5400">
              <a:latin typeface="Calibri"/>
              <a:cs typeface="Calibri"/>
            </a:endParaRPr>
          </a:p>
          <a:p>
            <a:pPr marL="207245">
              <a:lnSpc>
                <a:spcPts val="6265"/>
              </a:lnSpc>
              <a:spcBef>
                <a:spcPts val="1027"/>
              </a:spcBef>
            </a:pPr>
            <a:r>
              <a:rPr sz="6000" spc="330" dirty="0" smtClean="0">
                <a:solidFill>
                  <a:srgbClr val="FFFFFF"/>
                </a:solidFill>
                <a:latin typeface="Calibri"/>
                <a:cs typeface="Calibri"/>
              </a:rPr>
              <a:t>1.Stanin</a:t>
            </a:r>
            <a:endParaRPr sz="6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3850" y="188913"/>
            <a:ext cx="8569325" cy="6480175"/>
          </a:xfrm>
          <a:custGeom>
            <a:avLst/>
            <a:gdLst/>
            <a:ahLst/>
            <a:cxnLst/>
            <a:rect l="l" t="t" r="r" b="b"/>
            <a:pathLst>
              <a:path w="8569325" h="6480175">
                <a:moveTo>
                  <a:pt x="0" y="0"/>
                </a:moveTo>
                <a:lnTo>
                  <a:pt x="8569325" y="0"/>
                </a:lnTo>
                <a:lnTo>
                  <a:pt x="8569325" y="6480175"/>
                </a:lnTo>
                <a:lnTo>
                  <a:pt x="0" y="64801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750" y="404813"/>
            <a:ext cx="7632700" cy="5762625"/>
          </a:xfrm>
          <a:custGeom>
            <a:avLst/>
            <a:gdLst/>
            <a:ahLst/>
            <a:cxnLst/>
            <a:rect l="l" t="t" r="r" b="b"/>
            <a:pathLst>
              <a:path w="7632700" h="5762625">
                <a:moveTo>
                  <a:pt x="0" y="0"/>
                </a:moveTo>
                <a:lnTo>
                  <a:pt x="7632700" y="0"/>
                </a:lnTo>
                <a:lnTo>
                  <a:pt x="7632700" y="5762625"/>
                </a:lnTo>
                <a:lnTo>
                  <a:pt x="0" y="57626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9750" y="404813"/>
            <a:ext cx="7632700" cy="5762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23850" y="188913"/>
            <a:ext cx="8569325" cy="64801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object 27"/>
          <p:cNvSpPr txBox="1"/>
          <p:nvPr/>
        </p:nvSpPr>
        <p:spPr>
          <a:xfrm>
            <a:off x="14288" y="3940175"/>
            <a:ext cx="5319739" cy="2343150"/>
          </a:xfrm>
          <a:prstGeom prst="rect">
            <a:avLst/>
          </a:prstGeom>
        </p:spPr>
        <p:txBody>
          <a:bodyPr wrap="square" lIns="0" tIns="16510" rIns="0" bIns="0" rtlCol="0">
            <a:noAutofit/>
          </a:bodyPr>
          <a:lstStyle/>
          <a:p>
            <a:pPr marL="3217906">
              <a:lnSpc>
                <a:spcPct val="101725"/>
              </a:lnSpc>
            </a:pPr>
            <a:r>
              <a:rPr sz="2600" dirty="0" smtClean="0">
                <a:solidFill>
                  <a:srgbClr val="FF0000"/>
                </a:solidFill>
                <a:latin typeface="Calibri"/>
                <a:cs typeface="Calibri"/>
              </a:rPr>
              <a:t>Atau</a:t>
            </a:r>
            <a:endParaRPr sz="2600">
              <a:latin typeface="Calibri"/>
              <a:cs typeface="Calibri"/>
            </a:endParaRPr>
          </a:p>
          <a:p>
            <a:pPr algn="r">
              <a:lnSpc>
                <a:spcPct val="101725"/>
              </a:lnSpc>
              <a:spcBef>
                <a:spcPts val="8336"/>
              </a:spcBef>
            </a:pPr>
            <a:r>
              <a:rPr sz="2100" dirty="0" smtClean="0">
                <a:solidFill>
                  <a:srgbClr val="FFFFFF"/>
                </a:solidFill>
                <a:latin typeface="Calibri"/>
                <a:cs typeface="Calibri"/>
              </a:rPr>
              <a:t>Tabel</a:t>
            </a:r>
            <a:endParaRPr sz="21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79388" y="188913"/>
            <a:ext cx="8964612" cy="6335712"/>
          </a:xfrm>
          <a:custGeom>
            <a:avLst/>
            <a:gdLst/>
            <a:ahLst/>
            <a:cxnLst/>
            <a:rect l="l" t="t" r="r" b="b"/>
            <a:pathLst>
              <a:path w="8964612" h="6335712">
                <a:moveTo>
                  <a:pt x="8964611" y="0"/>
                </a:moveTo>
                <a:lnTo>
                  <a:pt x="0" y="0"/>
                </a:lnTo>
                <a:lnTo>
                  <a:pt x="0" y="6335712"/>
                </a:lnTo>
                <a:lnTo>
                  <a:pt x="8964611" y="6335712"/>
                </a:lnTo>
                <a:lnTo>
                  <a:pt x="8964611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851275" y="1557338"/>
            <a:ext cx="1873250" cy="649287"/>
          </a:xfrm>
          <a:custGeom>
            <a:avLst/>
            <a:gdLst/>
            <a:ahLst/>
            <a:cxnLst/>
            <a:rect l="l" t="t" r="r" b="b"/>
            <a:pathLst>
              <a:path w="1873250" h="649287">
                <a:moveTo>
                  <a:pt x="0" y="0"/>
                </a:moveTo>
                <a:lnTo>
                  <a:pt x="1873250" y="0"/>
                </a:lnTo>
                <a:lnTo>
                  <a:pt x="1873250" y="649287"/>
                </a:lnTo>
                <a:lnTo>
                  <a:pt x="0" y="64928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851275" y="1557338"/>
            <a:ext cx="1873250" cy="6492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924300" y="2420938"/>
            <a:ext cx="1368425" cy="590550"/>
          </a:xfrm>
          <a:custGeom>
            <a:avLst/>
            <a:gdLst/>
            <a:ahLst/>
            <a:cxnLst/>
            <a:rect l="l" t="t" r="r" b="b"/>
            <a:pathLst>
              <a:path w="1368425" h="590550">
                <a:moveTo>
                  <a:pt x="0" y="0"/>
                </a:moveTo>
                <a:lnTo>
                  <a:pt x="1368425" y="0"/>
                </a:lnTo>
                <a:lnTo>
                  <a:pt x="1368425" y="590550"/>
                </a:lnTo>
                <a:lnTo>
                  <a:pt x="0" y="5905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924300" y="2420938"/>
            <a:ext cx="1368425" cy="5905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292725" y="4437063"/>
            <a:ext cx="3167063" cy="619125"/>
          </a:xfrm>
          <a:custGeom>
            <a:avLst/>
            <a:gdLst/>
            <a:ahLst/>
            <a:cxnLst/>
            <a:rect l="l" t="t" r="r" b="b"/>
            <a:pathLst>
              <a:path w="3167063" h="619125">
                <a:moveTo>
                  <a:pt x="0" y="0"/>
                </a:moveTo>
                <a:lnTo>
                  <a:pt x="3167063" y="0"/>
                </a:lnTo>
                <a:lnTo>
                  <a:pt x="3167063" y="619125"/>
                </a:lnTo>
                <a:lnTo>
                  <a:pt x="0" y="6191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92725" y="4437063"/>
            <a:ext cx="3167063" cy="6191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4288" y="3940175"/>
            <a:ext cx="5041900" cy="2343150"/>
          </a:xfrm>
          <a:custGeom>
            <a:avLst/>
            <a:gdLst/>
            <a:ahLst/>
            <a:cxnLst/>
            <a:rect l="l" t="t" r="r" b="b"/>
            <a:pathLst>
              <a:path w="5041900" h="2343150">
                <a:moveTo>
                  <a:pt x="0" y="0"/>
                </a:moveTo>
                <a:lnTo>
                  <a:pt x="5041900" y="0"/>
                </a:lnTo>
                <a:lnTo>
                  <a:pt x="5041900" y="2343150"/>
                </a:lnTo>
                <a:lnTo>
                  <a:pt x="0" y="23431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4288" y="3940175"/>
            <a:ext cx="5041900" cy="23431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52413" y="283654"/>
            <a:ext cx="1218742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Contoh :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66874" y="749744"/>
            <a:ext cx="325221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570" dirty="0" smtClean="0">
                <a:solidFill>
                  <a:srgbClr val="FFFFFF"/>
                </a:solidFill>
                <a:latin typeface="Calibri"/>
                <a:cs typeface="Calibri"/>
              </a:rPr>
              <a:t>1.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2013" y="749744"/>
            <a:ext cx="5896686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Diketahui data berdistribusi normal dengan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9613" y="1216469"/>
            <a:ext cx="4408805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-66" dirty="0" smtClean="0">
                <a:solidFill>
                  <a:srgbClr val="FFFFFF"/>
                </a:solidFill>
                <a:latin typeface="Calibri"/>
                <a:cs typeface="Calibri"/>
              </a:rPr>
              <a:t>mean μ A 55  dan deviasi standar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18113" y="1216469"/>
            <a:ext cx="239369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7178" y="1216469"/>
            <a:ext cx="409092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-250" dirty="0" smtClean="0">
                <a:solidFill>
                  <a:srgbClr val="FFFFFF"/>
                </a:solidFill>
                <a:latin typeface="Calibri"/>
                <a:cs typeface="Calibri"/>
              </a:rPr>
              <a:t>15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9613" y="1683195"/>
            <a:ext cx="333146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a)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66330" y="1683195"/>
            <a:ext cx="1585595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-321" dirty="0" smtClean="0">
                <a:solidFill>
                  <a:srgbClr val="FFFFFF"/>
                </a:solidFill>
                <a:latin typeface="Calibri"/>
                <a:cs typeface="Calibri"/>
              </a:rPr>
              <a:t>P(55≤x≤75)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5496" y="1683195"/>
            <a:ext cx="239369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28964" y="2616644"/>
            <a:ext cx="239369" cy="128905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1768">
              <a:lnSpc>
                <a:spcPts val="3679"/>
              </a:lnSpc>
              <a:spcBef>
                <a:spcPts val="128"/>
              </a:spcBef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A 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768029" y="3083369"/>
            <a:ext cx="1679371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P(0≤Z≤1,33)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68029" y="3550094"/>
            <a:ext cx="992555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59" dirty="0" smtClean="0">
                <a:solidFill>
                  <a:srgbClr val="FFFFFF"/>
                </a:solidFill>
                <a:latin typeface="Calibri"/>
                <a:cs typeface="Calibri"/>
              </a:rPr>
              <a:t>0,4082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09530" y="3550094"/>
            <a:ext cx="907034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31" dirty="0" smtClean="0">
                <a:solidFill>
                  <a:srgbClr val="FFFFFF"/>
                </a:solidFill>
                <a:latin typeface="Calibri"/>
                <a:cs typeface="Calibri"/>
              </a:rPr>
              <a:t>(Tabel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816259" y="3550094"/>
            <a:ext cx="423621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37" dirty="0" smtClean="0">
                <a:solidFill>
                  <a:srgbClr val="FFFFFF"/>
                </a:solidFill>
                <a:latin typeface="Calibri"/>
                <a:cs typeface="Calibri"/>
              </a:rPr>
              <a:t>lll)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81601" y="5464620"/>
            <a:ext cx="1670405" cy="292100"/>
          </a:xfrm>
          <a:prstGeom prst="rect">
            <a:avLst/>
          </a:prstGeom>
        </p:spPr>
        <p:txBody>
          <a:bodyPr wrap="square" lIns="0" tIns="13970" rIns="0" bIns="0" rtlCol="0">
            <a:noAutofit/>
          </a:bodyPr>
          <a:lstStyle/>
          <a:p>
            <a:pPr marL="12700">
              <a:lnSpc>
                <a:spcPts val="2200"/>
              </a:lnSpc>
            </a:pPr>
            <a:r>
              <a:rPr sz="2100" spc="0" dirty="0" smtClean="0">
                <a:solidFill>
                  <a:srgbClr val="FFFFFF"/>
                </a:solidFill>
                <a:latin typeface="Calibri"/>
                <a:cs typeface="Calibri"/>
              </a:rPr>
              <a:t>lll   </a:t>
            </a:r>
            <a:r>
              <a:rPr sz="2100" spc="22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0" dirty="0" smtClean="0">
                <a:solidFill>
                  <a:srgbClr val="FFFFFF"/>
                </a:solidFill>
                <a:latin typeface="Calibri"/>
                <a:cs typeface="Calibri"/>
              </a:rPr>
              <a:t>A A</a:t>
            </a:r>
            <a:r>
              <a:rPr sz="2100" spc="-16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100" spc="47" dirty="0" smtClean="0">
                <a:solidFill>
                  <a:srgbClr val="FFFFFF"/>
                </a:solidFill>
                <a:latin typeface="Calibri"/>
                <a:cs typeface="Calibri"/>
              </a:rPr>
              <a:t>0,4082</a:t>
            </a:r>
            <a:endParaRPr sz="2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 txBox="1"/>
          <p:nvPr/>
        </p:nvSpPr>
        <p:spPr>
          <a:xfrm>
            <a:off x="1690688" y="4455019"/>
            <a:ext cx="1728787" cy="629743"/>
          </a:xfrm>
          <a:prstGeom prst="rect">
            <a:avLst/>
          </a:prstGeom>
        </p:spPr>
        <p:txBody>
          <a:bodyPr wrap="square" lIns="0" tIns="16510" rIns="0" bIns="0" rtlCol="0">
            <a:noAutofit/>
          </a:bodyPr>
          <a:lstStyle/>
          <a:p>
            <a:pPr marR="34975" algn="r">
              <a:lnSpc>
                <a:spcPts val="2600"/>
              </a:lnSpc>
            </a:pPr>
            <a:r>
              <a:rPr sz="2600" spc="-2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548917" y="5293220"/>
            <a:ext cx="1835581" cy="749300"/>
          </a:xfrm>
          <a:prstGeom prst="rect">
            <a:avLst/>
          </a:prstGeom>
        </p:spPr>
        <p:txBody>
          <a:bodyPr wrap="square" lIns="0" tIns="16510" rIns="0" bIns="0" rtlCol="0">
            <a:noAutofit/>
          </a:bodyPr>
          <a:lstStyle/>
          <a:p>
            <a:pPr algn="r">
              <a:lnSpc>
                <a:spcPts val="2600"/>
              </a:lnSpc>
            </a:pPr>
            <a:r>
              <a:rPr sz="2600" spc="-2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2600" spc="22" dirty="0" smtClean="0">
                <a:solidFill>
                  <a:srgbClr val="FFFFFF"/>
                </a:solidFill>
                <a:latin typeface="Calibri"/>
                <a:cs typeface="Calibri"/>
              </a:rPr>
              <a:t>– B A  ,ϯ ϯ 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836863" y="115888"/>
            <a:ext cx="3248025" cy="73025"/>
          </a:xfrm>
          <a:custGeom>
            <a:avLst/>
            <a:gdLst/>
            <a:ahLst/>
            <a:cxnLst/>
            <a:rect l="l" t="t" r="r" b="b"/>
            <a:pathLst>
              <a:path w="3248025" h="73025">
                <a:moveTo>
                  <a:pt x="0" y="0"/>
                </a:moveTo>
                <a:lnTo>
                  <a:pt x="3248025" y="0"/>
                </a:lnTo>
                <a:lnTo>
                  <a:pt x="3248025" y="73025"/>
                </a:lnTo>
                <a:lnTo>
                  <a:pt x="0" y="730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836863" y="115888"/>
            <a:ext cx="3248025" cy="6889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50825" y="188913"/>
            <a:ext cx="8893174" cy="6669086"/>
          </a:xfrm>
          <a:custGeom>
            <a:avLst/>
            <a:gdLst/>
            <a:ahLst/>
            <a:cxnLst/>
            <a:rect l="l" t="t" r="r" b="b"/>
            <a:pathLst>
              <a:path w="8893174" h="6669086">
                <a:moveTo>
                  <a:pt x="8893174" y="0"/>
                </a:moveTo>
                <a:lnTo>
                  <a:pt x="0" y="0"/>
                </a:lnTo>
                <a:lnTo>
                  <a:pt x="0" y="6669086"/>
                </a:lnTo>
                <a:lnTo>
                  <a:pt x="8893174" y="6669086"/>
                </a:lnTo>
                <a:lnTo>
                  <a:pt x="8893174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16013" y="2032000"/>
            <a:ext cx="5111750" cy="2411413"/>
          </a:xfrm>
          <a:custGeom>
            <a:avLst/>
            <a:gdLst/>
            <a:ahLst/>
            <a:cxnLst/>
            <a:rect l="l" t="t" r="r" b="b"/>
            <a:pathLst>
              <a:path w="5111750" h="2411413">
                <a:moveTo>
                  <a:pt x="0" y="0"/>
                </a:moveTo>
                <a:lnTo>
                  <a:pt x="5111750" y="0"/>
                </a:lnTo>
                <a:lnTo>
                  <a:pt x="5111750" y="2411413"/>
                </a:lnTo>
                <a:lnTo>
                  <a:pt x="0" y="24114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116013" y="2032000"/>
            <a:ext cx="5111750" cy="241141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690688" y="4532313"/>
            <a:ext cx="1728787" cy="552450"/>
          </a:xfrm>
          <a:custGeom>
            <a:avLst/>
            <a:gdLst/>
            <a:ahLst/>
            <a:cxnLst/>
            <a:rect l="l" t="t" r="r" b="b"/>
            <a:pathLst>
              <a:path w="1728787" h="552450">
                <a:moveTo>
                  <a:pt x="0" y="0"/>
                </a:moveTo>
                <a:lnTo>
                  <a:pt x="1728787" y="0"/>
                </a:lnTo>
                <a:lnTo>
                  <a:pt x="1728787" y="552450"/>
                </a:lnTo>
                <a:lnTo>
                  <a:pt x="0" y="5524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90688" y="4532313"/>
            <a:ext cx="1728787" cy="5524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649413" y="5345113"/>
            <a:ext cx="1727200" cy="581025"/>
          </a:xfrm>
          <a:custGeom>
            <a:avLst/>
            <a:gdLst/>
            <a:ahLst/>
            <a:cxnLst/>
            <a:rect l="l" t="t" r="r" b="b"/>
            <a:pathLst>
              <a:path w="1727200" h="581025">
                <a:moveTo>
                  <a:pt x="0" y="0"/>
                </a:moveTo>
                <a:lnTo>
                  <a:pt x="1727200" y="0"/>
                </a:lnTo>
                <a:lnTo>
                  <a:pt x="1727200" y="581025"/>
                </a:lnTo>
                <a:lnTo>
                  <a:pt x="0" y="58102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649413" y="5345113"/>
            <a:ext cx="1727200" cy="5810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3850" y="251955"/>
            <a:ext cx="348335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b)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1880" y="251955"/>
            <a:ext cx="1824659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241" dirty="0" smtClean="0">
                <a:solidFill>
                  <a:srgbClr val="FFFFFF"/>
                </a:solidFill>
                <a:latin typeface="Calibri"/>
                <a:cs typeface="Calibri"/>
              </a:rPr>
              <a:t>P(6Ϭ≤x≤8Ϭ)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2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81050" y="670420"/>
            <a:ext cx="239369" cy="11938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12700" marR="1768">
              <a:lnSpc>
                <a:spcPct val="105794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A 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20114" y="670420"/>
            <a:ext cx="3597503" cy="7747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 marR="49530">
              <a:lnSpc>
                <a:spcPts val="2700"/>
              </a:lnSpc>
            </a:pPr>
            <a:r>
              <a:rPr sz="2600" spc="33" dirty="0" smtClean="0">
                <a:solidFill>
                  <a:srgbClr val="FFFFFF"/>
                </a:solidFill>
                <a:latin typeface="Calibri"/>
                <a:cs typeface="Calibri"/>
              </a:rPr>
              <a:t>P(Ϭ,33≤Z≤ ,67)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2600" spc="229" dirty="0" smtClean="0">
                <a:solidFill>
                  <a:srgbClr val="FFFFFF"/>
                </a:solidFill>
                <a:latin typeface="Calibri"/>
                <a:cs typeface="Calibri"/>
              </a:rPr>
              <a:t>P(Ϭ≤Z≤</a:t>
            </a:r>
            <a:r>
              <a:rPr sz="2600" spc="10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181" dirty="0" smtClean="0">
                <a:solidFill>
                  <a:srgbClr val="FFFFFF"/>
                </a:solidFill>
                <a:latin typeface="Calibri"/>
                <a:cs typeface="Calibri"/>
              </a:rPr>
              <a:t>,67)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 – P(Ϭ≤Z≤Ϭ,33)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20114" y="1508620"/>
            <a:ext cx="992555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-346" dirty="0" smtClean="0">
                <a:solidFill>
                  <a:srgbClr val="FFFFFF"/>
                </a:solidFill>
                <a:latin typeface="Calibri"/>
                <a:cs typeface="Calibri"/>
              </a:rPr>
              <a:t>Ϭ,45 5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2365" y="1508620"/>
            <a:ext cx="239369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51430" y="1508620"/>
            <a:ext cx="992555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257" dirty="0" smtClean="0">
                <a:solidFill>
                  <a:srgbClr val="FFFFFF"/>
                </a:solidFill>
                <a:latin typeface="Calibri"/>
                <a:cs typeface="Calibri"/>
              </a:rPr>
              <a:t>Ϭ,  93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43681" y="1508620"/>
            <a:ext cx="239369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82746" y="1508620"/>
            <a:ext cx="992555" cy="35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113" dirty="0" smtClean="0">
                <a:solidFill>
                  <a:srgbClr val="FFFFFF"/>
                </a:solidFill>
                <a:latin typeface="Calibri"/>
                <a:cs typeface="Calibri"/>
              </a:rPr>
              <a:t>Ϭ,3 3 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1050" y="4442319"/>
            <a:ext cx="635609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485" dirty="0" smtClean="0">
                <a:solidFill>
                  <a:srgbClr val="FFFFFF"/>
                </a:solidFill>
                <a:latin typeface="Calibri"/>
                <a:cs typeface="Calibri"/>
              </a:rPr>
              <a:t>Z</a:t>
            </a:r>
            <a:r>
              <a:rPr sz="2600" spc="82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46424" y="4442319"/>
            <a:ext cx="1154023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1" dirty="0" smtClean="0">
                <a:solidFill>
                  <a:srgbClr val="FFFFFF"/>
                </a:solidFill>
                <a:latin typeface="Calibri"/>
                <a:cs typeface="Calibri"/>
              </a:rPr>
              <a:t>Ϭ,33 l B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00143" y="4442319"/>
            <a:ext cx="1231620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166" dirty="0" smtClean="0">
                <a:solidFill>
                  <a:srgbClr val="FFFFFF"/>
                </a:solidFill>
                <a:latin typeface="Calibri"/>
                <a:cs typeface="Calibri"/>
              </a:rPr>
              <a:t>A Ϭ,  93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1050" y="5280520"/>
            <a:ext cx="755472" cy="7747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 marR="49530">
              <a:lnSpc>
                <a:spcPts val="2700"/>
              </a:lnSpc>
            </a:pPr>
            <a:r>
              <a:rPr sz="2600" spc="436" dirty="0" smtClean="0">
                <a:solidFill>
                  <a:srgbClr val="FFFFFF"/>
                </a:solidFill>
                <a:latin typeface="Calibri"/>
                <a:cs typeface="Calibri"/>
              </a:rPr>
              <a:t>Z A</a:t>
            </a:r>
            <a:endParaRPr sz="26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</a:pPr>
            <a:r>
              <a:rPr sz="2600" spc="-41" dirty="0" smtClean="0">
                <a:solidFill>
                  <a:srgbClr val="FFFFFF"/>
                </a:solidFill>
                <a:latin typeface="Calibri"/>
                <a:cs typeface="Calibri"/>
              </a:rPr>
              <a:t>C A 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46424" y="5280520"/>
            <a:ext cx="1165580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311" dirty="0" smtClean="0">
                <a:solidFill>
                  <a:srgbClr val="FFFFFF"/>
                </a:solidFill>
                <a:latin typeface="Calibri"/>
                <a:cs typeface="Calibri"/>
              </a:rPr>
              <a:t> ,67 l l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611700" y="5280520"/>
            <a:ext cx="1231620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spc="-286" dirty="0" smtClean="0">
                <a:solidFill>
                  <a:srgbClr val="FFFFFF"/>
                </a:solidFill>
                <a:latin typeface="Calibri"/>
                <a:cs typeface="Calibri"/>
              </a:rPr>
              <a:t>A Ϭ,45 5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3622675" y="3921125"/>
            <a:ext cx="941984" cy="635000"/>
          </a:xfrm>
          <a:prstGeom prst="rect">
            <a:avLst/>
          </a:prstGeom>
        </p:spPr>
        <p:txBody>
          <a:bodyPr wrap="square" lIns="0" tIns="26034" rIns="0" bIns="0" rtlCol="0">
            <a:noAutofit/>
          </a:bodyPr>
          <a:lstStyle/>
          <a:p>
            <a:pPr marL="539680">
              <a:lnSpc>
                <a:spcPct val="101725"/>
              </a:lnSpc>
            </a:pPr>
            <a:r>
              <a:rPr sz="2600" spc="-70" dirty="0" smtClean="0">
                <a:solidFill>
                  <a:srgbClr val="FFFFFF"/>
                </a:solidFill>
                <a:latin typeface="Calibri"/>
                <a:cs typeface="Calibri"/>
              </a:rPr>
              <a:t>A -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635375" y="4868863"/>
            <a:ext cx="1287018" cy="560387"/>
          </a:xfrm>
          <a:prstGeom prst="rect">
            <a:avLst/>
          </a:prstGeom>
        </p:spPr>
        <p:txBody>
          <a:bodyPr wrap="square" lIns="0" tIns="11430" rIns="0" bIns="0" rtlCol="0">
            <a:noAutofit/>
          </a:bodyPr>
          <a:lstStyle/>
          <a:p>
            <a:pPr marL="402259">
              <a:lnSpc>
                <a:spcPct val="101725"/>
              </a:lnSpc>
            </a:pPr>
            <a:r>
              <a:rPr sz="2600" spc="58" dirty="0" smtClean="0">
                <a:solidFill>
                  <a:srgbClr val="FFFFFF"/>
                </a:solidFill>
                <a:latin typeface="Calibri"/>
                <a:cs typeface="Calibri"/>
              </a:rPr>
              <a:t>A ,ϯϯ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95513" y="1528763"/>
            <a:ext cx="2881312" cy="6762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50975" y="646113"/>
            <a:ext cx="5903913" cy="5545137"/>
          </a:xfrm>
          <a:custGeom>
            <a:avLst/>
            <a:gdLst/>
            <a:ahLst/>
            <a:cxnLst/>
            <a:rect l="l" t="t" r="r" b="b"/>
            <a:pathLst>
              <a:path w="5903913" h="5545137">
                <a:moveTo>
                  <a:pt x="0" y="0"/>
                </a:moveTo>
                <a:lnTo>
                  <a:pt x="5903913" y="0"/>
                </a:lnTo>
                <a:lnTo>
                  <a:pt x="5903913" y="5545137"/>
                </a:lnTo>
                <a:lnTo>
                  <a:pt x="0" y="55451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622675" y="3921125"/>
            <a:ext cx="877888" cy="635000"/>
          </a:xfrm>
          <a:custGeom>
            <a:avLst/>
            <a:gdLst/>
            <a:ahLst/>
            <a:cxnLst/>
            <a:rect l="l" t="t" r="r" b="b"/>
            <a:pathLst>
              <a:path w="877888" h="635000">
                <a:moveTo>
                  <a:pt x="0" y="0"/>
                </a:moveTo>
                <a:lnTo>
                  <a:pt x="877888" y="0"/>
                </a:lnTo>
                <a:lnTo>
                  <a:pt x="877888" y="635000"/>
                </a:lnTo>
                <a:lnTo>
                  <a:pt x="0" y="6350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622675" y="3921125"/>
            <a:ext cx="877888" cy="635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635375" y="4868863"/>
            <a:ext cx="719138" cy="560387"/>
          </a:xfrm>
          <a:custGeom>
            <a:avLst/>
            <a:gdLst/>
            <a:ahLst/>
            <a:cxnLst/>
            <a:rect l="l" t="t" r="r" b="b"/>
            <a:pathLst>
              <a:path w="719138" h="560387">
                <a:moveTo>
                  <a:pt x="0" y="0"/>
                </a:moveTo>
                <a:lnTo>
                  <a:pt x="719138" y="0"/>
                </a:lnTo>
                <a:lnTo>
                  <a:pt x="719138" y="560387"/>
                </a:lnTo>
                <a:lnTo>
                  <a:pt x="0" y="56038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35375" y="4868863"/>
            <a:ext cx="719138" cy="56038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450975" y="646113"/>
            <a:ext cx="5903913" cy="5545137"/>
          </a:xfrm>
          <a:prstGeom prst="rect">
            <a:avLst/>
          </a:prstGeom>
        </p:spPr>
        <p:txBody>
          <a:bodyPr wrap="square" lIns="0" tIns="34290" rIns="0" bIns="0" rtlCol="0">
            <a:noAutofit/>
          </a:bodyPr>
          <a:lstStyle/>
          <a:p>
            <a:pPr marL="48259" marR="3033129" algn="ctr">
              <a:lnSpc>
                <a:spcPct val="101725"/>
              </a:lnSpc>
            </a:pPr>
            <a:r>
              <a:rPr sz="2600" spc="13" dirty="0" smtClean="0">
                <a:solidFill>
                  <a:srgbClr val="FFFFFF"/>
                </a:solidFill>
                <a:latin typeface="Calibri"/>
                <a:cs typeface="Calibri"/>
              </a:rPr>
              <a:t>c) P ϰ AxA )A A A B</a:t>
            </a:r>
            <a:endParaRPr sz="2600">
              <a:latin typeface="Calibri"/>
              <a:cs typeface="Calibri"/>
            </a:endParaRPr>
          </a:p>
          <a:p>
            <a:pPr marL="384225">
              <a:lnSpc>
                <a:spcPct val="101725"/>
              </a:lnSpc>
              <a:spcBef>
                <a:spcPts val="4171"/>
              </a:spcBef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384225">
              <a:lnSpc>
                <a:spcPct val="101725"/>
              </a:lnSpc>
              <a:spcBef>
                <a:spcPts val="501"/>
              </a:spcBef>
            </a:pPr>
            <a:r>
              <a:rPr sz="2600" spc="17" dirty="0" smtClean="0">
                <a:solidFill>
                  <a:srgbClr val="FFFFFF"/>
                </a:solidFill>
                <a:latin typeface="Calibri"/>
                <a:cs typeface="Calibri"/>
              </a:rPr>
              <a:t>A P -  ,  AZA ,ϯϯ)</a:t>
            </a:r>
            <a:endParaRPr sz="2600">
              <a:latin typeface="Calibri"/>
              <a:cs typeface="Calibri"/>
            </a:endParaRPr>
          </a:p>
          <a:p>
            <a:pPr marL="384225" marR="1596546">
              <a:lnSpc>
                <a:spcPts val="3173"/>
              </a:lnSpc>
              <a:spcBef>
                <a:spcPts val="501"/>
              </a:spcBef>
            </a:pPr>
            <a:r>
              <a:rPr sz="2600" spc="56" dirty="0" smtClean="0">
                <a:solidFill>
                  <a:srgbClr val="FFFFFF"/>
                </a:solidFill>
                <a:latin typeface="Calibri"/>
                <a:cs typeface="Calibri"/>
              </a:rPr>
              <a:t>A P -  ,  AZA ) A P AZA ,ϯϯ) A  </a:t>
            </a:r>
            <a:endParaRPr sz="2600">
              <a:latin typeface="Calibri"/>
              <a:cs typeface="Calibri"/>
            </a:endParaRPr>
          </a:p>
          <a:p>
            <a:pPr marL="384225" marR="1596546">
              <a:lnSpc>
                <a:spcPts val="3173"/>
              </a:lnSpc>
              <a:spcBef>
                <a:spcPts val="501"/>
              </a:spcBef>
            </a:pPr>
            <a:r>
              <a:rPr sz="2600" spc="-313" dirty="0" smtClean="0">
                <a:solidFill>
                  <a:srgbClr val="FFFFFF"/>
                </a:solidFill>
                <a:latin typeface="Calibri"/>
                <a:cs typeface="Calibri"/>
              </a:rPr>
              <a:t>,ϯϰ</a:t>
            </a:r>
            <a:r>
              <a:rPr sz="2600" spc="-170" dirty="0" smtClean="0">
                <a:solidFill>
                  <a:srgbClr val="FFFFFF"/>
                </a:solidFill>
                <a:latin typeface="Calibri"/>
                <a:cs typeface="Calibri"/>
              </a:rPr>
              <a:t>      </a:t>
            </a:r>
            <a:r>
              <a:rPr sz="2600" spc="12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600" spc="1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375" dirty="0" smtClean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33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111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257" dirty="0" smtClean="0">
                <a:solidFill>
                  <a:srgbClr val="FFFFFF"/>
                </a:solidFill>
                <a:latin typeface="Calibri"/>
                <a:cs typeface="Calibri"/>
              </a:rPr>
              <a:t>9ϯ</a:t>
            </a:r>
            <a:endParaRPr sz="2600">
              <a:latin typeface="Calibri"/>
              <a:cs typeface="Calibri"/>
            </a:endParaRPr>
          </a:p>
          <a:p>
            <a:pPr marL="384225">
              <a:lnSpc>
                <a:spcPct val="101725"/>
              </a:lnSpc>
              <a:spcBef>
                <a:spcPts val="591"/>
              </a:spcBef>
            </a:pPr>
            <a:r>
              <a:rPr sz="2600" spc="-118" dirty="0" smtClean="0">
                <a:solidFill>
                  <a:srgbClr val="FFFFFF"/>
                </a:solidFill>
                <a:latin typeface="Calibri"/>
                <a:cs typeface="Calibri"/>
              </a:rPr>
              <a:t>A ,ϰ7 ϱ</a:t>
            </a:r>
            <a:endParaRPr sz="2600">
              <a:latin typeface="Calibri"/>
              <a:cs typeface="Calibri"/>
            </a:endParaRPr>
          </a:p>
          <a:p>
            <a:pPr marL="384234">
              <a:lnSpc>
                <a:spcPct val="100000"/>
              </a:lnSpc>
              <a:spcBef>
                <a:spcPts val="501"/>
              </a:spcBef>
            </a:pPr>
            <a:r>
              <a:rPr sz="2600" u="heavy" dirty="0" smtClean="0">
                <a:solidFill>
                  <a:srgbClr val="FF0000"/>
                </a:solidFill>
                <a:latin typeface="Calibri"/>
                <a:cs typeface="Calibri"/>
              </a:rPr>
              <a:t> Atau </a:t>
            </a:r>
            <a:r>
              <a:rPr sz="2600" dirty="0" smtClean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: Z  </a:t>
            </a:r>
            <a:r>
              <a:rPr sz="2600" spc="13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2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                  </a:t>
            </a:r>
            <a:r>
              <a:rPr sz="2600" spc="-1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510" dirty="0" smtClean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600" spc="463" dirty="0" smtClean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endParaRPr sz="2600">
              <a:latin typeface="Calibri"/>
              <a:cs typeface="Calibri"/>
            </a:endParaRPr>
          </a:p>
          <a:p>
            <a:pPr marL="981227">
              <a:lnSpc>
                <a:spcPct val="101725"/>
              </a:lnSpc>
              <a:spcBef>
                <a:spcPts val="501"/>
              </a:spcBef>
            </a:pPr>
            <a:r>
              <a:rPr sz="2600" spc="-2" dirty="0" smtClean="0">
                <a:solidFill>
                  <a:srgbClr val="FFFFFF"/>
                </a:solidFill>
                <a:latin typeface="Calibri"/>
                <a:cs typeface="Calibri"/>
              </a:rPr>
              <a:t>l A A ,ϯϰ</a:t>
            </a:r>
            <a:endParaRPr sz="2600">
              <a:latin typeface="Calibri"/>
              <a:cs typeface="Calibri"/>
            </a:endParaRPr>
          </a:p>
          <a:p>
            <a:pPr marL="1093012" marR="4175290" algn="ctr">
              <a:lnSpc>
                <a:spcPct val="101725"/>
              </a:lnSpc>
              <a:spcBef>
                <a:spcPts val="501"/>
              </a:spcBef>
            </a:pP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Z  </a:t>
            </a:r>
            <a:r>
              <a:rPr sz="2600" spc="13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21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2600">
              <a:latin typeface="Calibri"/>
              <a:cs typeface="Calibri"/>
            </a:endParaRPr>
          </a:p>
          <a:p>
            <a:pPr marL="981227">
              <a:lnSpc>
                <a:spcPct val="101725"/>
              </a:lnSpc>
              <a:spcBef>
                <a:spcPts val="501"/>
              </a:spcBef>
            </a:pPr>
            <a:r>
              <a:rPr sz="2600" spc="179" dirty="0" smtClean="0">
                <a:solidFill>
                  <a:srgbClr val="FFFFFF"/>
                </a:solidFill>
                <a:latin typeface="Calibri"/>
                <a:cs typeface="Calibri"/>
              </a:rPr>
              <a:t>l B A  ,  9ϯ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388" y="404813"/>
            <a:ext cx="8713787" cy="6119812"/>
          </a:xfrm>
          <a:custGeom>
            <a:avLst/>
            <a:gdLst/>
            <a:ahLst/>
            <a:cxnLst/>
            <a:rect l="l" t="t" r="r" b="b"/>
            <a:pathLst>
              <a:path w="8713787" h="6119812">
                <a:moveTo>
                  <a:pt x="0" y="0"/>
                </a:moveTo>
                <a:lnTo>
                  <a:pt x="8713787" y="0"/>
                </a:lnTo>
                <a:lnTo>
                  <a:pt x="8713787" y="6119812"/>
                </a:lnTo>
                <a:lnTo>
                  <a:pt x="0" y="6119812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113" y="1069975"/>
            <a:ext cx="6119812" cy="2940050"/>
          </a:xfrm>
          <a:custGeom>
            <a:avLst/>
            <a:gdLst/>
            <a:ahLst/>
            <a:cxnLst/>
            <a:rect l="l" t="t" r="r" b="b"/>
            <a:pathLst>
              <a:path w="6119812" h="2940050">
                <a:moveTo>
                  <a:pt x="0" y="0"/>
                </a:moveTo>
                <a:lnTo>
                  <a:pt x="6119812" y="0"/>
                </a:lnTo>
                <a:lnTo>
                  <a:pt x="6119812" y="2940050"/>
                </a:lnTo>
                <a:lnTo>
                  <a:pt x="0" y="29400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0113" y="1069975"/>
            <a:ext cx="6119812" cy="29400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79388" y="404813"/>
            <a:ext cx="8713787" cy="6119812"/>
          </a:xfrm>
          <a:prstGeom prst="rect">
            <a:avLst/>
          </a:prstGeom>
        </p:spPr>
        <p:txBody>
          <a:bodyPr wrap="square" lIns="0" tIns="639" rIns="0" bIns="0" rtlCol="0">
            <a:noAutofit/>
          </a:bodyPr>
          <a:lstStyle/>
          <a:p>
            <a:pPr>
              <a:lnSpc>
                <a:spcPts val="500"/>
              </a:lnSpc>
            </a:pPr>
            <a:endParaRPr sz="500"/>
          </a:p>
          <a:p>
            <a:pPr marL="542925">
              <a:lnSpc>
                <a:spcPct val="101725"/>
              </a:lnSpc>
              <a:spcBef>
                <a:spcPts val="31000"/>
              </a:spcBef>
            </a:pP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d) P</a:t>
            </a:r>
            <a:r>
              <a:rPr sz="2800" spc="21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x A</a:t>
            </a:r>
            <a:r>
              <a:rPr sz="2800" spc="-22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997" dirty="0" smtClean="0">
                <a:solidFill>
                  <a:srgbClr val="FFFFFF"/>
                </a:solidFill>
                <a:latin typeface="Calibri"/>
                <a:cs typeface="Calibri"/>
              </a:rPr>
              <a:t>ϰ</a:t>
            </a:r>
            <a:r>
              <a:rPr sz="2800" spc="-373" dirty="0" smtClean="0">
                <a:solidFill>
                  <a:srgbClr val="FFFFFF"/>
                </a:solidFill>
                <a:latin typeface="Calibri"/>
                <a:cs typeface="Calibri"/>
              </a:rPr>
              <a:t>    </a:t>
            </a:r>
            <a:r>
              <a:rPr sz="2800" spc="-25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) A </a:t>
            </a:r>
            <a:r>
              <a:rPr sz="2800" spc="55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434" dirty="0" smtClean="0">
                <a:solidFill>
                  <a:srgbClr val="FFFFFF"/>
                </a:solidFill>
                <a:latin typeface="Calibri"/>
                <a:cs typeface="Calibri"/>
              </a:rPr>
              <a:t>,ϱ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 – A</a:t>
            </a:r>
            <a:endParaRPr sz="2800">
              <a:latin typeface="Calibri"/>
              <a:cs typeface="Calibri"/>
            </a:endParaRPr>
          </a:p>
          <a:p>
            <a:pPr marL="766800">
              <a:lnSpc>
                <a:spcPct val="101725"/>
              </a:lnSpc>
              <a:spcBef>
                <a:spcPts val="445"/>
              </a:spcBef>
            </a:pP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A </a:t>
            </a:r>
            <a:r>
              <a:rPr sz="2600" spc="51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403" dirty="0" smtClean="0">
                <a:solidFill>
                  <a:srgbClr val="FFFFFF"/>
                </a:solidFill>
                <a:latin typeface="Calibri"/>
                <a:cs typeface="Calibri"/>
              </a:rPr>
              <a:t>,ϱ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 –  </a:t>
            </a:r>
            <a:r>
              <a:rPr sz="2600" spc="13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475" dirty="0" smtClean="0">
                <a:solidFill>
                  <a:srgbClr val="FFFFFF"/>
                </a:solidFill>
                <a:latin typeface="Calibri"/>
                <a:cs typeface="Calibri"/>
              </a:rPr>
              <a:t>,ϯϰ</a:t>
            </a:r>
            <a:endParaRPr sz="2600">
              <a:latin typeface="Calibri"/>
              <a:cs typeface="Calibri"/>
            </a:endParaRPr>
          </a:p>
          <a:p>
            <a:pPr marL="766800">
              <a:lnSpc>
                <a:spcPct val="101725"/>
              </a:lnSpc>
              <a:spcBef>
                <a:spcPts val="501"/>
              </a:spcBef>
            </a:pPr>
            <a:r>
              <a:rPr sz="2600" spc="-41" dirty="0" smtClean="0">
                <a:solidFill>
                  <a:srgbClr val="FFFFFF"/>
                </a:solidFill>
                <a:latin typeface="Calibri"/>
                <a:cs typeface="Calibri"/>
              </a:rPr>
              <a:t>A  ,  ϱ88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9388" y="1052513"/>
            <a:ext cx="8713787" cy="5545137"/>
          </a:xfrm>
          <a:custGeom>
            <a:avLst/>
            <a:gdLst/>
            <a:ahLst/>
            <a:cxnLst/>
            <a:rect l="l" t="t" r="r" b="b"/>
            <a:pathLst>
              <a:path w="8713787" h="5545137">
                <a:moveTo>
                  <a:pt x="0" y="0"/>
                </a:moveTo>
                <a:lnTo>
                  <a:pt x="8713787" y="0"/>
                </a:lnTo>
                <a:lnTo>
                  <a:pt x="8713787" y="5545137"/>
                </a:lnTo>
                <a:lnTo>
                  <a:pt x="0" y="55451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930775" y="1301750"/>
            <a:ext cx="3673475" cy="1941513"/>
          </a:xfrm>
          <a:custGeom>
            <a:avLst/>
            <a:gdLst/>
            <a:ahLst/>
            <a:cxnLst/>
            <a:rect l="l" t="t" r="r" b="b"/>
            <a:pathLst>
              <a:path w="3673475" h="1941513">
                <a:moveTo>
                  <a:pt x="0" y="0"/>
                </a:moveTo>
                <a:lnTo>
                  <a:pt x="3673475" y="0"/>
                </a:lnTo>
                <a:lnTo>
                  <a:pt x="3673475" y="1941513"/>
                </a:lnTo>
                <a:lnTo>
                  <a:pt x="0" y="19415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30775" y="1301750"/>
            <a:ext cx="3673475" cy="1941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8463" y="1751013"/>
            <a:ext cx="4608512" cy="1893887"/>
          </a:xfrm>
          <a:custGeom>
            <a:avLst/>
            <a:gdLst/>
            <a:ahLst/>
            <a:cxnLst/>
            <a:rect l="l" t="t" r="r" b="b"/>
            <a:pathLst>
              <a:path w="4608512" h="1893887">
                <a:moveTo>
                  <a:pt x="0" y="0"/>
                </a:moveTo>
                <a:lnTo>
                  <a:pt x="4608512" y="0"/>
                </a:lnTo>
                <a:lnTo>
                  <a:pt x="4608512" y="1893887"/>
                </a:lnTo>
                <a:lnTo>
                  <a:pt x="0" y="189388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8463" y="1751013"/>
            <a:ext cx="4608512" cy="1893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79388" y="1052513"/>
            <a:ext cx="8713787" cy="5545137"/>
          </a:xfrm>
          <a:prstGeom prst="rect">
            <a:avLst/>
          </a:prstGeom>
        </p:spPr>
        <p:txBody>
          <a:bodyPr wrap="square" lIns="0" tIns="34290" rIns="0" bIns="0" rtlCol="0">
            <a:noAutofit/>
          </a:bodyPr>
          <a:lstStyle/>
          <a:p>
            <a:pPr marL="3249">
              <a:lnSpc>
                <a:spcPct val="101725"/>
              </a:lnSpc>
            </a:pP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e.    </a:t>
            </a:r>
            <a:r>
              <a:rPr sz="2600" spc="56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2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x A</a:t>
            </a:r>
            <a:r>
              <a:rPr sz="2600" spc="-2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319" dirty="0" smtClean="0">
                <a:solidFill>
                  <a:srgbClr val="FFFFFF"/>
                </a:solidFill>
                <a:latin typeface="Calibri"/>
                <a:cs typeface="Calibri"/>
              </a:rPr>
              <a:t>8ϱ)</a:t>
            </a:r>
            <a:endParaRPr sz="2600">
              <a:latin typeface="Calibri"/>
              <a:cs typeface="Calibri"/>
            </a:endParaRPr>
          </a:p>
          <a:p>
            <a:pPr marL="542925" marR="5561916" indent="-476169">
              <a:lnSpc>
                <a:spcPts val="3231"/>
              </a:lnSpc>
              <a:spcBef>
                <a:spcPts val="18871"/>
              </a:spcBef>
              <a:tabLst>
                <a:tab pos="685800" algn="l"/>
                <a:tab pos="939800" algn="l"/>
              </a:tabLst>
            </a:pPr>
            <a:r>
              <a:rPr sz="2600" spc="-60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		</a:t>
            </a:r>
            <a:r>
              <a:rPr sz="2600" spc="-60" dirty="0" smtClean="0">
                <a:solidFill>
                  <a:srgbClr val="FFFFFF"/>
                </a:solidFill>
                <a:latin typeface="Calibri"/>
                <a:cs typeface="Calibri"/>
              </a:rPr>
              <a:t>p x </a:t>
            </a:r>
            <a:r>
              <a:rPr sz="2600" b="1" spc="-60" dirty="0" smtClean="0">
                <a:solidFill>
                  <a:srgbClr val="FFFFFF"/>
                </a:solidFill>
                <a:latin typeface="Calibri"/>
                <a:cs typeface="Calibri"/>
              </a:rPr>
              <a:t>≤ </a:t>
            </a:r>
            <a:r>
              <a:rPr sz="2600" spc="-60" dirty="0" smtClean="0">
                <a:solidFill>
                  <a:srgbClr val="FFFFFF"/>
                </a:solidFill>
                <a:latin typeface="Calibri"/>
                <a:cs typeface="Calibri"/>
              </a:rPr>
              <a:t>8ϱ) A  ,ϱ A A </a:t>
            </a:r>
            <a:endParaRPr sz="2600">
              <a:latin typeface="Calibri"/>
              <a:cs typeface="Calibri"/>
            </a:endParaRPr>
          </a:p>
          <a:p>
            <a:pPr marL="542925" marR="5561916">
              <a:lnSpc>
                <a:spcPts val="3173"/>
              </a:lnSpc>
              <a:spcBef>
                <a:spcPts val="510"/>
              </a:spcBef>
              <a:tabLst>
                <a:tab pos="685800" algn="l"/>
                <a:tab pos="939800" algn="l"/>
              </a:tabLst>
            </a:pPr>
            <a:r>
              <a:rPr sz="2600" spc="-15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	</a:t>
            </a:r>
            <a:r>
              <a:rPr sz="2600" spc="-154" dirty="0" smtClean="0">
                <a:solidFill>
                  <a:srgbClr val="FFFFFF"/>
                </a:solidFill>
                <a:latin typeface="Calibri"/>
                <a:cs typeface="Calibri"/>
              </a:rPr>
              <a:t>,ϱ A  ,ϰ77</a:t>
            </a:r>
            <a:endParaRPr sz="2600">
              <a:latin typeface="Calibri"/>
              <a:cs typeface="Calibri"/>
            </a:endParaRPr>
          </a:p>
          <a:p>
            <a:pPr marL="542925">
              <a:lnSpc>
                <a:spcPct val="101725"/>
              </a:lnSpc>
              <a:spcBef>
                <a:spcPts val="591"/>
              </a:spcBef>
            </a:pPr>
            <a:r>
              <a:rPr sz="2600" spc="73" dirty="0" smtClean="0">
                <a:solidFill>
                  <a:srgbClr val="FFFFFF"/>
                </a:solidFill>
                <a:latin typeface="Calibri"/>
                <a:cs typeface="Calibri"/>
              </a:rPr>
              <a:t>A  ,977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4925" y="115888"/>
            <a:ext cx="9109074" cy="6742111"/>
          </a:xfrm>
          <a:custGeom>
            <a:avLst/>
            <a:gdLst/>
            <a:ahLst/>
            <a:cxnLst/>
            <a:rect l="l" t="t" r="r" b="b"/>
            <a:pathLst>
              <a:path w="9109074" h="6742111">
                <a:moveTo>
                  <a:pt x="9109074" y="0"/>
                </a:moveTo>
                <a:lnTo>
                  <a:pt x="0" y="0"/>
                </a:lnTo>
                <a:lnTo>
                  <a:pt x="0" y="6742111"/>
                </a:lnTo>
                <a:lnTo>
                  <a:pt x="9109074" y="6742111"/>
                </a:lnTo>
                <a:lnTo>
                  <a:pt x="9109074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56100" y="2654300"/>
            <a:ext cx="4537075" cy="798513"/>
          </a:xfrm>
          <a:custGeom>
            <a:avLst/>
            <a:gdLst/>
            <a:ahLst/>
            <a:cxnLst/>
            <a:rect l="l" t="t" r="r" b="b"/>
            <a:pathLst>
              <a:path w="4537075" h="798513">
                <a:moveTo>
                  <a:pt x="0" y="0"/>
                </a:moveTo>
                <a:lnTo>
                  <a:pt x="4537075" y="0"/>
                </a:lnTo>
                <a:lnTo>
                  <a:pt x="4537075" y="798513"/>
                </a:lnTo>
                <a:lnTo>
                  <a:pt x="0" y="7985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56100" y="2654300"/>
            <a:ext cx="4537075" cy="798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27763" y="4216400"/>
            <a:ext cx="2592387" cy="1784350"/>
          </a:xfrm>
          <a:custGeom>
            <a:avLst/>
            <a:gdLst/>
            <a:ahLst/>
            <a:cxnLst/>
            <a:rect l="l" t="t" r="r" b="b"/>
            <a:pathLst>
              <a:path w="2592387" h="1784350">
                <a:moveTo>
                  <a:pt x="0" y="0"/>
                </a:moveTo>
                <a:lnTo>
                  <a:pt x="2592387" y="0"/>
                </a:lnTo>
                <a:lnTo>
                  <a:pt x="2592387" y="1784350"/>
                </a:lnTo>
                <a:lnTo>
                  <a:pt x="0" y="17843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27763" y="4216400"/>
            <a:ext cx="2592387" cy="1784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5288" y="3673475"/>
            <a:ext cx="5329237" cy="2354263"/>
          </a:xfrm>
          <a:custGeom>
            <a:avLst/>
            <a:gdLst/>
            <a:ahLst/>
            <a:cxnLst/>
            <a:rect l="l" t="t" r="r" b="b"/>
            <a:pathLst>
              <a:path w="5329237" h="2354263">
                <a:moveTo>
                  <a:pt x="0" y="0"/>
                </a:moveTo>
                <a:lnTo>
                  <a:pt x="5329237" y="0"/>
                </a:lnTo>
                <a:lnTo>
                  <a:pt x="5329237" y="2354263"/>
                </a:lnTo>
                <a:lnTo>
                  <a:pt x="0" y="23542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95288" y="3673475"/>
            <a:ext cx="5329237" cy="23542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2730" y="210629"/>
            <a:ext cx="174980" cy="35560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2700">
              <a:lnSpc>
                <a:spcPts val="270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65150" y="210629"/>
            <a:ext cx="8256473" cy="2021840"/>
          </a:xfrm>
          <a:prstGeom prst="rect">
            <a:avLst/>
          </a:prstGeom>
        </p:spPr>
        <p:txBody>
          <a:bodyPr wrap="square" lIns="0" tIns="17145" rIns="0" bIns="0" rtlCol="0">
            <a:noAutofit/>
          </a:bodyPr>
          <a:lstStyle/>
          <a:p>
            <a:pPr marL="165100" marR="49530">
              <a:lnSpc>
                <a:spcPts val="2700"/>
              </a:lnSpc>
            </a:pPr>
            <a:r>
              <a:rPr sz="2600" spc="-20" dirty="0" smtClean="0">
                <a:solidFill>
                  <a:srgbClr val="FFFFFF"/>
                </a:solidFill>
                <a:latin typeface="Calibri"/>
                <a:cs typeface="Calibri"/>
              </a:rPr>
              <a:t>Diketahui rata-rata hasil ujian adalah 7ϰ dengan simpangan</a:t>
            </a:r>
            <a:endParaRPr sz="2600">
              <a:latin typeface="Calibri"/>
              <a:cs typeface="Calibri"/>
            </a:endParaRPr>
          </a:p>
          <a:p>
            <a:pPr marL="165100">
              <a:lnSpc>
                <a:spcPts val="3150"/>
              </a:lnSpc>
              <a:spcBef>
                <a:spcPts val="22"/>
              </a:spcBef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baku 7. Jika nilai-nilai peserta ujian berdistribusi normal dan</a:t>
            </a:r>
            <a:endParaRPr sz="2600">
              <a:latin typeface="Calibri"/>
              <a:cs typeface="Calibri"/>
            </a:endParaRPr>
          </a:p>
          <a:p>
            <a:pPr marL="461797" marR="303123" algn="ctr">
              <a:lnSpc>
                <a:spcPts val="3150"/>
              </a:lnSpc>
            </a:pPr>
            <a:r>
              <a:rPr sz="2600" spc="7" dirty="0" smtClean="0">
                <a:solidFill>
                  <a:srgbClr val="FFFFFF"/>
                </a:solidFill>
                <a:latin typeface="Calibri"/>
                <a:cs typeface="Calibri"/>
              </a:rPr>
              <a:t>% peserta nilai tertinggi mendapat nilai A, berapa batas</a:t>
            </a:r>
            <a:endParaRPr sz="2600">
              <a:latin typeface="Calibri"/>
              <a:cs typeface="Calibri"/>
            </a:endParaRPr>
          </a:p>
          <a:p>
            <a:pPr marL="165100" marR="49530">
              <a:lnSpc>
                <a:spcPts val="3150"/>
              </a:lnSpc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nilai A yang terendah ?</a:t>
            </a:r>
            <a:endParaRPr sz="2600">
              <a:latin typeface="Calibri"/>
              <a:cs typeface="Calibri"/>
            </a:endParaRPr>
          </a:p>
          <a:p>
            <a:pPr marL="12700" marR="49530">
              <a:lnSpc>
                <a:spcPct val="101725"/>
              </a:lnSpc>
              <a:spcBef>
                <a:spcPts val="337"/>
              </a:spcBef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Jawab: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50825" y="333375"/>
            <a:ext cx="8642350" cy="6119813"/>
          </a:xfrm>
          <a:custGeom>
            <a:avLst/>
            <a:gdLst/>
            <a:ahLst/>
            <a:cxnLst/>
            <a:rect l="l" t="t" r="r" b="b"/>
            <a:pathLst>
              <a:path w="8642350" h="6119813">
                <a:moveTo>
                  <a:pt x="0" y="0"/>
                </a:moveTo>
                <a:lnTo>
                  <a:pt x="8642350" y="0"/>
                </a:lnTo>
                <a:lnTo>
                  <a:pt x="8642350" y="6119813"/>
                </a:lnTo>
                <a:lnTo>
                  <a:pt x="0" y="61198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113" y="1819275"/>
            <a:ext cx="7272337" cy="3338513"/>
          </a:xfrm>
          <a:custGeom>
            <a:avLst/>
            <a:gdLst/>
            <a:ahLst/>
            <a:cxnLst/>
            <a:rect l="l" t="t" r="r" b="b"/>
            <a:pathLst>
              <a:path w="7272337" h="3338513">
                <a:moveTo>
                  <a:pt x="0" y="0"/>
                </a:moveTo>
                <a:lnTo>
                  <a:pt x="7272337" y="0"/>
                </a:lnTo>
                <a:lnTo>
                  <a:pt x="7272337" y="3338513"/>
                </a:lnTo>
                <a:lnTo>
                  <a:pt x="0" y="33385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00113" y="1819275"/>
            <a:ext cx="7272336" cy="33385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250825" y="333375"/>
            <a:ext cx="8642350" cy="6119813"/>
          </a:xfrm>
          <a:prstGeom prst="rect">
            <a:avLst/>
          </a:prstGeom>
        </p:spPr>
        <p:txBody>
          <a:bodyPr wrap="square" lIns="0" tIns="34290" rIns="0" bIns="0" rtlCol="0">
            <a:noAutofit/>
          </a:bodyPr>
          <a:lstStyle/>
          <a:p>
            <a:pPr marL="384225" marR="2277964" indent="158699">
              <a:lnSpc>
                <a:spcPts val="3173"/>
              </a:lnSpc>
            </a:pPr>
            <a:r>
              <a:rPr sz="2600" spc="-15" dirty="0" smtClean="0">
                <a:solidFill>
                  <a:srgbClr val="FFFFFF"/>
                </a:solidFill>
                <a:latin typeface="Calibri"/>
                <a:cs typeface="Calibri"/>
              </a:rPr>
              <a:t>Jika ϱA peserta terendah mendapat nilai E, </a:t>
            </a:r>
            <a:endParaRPr sz="2600">
              <a:latin typeface="Calibri"/>
              <a:cs typeface="Calibri"/>
            </a:endParaRPr>
          </a:p>
          <a:p>
            <a:pPr marL="384225" marR="2277964">
              <a:lnSpc>
                <a:spcPts val="3173"/>
              </a:lnSpc>
              <a:spcBef>
                <a:spcPts val="495"/>
              </a:spcBef>
            </a:pPr>
            <a:r>
              <a:rPr sz="2600" dirty="0" smtClean="0">
                <a:solidFill>
                  <a:srgbClr val="FFFFFF"/>
                </a:solidFill>
                <a:latin typeface="Calibri"/>
                <a:cs typeface="Calibri"/>
              </a:rPr>
              <a:t>berapa batas atas nilai E ?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 txBox="1"/>
          <p:nvPr/>
        </p:nvSpPr>
        <p:spPr>
          <a:xfrm>
            <a:off x="1187450" y="1131888"/>
            <a:ext cx="745223" cy="525462"/>
          </a:xfrm>
          <a:prstGeom prst="rect">
            <a:avLst/>
          </a:prstGeom>
        </p:spPr>
        <p:txBody>
          <a:bodyPr wrap="square" lIns="0" tIns="22510" rIns="0" bIns="0" rtlCol="0">
            <a:noAutofit/>
          </a:bodyPr>
          <a:lstStyle/>
          <a:p>
            <a:pPr algn="r">
              <a:lnSpc>
                <a:spcPts val="3545"/>
              </a:lnSpc>
            </a:pPr>
            <a:r>
              <a:rPr sz="3200" spc="-258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16025" y="1706563"/>
            <a:ext cx="716648" cy="501650"/>
          </a:xfrm>
          <a:prstGeom prst="rect">
            <a:avLst/>
          </a:prstGeom>
        </p:spPr>
        <p:txBody>
          <a:bodyPr wrap="square" lIns="0" tIns="22129" rIns="0" bIns="0" rtlCol="0">
            <a:noAutofit/>
          </a:bodyPr>
          <a:lstStyle/>
          <a:p>
            <a:pPr algn="r">
              <a:lnSpc>
                <a:spcPts val="3485"/>
              </a:lnSpc>
            </a:pPr>
            <a:r>
              <a:rPr sz="3200" spc="-258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76613" y="1703388"/>
            <a:ext cx="582787" cy="501650"/>
          </a:xfrm>
          <a:prstGeom prst="rect">
            <a:avLst/>
          </a:prstGeom>
        </p:spPr>
        <p:txBody>
          <a:bodyPr wrap="square" lIns="0" tIns="22288" rIns="0" bIns="0" rtlCol="0">
            <a:noAutofit/>
          </a:bodyPr>
          <a:lstStyle/>
          <a:p>
            <a:pPr marL="306740">
              <a:lnSpc>
                <a:spcPts val="3510"/>
              </a:lnSpc>
            </a:pPr>
            <a:r>
              <a:rPr sz="320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276600" y="3263900"/>
            <a:ext cx="637781" cy="600012"/>
          </a:xfrm>
          <a:prstGeom prst="rect">
            <a:avLst/>
          </a:prstGeom>
        </p:spPr>
        <p:txBody>
          <a:bodyPr wrap="square" lIns="0" tIns="2318" rIns="0" bIns="0" rtlCol="0">
            <a:noAutofit/>
          </a:bodyPr>
          <a:lstStyle/>
          <a:p>
            <a:pPr marR="61518">
              <a:lnSpc>
                <a:spcPts val="800"/>
              </a:lnSpc>
            </a:pPr>
            <a:endParaRPr sz="800"/>
          </a:p>
          <a:p>
            <a:pPr marL="245910">
              <a:lnSpc>
                <a:spcPct val="101725"/>
              </a:lnSpc>
            </a:pPr>
            <a:r>
              <a:rPr sz="3200" dirty="0" smtClean="0">
                <a:solidFill>
                  <a:srgbClr val="FFFFFF"/>
                </a:solidFill>
                <a:latin typeface="Calibri"/>
                <a:cs typeface="Calibri"/>
              </a:rPr>
              <a:t>.σ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32568" y="3287713"/>
            <a:ext cx="710869" cy="576199"/>
          </a:xfrm>
          <a:prstGeom prst="rect">
            <a:avLst/>
          </a:prstGeom>
        </p:spPr>
        <p:txBody>
          <a:bodyPr wrap="square" lIns="0" tIns="3905" rIns="0" bIns="0" rtlCol="0">
            <a:noAutofit/>
          </a:bodyPr>
          <a:lstStyle/>
          <a:p>
            <a:pPr>
              <a:lnSpc>
                <a:spcPts val="600"/>
              </a:lnSpc>
            </a:pPr>
            <a:endParaRPr sz="600"/>
          </a:p>
          <a:p>
            <a:pPr>
              <a:lnSpc>
                <a:spcPct val="101725"/>
              </a:lnSpc>
            </a:pPr>
            <a:r>
              <a:rPr sz="3200" spc="-86" dirty="0" smtClean="0">
                <a:solidFill>
                  <a:srgbClr val="FFFFFF"/>
                </a:solidFill>
                <a:latin typeface="Calibri"/>
                <a:cs typeface="Calibri"/>
              </a:rPr>
              <a:t>A μ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8" y="1052513"/>
            <a:ext cx="7345362" cy="4321175"/>
          </a:xfrm>
          <a:custGeom>
            <a:avLst/>
            <a:gdLst/>
            <a:ahLst/>
            <a:cxnLst/>
            <a:rect l="l" t="t" r="r" b="b"/>
            <a:pathLst>
              <a:path w="7345362" h="4321175">
                <a:moveTo>
                  <a:pt x="0" y="0"/>
                </a:moveTo>
                <a:lnTo>
                  <a:pt x="7345362" y="0"/>
                </a:lnTo>
                <a:lnTo>
                  <a:pt x="7345362" y="4321175"/>
                </a:lnTo>
                <a:lnTo>
                  <a:pt x="0" y="43211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32163" y="2135188"/>
            <a:ext cx="2103437" cy="871537"/>
          </a:xfrm>
          <a:custGeom>
            <a:avLst/>
            <a:gdLst/>
            <a:ahLst/>
            <a:cxnLst/>
            <a:rect l="l" t="t" r="r" b="b"/>
            <a:pathLst>
              <a:path w="2103437" h="871537">
                <a:moveTo>
                  <a:pt x="0" y="0"/>
                </a:moveTo>
                <a:lnTo>
                  <a:pt x="2103437" y="0"/>
                </a:lnTo>
                <a:lnTo>
                  <a:pt x="2103437" y="871537"/>
                </a:lnTo>
                <a:lnTo>
                  <a:pt x="0" y="8715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32163" y="2135188"/>
            <a:ext cx="2103437" cy="8715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87450" y="1131888"/>
            <a:ext cx="576263" cy="525462"/>
          </a:xfrm>
          <a:custGeom>
            <a:avLst/>
            <a:gdLst/>
            <a:ahLst/>
            <a:cxnLst/>
            <a:rect l="l" t="t" r="r" b="b"/>
            <a:pathLst>
              <a:path w="576263" h="525462">
                <a:moveTo>
                  <a:pt x="0" y="0"/>
                </a:moveTo>
                <a:lnTo>
                  <a:pt x="576263" y="0"/>
                </a:lnTo>
                <a:lnTo>
                  <a:pt x="576263" y="525462"/>
                </a:lnTo>
                <a:lnTo>
                  <a:pt x="0" y="525462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87450" y="1131888"/>
            <a:ext cx="576263" cy="5254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16025" y="1706563"/>
            <a:ext cx="547688" cy="501650"/>
          </a:xfrm>
          <a:custGeom>
            <a:avLst/>
            <a:gdLst/>
            <a:ahLst/>
            <a:cxnLst/>
            <a:rect l="l" t="t" r="r" b="b"/>
            <a:pathLst>
              <a:path w="547688" h="501650">
                <a:moveTo>
                  <a:pt x="0" y="0"/>
                </a:moveTo>
                <a:lnTo>
                  <a:pt x="547688" y="0"/>
                </a:lnTo>
                <a:lnTo>
                  <a:pt x="547688" y="501650"/>
                </a:lnTo>
                <a:lnTo>
                  <a:pt x="0" y="5016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16025" y="1706563"/>
            <a:ext cx="547688" cy="501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76613" y="1703388"/>
            <a:ext cx="547687" cy="501650"/>
          </a:xfrm>
          <a:custGeom>
            <a:avLst/>
            <a:gdLst/>
            <a:ahLst/>
            <a:cxnLst/>
            <a:rect l="l" t="t" r="r" b="b"/>
            <a:pathLst>
              <a:path w="547687" h="501650">
                <a:moveTo>
                  <a:pt x="0" y="0"/>
                </a:moveTo>
                <a:lnTo>
                  <a:pt x="547687" y="0"/>
                </a:lnTo>
                <a:lnTo>
                  <a:pt x="547687" y="501650"/>
                </a:lnTo>
                <a:lnTo>
                  <a:pt x="0" y="5016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376613" y="1703388"/>
            <a:ext cx="547687" cy="501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276600" y="3263900"/>
            <a:ext cx="576263" cy="525463"/>
          </a:xfrm>
          <a:custGeom>
            <a:avLst/>
            <a:gdLst/>
            <a:ahLst/>
            <a:cxnLst/>
            <a:rect l="l" t="t" r="r" b="b"/>
            <a:pathLst>
              <a:path w="576263" h="525463">
                <a:moveTo>
                  <a:pt x="0" y="0"/>
                </a:moveTo>
                <a:lnTo>
                  <a:pt x="576263" y="0"/>
                </a:lnTo>
                <a:lnTo>
                  <a:pt x="576263" y="525463"/>
                </a:lnTo>
                <a:lnTo>
                  <a:pt x="0" y="52546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276600" y="3263900"/>
            <a:ext cx="576263" cy="5254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095750" y="3287713"/>
            <a:ext cx="547688" cy="501650"/>
          </a:xfrm>
          <a:custGeom>
            <a:avLst/>
            <a:gdLst/>
            <a:ahLst/>
            <a:cxnLst/>
            <a:rect l="l" t="t" r="r" b="b"/>
            <a:pathLst>
              <a:path w="547688" h="501650">
                <a:moveTo>
                  <a:pt x="0" y="0"/>
                </a:moveTo>
                <a:lnTo>
                  <a:pt x="547688" y="0"/>
                </a:lnTo>
                <a:lnTo>
                  <a:pt x="547688" y="501650"/>
                </a:lnTo>
                <a:lnTo>
                  <a:pt x="0" y="5016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95750" y="3287713"/>
            <a:ext cx="547688" cy="5016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95288" y="1052513"/>
            <a:ext cx="7345362" cy="4321175"/>
          </a:xfrm>
          <a:prstGeom prst="rect">
            <a:avLst/>
          </a:prstGeom>
        </p:spPr>
        <p:txBody>
          <a:bodyPr wrap="square" lIns="0" tIns="33655" rIns="0" bIns="0" rtlCol="0">
            <a:noAutofit/>
          </a:bodyPr>
          <a:lstStyle/>
          <a:p>
            <a:pPr marL="542925">
              <a:lnSpc>
                <a:spcPct val="101725"/>
              </a:lnSpc>
            </a:pPr>
            <a:r>
              <a:rPr sz="3200" spc="0" dirty="0" smtClean="0">
                <a:solidFill>
                  <a:srgbClr val="FFFFFF"/>
                </a:solidFill>
                <a:latin typeface="Calibri"/>
                <a:cs typeface="Calibri"/>
              </a:rPr>
              <a:t>P        </a:t>
            </a:r>
            <a:r>
              <a:rPr sz="3200" spc="39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Calibri"/>
                <a:cs typeface="Calibri"/>
              </a:rPr>
              <a:t>x A </a:t>
            </a:r>
            <a:r>
              <a:rPr sz="3200" spc="63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Calibri"/>
                <a:cs typeface="Calibri"/>
              </a:rPr>
              <a:t>) A </a:t>
            </a:r>
            <a:r>
              <a:rPr sz="3200" spc="63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725" dirty="0" smtClean="0">
                <a:solidFill>
                  <a:srgbClr val="FFFFFF"/>
                </a:solidFill>
                <a:latin typeface="Calibri"/>
                <a:cs typeface="Calibri"/>
              </a:rPr>
              <a:t>,ϰϱ</a:t>
            </a:r>
            <a:endParaRPr sz="3200">
              <a:latin typeface="Calibri"/>
              <a:cs typeface="Calibri"/>
            </a:endParaRPr>
          </a:p>
          <a:p>
            <a:pPr marL="542925">
              <a:lnSpc>
                <a:spcPct val="101725"/>
              </a:lnSpc>
              <a:spcBef>
                <a:spcPts val="558"/>
              </a:spcBef>
            </a:pPr>
            <a:r>
              <a:rPr sz="3200" spc="0" dirty="0" smtClean="0">
                <a:solidFill>
                  <a:srgbClr val="FFFFFF"/>
                </a:solidFill>
                <a:latin typeface="Calibri"/>
                <a:cs typeface="Calibri"/>
              </a:rPr>
              <a:t>P        </a:t>
            </a:r>
            <a:r>
              <a:rPr sz="3200" spc="39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Calibri"/>
                <a:cs typeface="Calibri"/>
              </a:rPr>
              <a:t>Z A </a:t>
            </a:r>
            <a:r>
              <a:rPr sz="3200" spc="63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Calibri"/>
                <a:cs typeface="Calibri"/>
              </a:rPr>
              <a:t>) A      </a:t>
            </a:r>
            <a:r>
              <a:rPr sz="3200" spc="60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Calibri"/>
                <a:cs typeface="Calibri"/>
              </a:rPr>
              <a:t>- </a:t>
            </a:r>
            <a:r>
              <a:rPr sz="3200" spc="17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Calibri"/>
                <a:cs typeface="Calibri"/>
              </a:rPr>
              <a:t>, </a:t>
            </a:r>
            <a:r>
              <a:rPr sz="3200" spc="17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978" dirty="0" smtClean="0">
                <a:solidFill>
                  <a:srgbClr val="FFFFFF"/>
                </a:solidFill>
                <a:latin typeface="Calibri"/>
                <a:cs typeface="Calibri"/>
              </a:rPr>
              <a:t>ϰϱ</a:t>
            </a:r>
            <a:r>
              <a:rPr sz="3200" spc="-397" dirty="0" smtClean="0">
                <a:solidFill>
                  <a:srgbClr val="FFFFFF"/>
                </a:solidFill>
                <a:latin typeface="Calibri"/>
                <a:cs typeface="Calibri"/>
              </a:rPr>
              <a:t>   </a:t>
            </a:r>
            <a:r>
              <a:rPr sz="3200" spc="-25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878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200" spc="967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0" dirty="0" smtClean="0">
                <a:solidFill>
                  <a:srgbClr val="FFFFFF"/>
                </a:solidFill>
                <a:latin typeface="Calibri"/>
                <a:cs typeface="Calibri"/>
              </a:rPr>
              <a:t>x&lt;μ)</a:t>
            </a:r>
            <a:endParaRPr sz="3200">
              <a:latin typeface="Calibri"/>
              <a:cs typeface="Calibri"/>
            </a:endParaRPr>
          </a:p>
          <a:p>
            <a:pPr marL="2422423" marR="4634191" algn="ctr">
              <a:lnSpc>
                <a:spcPct val="101725"/>
              </a:lnSpc>
              <a:spcBef>
                <a:spcPts val="9593"/>
              </a:spcBef>
            </a:pPr>
            <a:r>
              <a:rPr sz="3200" spc="-258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  <a:p>
            <a:pPr marL="3112592">
              <a:lnSpc>
                <a:spcPct val="101725"/>
              </a:lnSpc>
              <a:spcBef>
                <a:spcPts val="593"/>
              </a:spcBef>
            </a:pPr>
            <a:r>
              <a:rPr sz="3200" spc="-179" dirty="0" smtClean="0">
                <a:solidFill>
                  <a:srgbClr val="FFFFFF"/>
                </a:solidFill>
                <a:latin typeface="Calibri"/>
                <a:cs typeface="Calibri"/>
              </a:rPr>
              <a:t>A -  ,  ϰϱ).7 A 7ϰ</a:t>
            </a:r>
            <a:endParaRPr sz="3200">
              <a:latin typeface="Calibri"/>
              <a:cs typeface="Calibri"/>
            </a:endParaRPr>
          </a:p>
          <a:p>
            <a:pPr marL="2791841" marR="3043541" algn="ctr">
              <a:lnSpc>
                <a:spcPct val="101725"/>
              </a:lnSpc>
              <a:spcBef>
                <a:spcPts val="593"/>
              </a:spcBef>
            </a:pPr>
            <a:r>
              <a:rPr sz="3200" spc="0" dirty="0" smtClean="0">
                <a:solidFill>
                  <a:srgbClr val="FFFFFF"/>
                </a:solidFill>
                <a:latin typeface="Calibri"/>
                <a:cs typeface="Calibri"/>
              </a:rPr>
              <a:t>A    </a:t>
            </a:r>
            <a:r>
              <a:rPr sz="3200" spc="8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spc="-612" dirty="0" smtClean="0">
                <a:solidFill>
                  <a:srgbClr val="FFFFFF"/>
                </a:solidFill>
                <a:latin typeface="Calibri"/>
                <a:cs typeface="Calibri"/>
              </a:rPr>
              <a:t>,ϰ8ϱ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7200" y="76200"/>
            <a:ext cx="8229600" cy="990600"/>
          </a:xfrm>
          <a:custGeom>
            <a:avLst/>
            <a:gdLst/>
            <a:ahLst/>
            <a:cxnLst/>
            <a:rect l="l" t="t" r="r" b="b"/>
            <a:pathLst>
              <a:path w="8229600" h="990600">
                <a:moveTo>
                  <a:pt x="0" y="0"/>
                </a:moveTo>
                <a:lnTo>
                  <a:pt x="8229600" y="0"/>
                </a:lnTo>
                <a:lnTo>
                  <a:pt x="82296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7200" y="1219200"/>
            <a:ext cx="8229600" cy="5334000"/>
          </a:xfrm>
          <a:custGeom>
            <a:avLst/>
            <a:gdLst/>
            <a:ahLst/>
            <a:cxnLst/>
            <a:rect l="l" t="t" r="r" b="b"/>
            <a:pathLst>
              <a:path w="8229600" h="5334000">
                <a:moveTo>
                  <a:pt x="0" y="0"/>
                </a:moveTo>
                <a:lnTo>
                  <a:pt x="8229600" y="0"/>
                </a:lnTo>
                <a:lnTo>
                  <a:pt x="8229600" y="5334000"/>
                </a:lnTo>
                <a:lnTo>
                  <a:pt x="0" y="53340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873125" y="1584192"/>
            <a:ext cx="7536648" cy="370840"/>
          </a:xfrm>
          <a:prstGeom prst="rect">
            <a:avLst/>
          </a:prstGeom>
        </p:spPr>
        <p:txBody>
          <a:bodyPr wrap="square" lIns="0" tIns="17875" rIns="0" bIns="0" rtlCol="0">
            <a:noAutofit/>
          </a:bodyPr>
          <a:lstStyle/>
          <a:p>
            <a:pPr marL="12700">
              <a:lnSpc>
                <a:spcPts val="2815"/>
              </a:lnSpc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sebuah perguruan tinggi berdistribusi normal dengan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3125" y="2250942"/>
            <a:ext cx="3109143" cy="370840"/>
          </a:xfrm>
          <a:prstGeom prst="rect">
            <a:avLst/>
          </a:prstGeom>
        </p:spPr>
        <p:txBody>
          <a:bodyPr wrap="square" lIns="0" tIns="17875" rIns="0" bIns="0" rtlCol="0">
            <a:noAutofit/>
          </a:bodyPr>
          <a:lstStyle/>
          <a:p>
            <a:pPr marL="12700">
              <a:lnSpc>
                <a:spcPts val="2815"/>
              </a:lnSpc>
            </a:pPr>
            <a:r>
              <a:rPr sz="2700" spc="-19" dirty="0" smtClean="0">
                <a:solidFill>
                  <a:srgbClr val="FFFFFF"/>
                </a:solidFill>
                <a:latin typeface="Calibri"/>
                <a:cs typeface="Calibri"/>
              </a:rPr>
              <a:t>pendaftar sebanyak ϯ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507499" y="2250942"/>
            <a:ext cx="975705" cy="370840"/>
          </a:xfrm>
          <a:prstGeom prst="rect">
            <a:avLst/>
          </a:prstGeom>
        </p:spPr>
        <p:txBody>
          <a:bodyPr wrap="square" lIns="0" tIns="17875" rIns="0" bIns="0" rtlCol="0">
            <a:noAutofit/>
          </a:bodyPr>
          <a:lstStyle/>
          <a:p>
            <a:pPr marL="12700">
              <a:lnSpc>
                <a:spcPts val="2815"/>
              </a:lnSpc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orang.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4861" y="2632570"/>
            <a:ext cx="364967" cy="370840"/>
          </a:xfrm>
          <a:prstGeom prst="rect">
            <a:avLst/>
          </a:prstGeom>
        </p:spPr>
        <p:txBody>
          <a:bodyPr wrap="square" lIns="0" tIns="18256" rIns="0" bIns="0" rtlCol="0">
            <a:noAutofit/>
          </a:bodyPr>
          <a:lstStyle/>
          <a:p>
            <a:pPr marL="12700">
              <a:lnSpc>
                <a:spcPts val="2875"/>
              </a:lnSpc>
            </a:pPr>
            <a:r>
              <a:rPr sz="2700" spc="-701" dirty="0" smtClean="0">
                <a:solidFill>
                  <a:srgbClr val="FFFFFF"/>
                </a:solidFill>
                <a:latin typeface="Arial"/>
                <a:cs typeface="Arial"/>
              </a:rPr>
              <a:t>D.</a:t>
            </a:r>
            <a:endParaRPr sz="27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44575" y="2653405"/>
            <a:ext cx="5079878" cy="1035177"/>
          </a:xfrm>
          <a:prstGeom prst="rect">
            <a:avLst/>
          </a:prstGeom>
        </p:spPr>
        <p:txBody>
          <a:bodyPr wrap="square" lIns="0" tIns="17875" rIns="0" bIns="0" rtlCol="0">
            <a:noAutofit/>
          </a:bodyPr>
          <a:lstStyle/>
          <a:p>
            <a:pPr marL="12700">
              <a:lnSpc>
                <a:spcPts val="2815"/>
              </a:lnSpc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Jika yang diterima adalah pendaftar</a:t>
            </a:r>
            <a:endParaRPr sz="2700">
              <a:latin typeface="Calibri"/>
              <a:cs typeface="Calibri"/>
            </a:endParaRPr>
          </a:p>
          <a:p>
            <a:pPr marL="12700" marR="51816">
              <a:lnSpc>
                <a:spcPct val="101725"/>
              </a:lnSpc>
              <a:spcBef>
                <a:spcPts val="1794"/>
              </a:spcBef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yang diterima?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125307" y="2653405"/>
            <a:ext cx="742533" cy="370840"/>
          </a:xfrm>
          <a:prstGeom prst="rect">
            <a:avLst/>
          </a:prstGeom>
        </p:spPr>
        <p:txBody>
          <a:bodyPr wrap="square" lIns="0" tIns="17875" rIns="0" bIns="0" rtlCol="0">
            <a:noAutofit/>
          </a:bodyPr>
          <a:lstStyle/>
          <a:p>
            <a:pPr marL="12700">
              <a:lnSpc>
                <a:spcPts val="2815"/>
              </a:lnSpc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yang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14861" y="3699370"/>
            <a:ext cx="364967" cy="370840"/>
          </a:xfrm>
          <a:prstGeom prst="rect">
            <a:avLst/>
          </a:prstGeom>
        </p:spPr>
        <p:txBody>
          <a:bodyPr wrap="square" lIns="0" tIns="18256" rIns="0" bIns="0" rtlCol="0">
            <a:noAutofit/>
          </a:bodyPr>
          <a:lstStyle/>
          <a:p>
            <a:pPr marL="12700">
              <a:lnSpc>
                <a:spcPts val="2875"/>
              </a:lnSpc>
            </a:pPr>
            <a:r>
              <a:rPr sz="2700" dirty="0" smtClean="0">
                <a:solidFill>
                  <a:srgbClr val="FFFFFF"/>
                </a:solidFill>
                <a:latin typeface="Arial"/>
                <a:cs typeface="Arial"/>
              </a:rPr>
              <a:t>b.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4575" y="3720206"/>
            <a:ext cx="4517847" cy="1035177"/>
          </a:xfrm>
          <a:prstGeom prst="rect">
            <a:avLst/>
          </a:prstGeom>
        </p:spPr>
        <p:txBody>
          <a:bodyPr wrap="square" lIns="0" tIns="17875" rIns="0" bIns="0" rtlCol="0">
            <a:noAutofit/>
          </a:bodyPr>
          <a:lstStyle/>
          <a:p>
            <a:pPr marL="12700">
              <a:lnSpc>
                <a:spcPts val="2815"/>
              </a:lnSpc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Jika yang mendapat skor di atas</a:t>
            </a:r>
            <a:endParaRPr sz="2700">
              <a:latin typeface="Calibri"/>
              <a:cs typeface="Calibri"/>
            </a:endParaRPr>
          </a:p>
          <a:p>
            <a:pPr marL="12700" marR="51816">
              <a:lnSpc>
                <a:spcPct val="101725"/>
              </a:lnSpc>
              <a:spcBef>
                <a:spcPts val="1794"/>
              </a:spcBef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beasiswa tersebut?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38068" y="3720206"/>
            <a:ext cx="252008" cy="370840"/>
          </a:xfrm>
          <a:prstGeom prst="rect">
            <a:avLst/>
          </a:prstGeom>
        </p:spPr>
        <p:txBody>
          <a:bodyPr wrap="square" lIns="0" tIns="17875" rIns="0" bIns="0" rtlCol="0">
            <a:noAutofit/>
          </a:bodyPr>
          <a:lstStyle/>
          <a:p>
            <a:pPr marL="12700">
              <a:lnSpc>
                <a:spcPts val="2815"/>
              </a:lnSpc>
            </a:pPr>
            <a:r>
              <a:rPr sz="2700" spc="-685" dirty="0" smtClean="0">
                <a:solidFill>
                  <a:srgbClr val="FFFFFF"/>
                </a:solidFill>
                <a:latin typeface="Calibri"/>
                <a:cs typeface="Calibri"/>
              </a:rPr>
              <a:t>ϱ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65723" y="3720206"/>
            <a:ext cx="746333" cy="370840"/>
          </a:xfrm>
          <a:prstGeom prst="rect">
            <a:avLst/>
          </a:prstGeom>
        </p:spPr>
        <p:txBody>
          <a:bodyPr wrap="square" lIns="0" tIns="17875" rIns="0" bIns="0" rtlCol="0">
            <a:noAutofit/>
          </a:bodyPr>
          <a:lstStyle/>
          <a:p>
            <a:pPr marL="12700">
              <a:lnSpc>
                <a:spcPts val="2815"/>
              </a:lnSpc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akan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12910" y="3720206"/>
            <a:ext cx="1514937" cy="370840"/>
          </a:xfrm>
          <a:prstGeom prst="rect">
            <a:avLst/>
          </a:prstGeom>
        </p:spPr>
        <p:txBody>
          <a:bodyPr wrap="square" lIns="0" tIns="17875" rIns="0" bIns="0" rtlCol="0">
            <a:noAutofit/>
          </a:bodyPr>
          <a:lstStyle/>
          <a:p>
            <a:pPr marL="12700">
              <a:lnSpc>
                <a:spcPts val="2815"/>
              </a:lnSpc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mendapat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4575" y="5117968"/>
            <a:ext cx="7540102" cy="773303"/>
          </a:xfrm>
          <a:prstGeom prst="rect">
            <a:avLst/>
          </a:prstGeom>
        </p:spPr>
        <p:txBody>
          <a:bodyPr wrap="square" lIns="0" tIns="17875" rIns="0" bIns="0" rtlCol="0">
            <a:noAutofit/>
          </a:bodyPr>
          <a:lstStyle/>
          <a:p>
            <a:pPr marL="12700">
              <a:lnSpc>
                <a:spcPts val="2815"/>
              </a:lnSpc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batas sor terendah yang harus diperoleh mahasiswa?</a:t>
            </a:r>
            <a:endParaRPr sz="2700">
              <a:latin typeface="Calibri"/>
              <a:cs typeface="Calibri"/>
            </a:endParaRPr>
          </a:p>
          <a:p>
            <a:pPr marL="12700" marR="51816">
              <a:lnSpc>
                <a:spcPts val="3170"/>
              </a:lnSpc>
              <a:spcBef>
                <a:spcPts val="17"/>
              </a:spcBef>
            </a:pPr>
            <a:r>
              <a:rPr sz="2700" spc="-15" dirty="0" smtClean="0">
                <a:solidFill>
                  <a:srgbClr val="FFFFFF"/>
                </a:solidFill>
                <a:latin typeface="Calibri"/>
                <a:cs typeface="Calibri"/>
              </a:rPr>
              <a:t>Tentukan skor tertinggi dan terendah sehingga 7ϱA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14861" y="5499596"/>
            <a:ext cx="364967" cy="370840"/>
          </a:xfrm>
          <a:prstGeom prst="rect">
            <a:avLst/>
          </a:prstGeom>
        </p:spPr>
        <p:txBody>
          <a:bodyPr wrap="square" lIns="0" tIns="18256" rIns="0" bIns="0" rtlCol="0">
            <a:noAutofit/>
          </a:bodyPr>
          <a:lstStyle/>
          <a:p>
            <a:pPr marL="12700">
              <a:lnSpc>
                <a:spcPts val="2875"/>
              </a:lnSpc>
            </a:pPr>
            <a:r>
              <a:rPr sz="2700" dirty="0" smtClean="0">
                <a:solidFill>
                  <a:srgbClr val="FFFFFF"/>
                </a:solidFill>
                <a:latin typeface="Arial"/>
                <a:cs typeface="Arial"/>
              </a:rPr>
              <a:t>d.</a:t>
            </a:r>
            <a:endParaRPr sz="2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1219200"/>
            <a:ext cx="8229600" cy="5334000"/>
          </a:xfrm>
          <a:prstGeom prst="rect">
            <a:avLst/>
          </a:prstGeom>
        </p:spPr>
        <p:txBody>
          <a:bodyPr wrap="square" lIns="0" tIns="19462" rIns="0" bIns="0" rtlCol="0">
            <a:noAutofit/>
          </a:bodyPr>
          <a:lstStyle/>
          <a:p>
            <a:pPr marL="47116" marR="596782" algn="ctr">
              <a:lnSpc>
                <a:spcPts val="3065"/>
              </a:lnSpc>
            </a:pPr>
            <a:r>
              <a:rPr sz="2700" spc="0" dirty="0" smtClean="0">
                <a:solidFill>
                  <a:srgbClr val="FFFFFF"/>
                </a:solidFill>
                <a:latin typeface="Calibri"/>
                <a:cs typeface="Calibri"/>
              </a:rPr>
              <a:t>Skor hasil seleksi dari penerimaan  mahasiswa baru di</a:t>
            </a:r>
            <a:endParaRPr sz="2700">
              <a:latin typeface="Calibri"/>
              <a:cs typeface="Calibri"/>
            </a:endParaRPr>
          </a:p>
          <a:p>
            <a:pPr marL="600075" marR="457236" indent="-171450">
              <a:lnSpc>
                <a:spcPts val="3295"/>
              </a:lnSpc>
              <a:spcBef>
                <a:spcPts val="1800"/>
              </a:spcBef>
              <a:tabLst>
                <a:tab pos="2336800" algn="l"/>
              </a:tabLst>
            </a:pPr>
            <a:r>
              <a:rPr sz="2700" spc="0" dirty="0" smtClean="0">
                <a:solidFill>
                  <a:srgbClr val="FFFFFF"/>
                </a:solidFill>
                <a:latin typeface="Calibri"/>
                <a:cs typeface="Calibri"/>
              </a:rPr>
              <a:t>rata-rata	dan simpangan baku    </a:t>
            </a:r>
            <a:r>
              <a:rPr sz="2700" spc="3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0" dirty="0" smtClean="0">
                <a:solidFill>
                  <a:srgbClr val="FFFFFF"/>
                </a:solidFill>
                <a:latin typeface="Calibri"/>
                <a:cs typeface="Calibri"/>
              </a:rPr>
              <a:t>. Jumlah </a:t>
            </a:r>
            <a:endParaRPr sz="2700">
              <a:latin typeface="Calibri"/>
              <a:cs typeface="Calibri"/>
            </a:endParaRPr>
          </a:p>
          <a:p>
            <a:pPr marL="600075" marR="457236">
              <a:lnSpc>
                <a:spcPts val="3295"/>
              </a:lnSpc>
              <a:spcBef>
                <a:spcPts val="5105"/>
              </a:spcBef>
              <a:tabLst>
                <a:tab pos="2336800" algn="l"/>
              </a:tabLst>
            </a:pPr>
            <a:r>
              <a:rPr sz="2700" spc="-19" dirty="0" smtClean="0">
                <a:solidFill>
                  <a:srgbClr val="FFFFFF"/>
                </a:solidFill>
                <a:latin typeface="Calibri"/>
                <a:cs typeface="Calibri"/>
              </a:rPr>
              <a:t>memperoleh skor 8ϱ ke atas, ada berapa orangkah</a:t>
            </a:r>
            <a:endParaRPr sz="2700">
              <a:latin typeface="Calibri"/>
              <a:cs typeface="Calibri"/>
            </a:endParaRPr>
          </a:p>
          <a:p>
            <a:pPr marL="600075">
              <a:lnSpc>
                <a:spcPct val="101725"/>
              </a:lnSpc>
              <a:spcBef>
                <a:spcPts val="6027"/>
              </a:spcBef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beasiswa, berapa jumlah mahasiswa yang mendapat</a:t>
            </a:r>
            <a:endParaRPr sz="2700">
              <a:latin typeface="Calibri"/>
              <a:cs typeface="Calibri"/>
            </a:endParaRPr>
          </a:p>
          <a:p>
            <a:pPr marR="589703" algn="ctr">
              <a:lnSpc>
                <a:spcPct val="101725"/>
              </a:lnSpc>
              <a:spcBef>
                <a:spcPts val="2498"/>
              </a:spcBef>
            </a:pPr>
            <a:r>
              <a:rPr sz="2700" spc="-575" dirty="0" smtClean="0">
                <a:solidFill>
                  <a:srgbClr val="FFFFFF"/>
                </a:solidFill>
                <a:latin typeface="Arial"/>
                <a:cs typeface="Arial"/>
              </a:rPr>
              <a:t>F.</a:t>
            </a:r>
            <a:r>
              <a:rPr sz="2700" spc="-358" dirty="0" smtClean="0">
                <a:solidFill>
                  <a:srgbClr val="FFFFFF"/>
                </a:solidFill>
                <a:latin typeface="Arial"/>
                <a:cs typeface="Arial"/>
              </a:rPr>
              <a:t>     </a:t>
            </a:r>
            <a:r>
              <a:rPr sz="2700" spc="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700" spc="0" dirty="0" smtClean="0">
                <a:solidFill>
                  <a:srgbClr val="FFFFFF"/>
                </a:solidFill>
                <a:latin typeface="Calibri"/>
                <a:cs typeface="Calibri"/>
              </a:rPr>
              <a:t>Jika akan dipilih    </a:t>
            </a:r>
            <a:r>
              <a:rPr sz="2700" spc="3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700" spc="37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700" spc="0" dirty="0" smtClean="0">
                <a:solidFill>
                  <a:srgbClr val="FFFFFF"/>
                </a:solidFill>
                <a:latin typeface="Calibri"/>
                <a:cs typeface="Calibri"/>
              </a:rPr>
              <a:t>mahasiswa terbaik, tentukan</a:t>
            </a:r>
            <a:endParaRPr sz="2700">
              <a:latin typeface="Calibri"/>
              <a:cs typeface="Calibri"/>
            </a:endParaRPr>
          </a:p>
          <a:p>
            <a:pPr marL="600075">
              <a:lnSpc>
                <a:spcPct val="101725"/>
              </a:lnSpc>
              <a:spcBef>
                <a:spcPts val="5085"/>
              </a:spcBef>
            </a:pPr>
            <a:r>
              <a:rPr sz="2700" dirty="0" smtClean="0">
                <a:solidFill>
                  <a:srgbClr val="FFFFFF"/>
                </a:solidFill>
                <a:latin typeface="Calibri"/>
                <a:cs typeface="Calibri"/>
              </a:rPr>
              <a:t>skor terletak di tengah distribusi</a:t>
            </a:r>
            <a:endParaRPr sz="27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7200" y="76200"/>
            <a:ext cx="8229600" cy="990600"/>
          </a:xfrm>
          <a:prstGeom prst="rect">
            <a:avLst/>
          </a:prstGeom>
        </p:spPr>
        <p:txBody>
          <a:bodyPr wrap="square" lIns="0" tIns="3544" rIns="0" bIns="0" rtlCol="0">
            <a:noAutofit/>
          </a:bodyPr>
          <a:lstStyle/>
          <a:p>
            <a:pPr>
              <a:lnSpc>
                <a:spcPts val="1200"/>
              </a:lnSpc>
            </a:pPr>
            <a:endParaRPr sz="1200"/>
          </a:p>
          <a:p>
            <a:pPr marL="2419056">
              <a:lnSpc>
                <a:spcPct val="101725"/>
              </a:lnSpc>
            </a:pPr>
            <a:r>
              <a:rPr sz="4400" b="1" dirty="0" smtClean="0">
                <a:solidFill>
                  <a:srgbClr val="FFFFFF"/>
                </a:solidFill>
                <a:latin typeface="Calibri"/>
                <a:cs typeface="Calibri"/>
              </a:rPr>
              <a:t>CONTOH SOAL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28662" y="785795"/>
            <a:ext cx="2786082" cy="646331"/>
          </a:xfrm>
          <a:custGeom>
            <a:avLst/>
            <a:gdLst/>
            <a:ahLst/>
            <a:cxnLst/>
            <a:rect l="l" t="t" r="r" b="b"/>
            <a:pathLst>
              <a:path w="2786082" h="646331">
                <a:moveTo>
                  <a:pt x="0" y="0"/>
                </a:moveTo>
                <a:lnTo>
                  <a:pt x="2786082" y="0"/>
                </a:lnTo>
                <a:lnTo>
                  <a:pt x="2786082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8596" y="2000240"/>
            <a:ext cx="8715403" cy="2308324"/>
          </a:xfrm>
          <a:custGeom>
            <a:avLst/>
            <a:gdLst/>
            <a:ahLst/>
            <a:cxnLst/>
            <a:rect l="l" t="t" r="r" b="b"/>
            <a:pathLst>
              <a:path w="8715403" h="2308324">
                <a:moveTo>
                  <a:pt x="8715403" y="0"/>
                </a:moveTo>
                <a:lnTo>
                  <a:pt x="0" y="0"/>
                </a:lnTo>
                <a:lnTo>
                  <a:pt x="0" y="2308324"/>
                </a:lnTo>
                <a:lnTo>
                  <a:pt x="8715403" y="2308324"/>
                </a:lnTo>
                <a:lnTo>
                  <a:pt x="8715403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01621" y="2089648"/>
            <a:ext cx="8062976" cy="2139950"/>
          </a:xfrm>
          <a:prstGeom prst="rect">
            <a:avLst/>
          </a:prstGeom>
        </p:spPr>
        <p:txBody>
          <a:bodyPr wrap="square" lIns="0" tIns="15875" rIns="0" bIns="0" rtlCol="0">
            <a:noAutofit/>
          </a:bodyPr>
          <a:lstStyle/>
          <a:p>
            <a:pPr marL="12700" marR="45720">
              <a:lnSpc>
                <a:spcPts val="2500"/>
              </a:lnSpc>
            </a:pPr>
            <a:r>
              <a:rPr sz="2400" dirty="0" smtClean="0">
                <a:solidFill>
                  <a:srgbClr val="FFFFFF"/>
                </a:solidFill>
                <a:latin typeface="Calibri"/>
                <a:cs typeface="Calibri"/>
              </a:rPr>
              <a:t>Pada stanin, kurva halus data dibagi dalam sembilan kelompok</a:t>
            </a:r>
            <a:endParaRPr sz="2400">
              <a:latin typeface="Calibri"/>
              <a:cs typeface="Calibri"/>
            </a:endParaRPr>
          </a:p>
          <a:p>
            <a:pPr marL="81584" marR="45720">
              <a:lnSpc>
                <a:spcPts val="2850"/>
              </a:lnSpc>
              <a:spcBef>
                <a:spcPts val="17"/>
              </a:spcBef>
            </a:pPr>
            <a:r>
              <a:rPr sz="2400" spc="1" dirty="0" smtClean="0">
                <a:solidFill>
                  <a:srgbClr val="FFFFFF"/>
                </a:solidFill>
                <a:latin typeface="Calibri"/>
                <a:cs typeface="Calibri"/>
              </a:rPr>
              <a:t>yang jaraknya (Lebarnya) per kelompok sebesar setengah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50"/>
              </a:lnSpc>
            </a:pPr>
            <a:r>
              <a:rPr sz="2400" dirty="0" smtClean="0">
                <a:solidFill>
                  <a:srgbClr val="FFFFFF"/>
                </a:solidFill>
                <a:latin typeface="Calibri"/>
                <a:cs typeface="Calibri"/>
              </a:rPr>
              <a:t>deviasi baku.</a:t>
            </a:r>
            <a:endParaRPr sz="2400">
              <a:latin typeface="Calibri"/>
              <a:cs typeface="Calibri"/>
            </a:endParaRPr>
          </a:p>
          <a:p>
            <a:pPr marL="12700" marR="45720">
              <a:lnSpc>
                <a:spcPts val="2850"/>
              </a:lnSpc>
            </a:pPr>
            <a:r>
              <a:rPr sz="2400" spc="25" dirty="0" smtClean="0">
                <a:solidFill>
                  <a:srgbClr val="FFFFFF"/>
                </a:solidFill>
                <a:latin typeface="Calibri"/>
                <a:cs typeface="Calibri"/>
              </a:rPr>
              <a:t>Kelompok 1 sampai kelompok 9, mulai dari data paling kecil,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ts val="2850"/>
              </a:lnSpc>
            </a:pPr>
            <a:r>
              <a:rPr sz="2400" dirty="0" smtClean="0">
                <a:solidFill>
                  <a:srgbClr val="FFFFFF"/>
                </a:solidFill>
                <a:latin typeface="Calibri"/>
                <a:cs typeface="Calibri"/>
              </a:rPr>
              <a:t>berturut-turut disebutStanin </a:t>
            </a:r>
            <a:r>
              <a:rPr sz="2400" spc="525" dirty="0" smtClean="0">
                <a:solidFill>
                  <a:srgbClr val="FFFFFF"/>
                </a:solidFill>
                <a:latin typeface="Calibri"/>
                <a:cs typeface="Calibri"/>
              </a:rPr>
              <a:t>1,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 stanin </a:t>
            </a:r>
            <a:r>
              <a:rPr sz="2400" spc="525" dirty="0" smtClean="0">
                <a:solidFill>
                  <a:srgbClr val="FFFFFF"/>
                </a:solidFill>
                <a:latin typeface="Calibri"/>
                <a:cs typeface="Calibri"/>
              </a:rPr>
              <a:t>2,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 dan setersusnya sampai</a:t>
            </a:r>
            <a:endParaRPr sz="2400">
              <a:latin typeface="Calibri"/>
              <a:cs typeface="Calibri"/>
            </a:endParaRPr>
          </a:p>
          <a:p>
            <a:pPr marL="81584" marR="45720">
              <a:lnSpc>
                <a:spcPts val="2850"/>
              </a:lnSpc>
            </a:pPr>
            <a:r>
              <a:rPr sz="2400" dirty="0" smtClean="0">
                <a:solidFill>
                  <a:srgbClr val="FFFFFF"/>
                </a:solidFill>
                <a:latin typeface="Calibri"/>
                <a:cs typeface="Calibri"/>
              </a:rPr>
              <a:t>stanin 9.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28662" y="785795"/>
            <a:ext cx="2786082" cy="646331"/>
          </a:xfrm>
          <a:prstGeom prst="rect">
            <a:avLst/>
          </a:prstGeom>
        </p:spPr>
        <p:txBody>
          <a:bodyPr wrap="square" lIns="0" tIns="33020" rIns="0" bIns="0" rtlCol="0">
            <a:noAutofit/>
          </a:bodyPr>
          <a:lstStyle/>
          <a:p>
            <a:pPr marL="85724">
              <a:lnSpc>
                <a:spcPct val="101725"/>
              </a:lnSpc>
            </a:pPr>
            <a:r>
              <a:rPr sz="3600" dirty="0" smtClean="0">
                <a:solidFill>
                  <a:srgbClr val="FFFFFF"/>
                </a:solidFill>
                <a:latin typeface="Calibri"/>
                <a:cs typeface="Calibri"/>
              </a:rPr>
              <a:t>STANIN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30210" y="999980"/>
            <a:ext cx="2385228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tabLst>
                <a:tab pos="2286000" algn="l"/>
              </a:tabLst>
            </a:pPr>
            <a:r>
              <a:rPr sz="44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3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SKOR  T 	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30276" y="2571616"/>
            <a:ext cx="4324062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tabLst>
                <a:tab pos="4216400" algn="l"/>
              </a:tabLst>
            </a:pPr>
            <a:r>
              <a:rPr sz="44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3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T  </a:t>
            </a:r>
            <a:r>
              <a:rPr sz="4400" spc="-356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  Z  X      </a:t>
            </a:r>
            <a:r>
              <a:rPr sz="4400" spc="47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356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  </a:t>
            </a:r>
            <a:r>
              <a:rPr sz="4400" spc="-1139" dirty="0" smtClean="0">
                <a:solidFill>
                  <a:srgbClr val="FFFFFF"/>
                </a:solidFill>
                <a:latin typeface="Calibri"/>
                <a:cs typeface="Calibri"/>
              </a:rPr>
              <a:t>ϱ</a:t>
            </a: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 	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428728" y="1142984"/>
            <a:ext cx="7242687" cy="584775"/>
          </a:xfrm>
          <a:custGeom>
            <a:avLst/>
            <a:gdLst/>
            <a:ahLst/>
            <a:cxnLst/>
            <a:rect l="l" t="t" r="r" b="b"/>
            <a:pathLst>
              <a:path w="7242687" h="584775">
                <a:moveTo>
                  <a:pt x="0" y="0"/>
                </a:moveTo>
                <a:lnTo>
                  <a:pt x="7242687" y="0"/>
                </a:lnTo>
                <a:lnTo>
                  <a:pt x="7242687" y="584775"/>
                </a:lnTo>
                <a:lnTo>
                  <a:pt x="0" y="5847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00100" y="1857363"/>
            <a:ext cx="7072361" cy="4846994"/>
          </a:xfrm>
          <a:custGeom>
            <a:avLst/>
            <a:gdLst/>
            <a:ahLst/>
            <a:cxnLst/>
            <a:rect l="l" t="t" r="r" b="b"/>
            <a:pathLst>
              <a:path w="7072361" h="4846994">
                <a:moveTo>
                  <a:pt x="0" y="0"/>
                </a:moveTo>
                <a:lnTo>
                  <a:pt x="7072361" y="0"/>
                </a:lnTo>
                <a:lnTo>
                  <a:pt x="7072361" y="4846994"/>
                </a:lnTo>
                <a:lnTo>
                  <a:pt x="0" y="4846994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00100" y="1857362"/>
            <a:ext cx="7072361" cy="48469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428728" y="1142984"/>
            <a:ext cx="7242687" cy="584775"/>
          </a:xfrm>
          <a:prstGeom prst="rect">
            <a:avLst/>
          </a:prstGeom>
        </p:spPr>
        <p:txBody>
          <a:bodyPr wrap="square" lIns="0" tIns="33655" rIns="0" bIns="0" rtlCol="0">
            <a:noAutofit/>
          </a:bodyPr>
          <a:lstStyle/>
          <a:p>
            <a:pPr marL="85725">
              <a:lnSpc>
                <a:spcPct val="101725"/>
              </a:lnSpc>
            </a:pPr>
            <a:r>
              <a:rPr sz="3200" dirty="0" smtClean="0">
                <a:solidFill>
                  <a:srgbClr val="FFFFFF"/>
                </a:solidFill>
                <a:latin typeface="Calibri"/>
                <a:cs typeface="Calibri"/>
              </a:rPr>
              <a:t>Hubungan antara Skor X skor-Z skor-T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642909" y="857232"/>
            <a:ext cx="7474795" cy="4929222"/>
          </a:xfrm>
          <a:custGeom>
            <a:avLst/>
            <a:gdLst/>
            <a:ahLst/>
            <a:cxnLst/>
            <a:rect l="l" t="t" r="r" b="b"/>
            <a:pathLst>
              <a:path w="7474795" h="4929222">
                <a:moveTo>
                  <a:pt x="0" y="0"/>
                </a:moveTo>
                <a:lnTo>
                  <a:pt x="7474795" y="0"/>
                </a:lnTo>
                <a:lnTo>
                  <a:pt x="7474795" y="4929222"/>
                </a:lnTo>
                <a:lnTo>
                  <a:pt x="0" y="4929222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642909" y="857232"/>
            <a:ext cx="7474795" cy="49292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95400" y="838200"/>
            <a:ext cx="6934200" cy="4832092"/>
          </a:xfrm>
          <a:custGeom>
            <a:avLst/>
            <a:gdLst/>
            <a:ahLst/>
            <a:cxnLst/>
            <a:rect l="l" t="t" r="r" b="b"/>
            <a:pathLst>
              <a:path w="6934200" h="4832092">
                <a:moveTo>
                  <a:pt x="0" y="0"/>
                </a:moveTo>
                <a:lnTo>
                  <a:pt x="6934200" y="0"/>
                </a:lnTo>
                <a:lnTo>
                  <a:pt x="6934200" y="4832092"/>
                </a:lnTo>
                <a:lnTo>
                  <a:pt x="0" y="4832092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95400" y="838200"/>
            <a:ext cx="6934200" cy="4832092"/>
          </a:xfrm>
          <a:prstGeom prst="rect">
            <a:avLst/>
          </a:prstGeom>
        </p:spPr>
        <p:txBody>
          <a:bodyPr wrap="square" lIns="0" tIns="57023" rIns="0" bIns="0" rtlCol="0">
            <a:noAutofit/>
          </a:bodyPr>
          <a:lstStyle/>
          <a:p>
            <a:pPr marL="85725" marR="212230">
              <a:lnSpc>
                <a:spcPts val="3379"/>
              </a:lnSpc>
            </a:pPr>
            <a:r>
              <a:rPr sz="2800" spc="1" dirty="0" smtClean="0">
                <a:solidFill>
                  <a:srgbClr val="FFFFFF"/>
                </a:solidFill>
                <a:latin typeface="Calibri"/>
                <a:cs typeface="Calibri"/>
              </a:rPr>
              <a:t>Tentukan batas-batas setiap stanin terlebih dahulu sebelum menantukan letak suatu nilai ada pada stanin berapa (Lihat buku statistika hal ...)</a:t>
            </a:r>
            <a:endParaRPr sz="2800">
              <a:latin typeface="Calibri"/>
              <a:cs typeface="Calibri"/>
            </a:endParaRPr>
          </a:p>
          <a:p>
            <a:pPr marL="85725">
              <a:lnSpc>
                <a:spcPct val="101725"/>
              </a:lnSpc>
              <a:spcBef>
                <a:spcPts val="9937"/>
              </a:spcBef>
            </a:pPr>
            <a:r>
              <a:rPr sz="2800" spc="151" dirty="0" smtClean="0">
                <a:solidFill>
                  <a:srgbClr val="FFFFFF"/>
                </a:solidFill>
                <a:latin typeface="Calibri"/>
                <a:cs typeface="Calibri"/>
              </a:rPr>
              <a:t>Tugas 1:</a:t>
            </a:r>
            <a:endParaRPr sz="2800">
              <a:latin typeface="Calibri"/>
              <a:cs typeface="Calibri"/>
            </a:endParaRPr>
          </a:p>
          <a:p>
            <a:pPr marL="85725">
              <a:lnSpc>
                <a:spcPts val="3375"/>
              </a:lnSpc>
              <a:spcBef>
                <a:spcPts val="168"/>
              </a:spcBef>
            </a:pPr>
            <a:r>
              <a:rPr sz="2800" dirty="0" smtClean="0">
                <a:solidFill>
                  <a:srgbClr val="FFFFFF"/>
                </a:solidFill>
                <a:latin typeface="Calibri"/>
                <a:cs typeface="Calibri"/>
              </a:rPr>
              <a:t>Datalah tinggi badan semua mahasiswa</a:t>
            </a:r>
            <a:endParaRPr sz="2800">
              <a:latin typeface="Calibri"/>
              <a:cs typeface="Calibri"/>
            </a:endParaRPr>
          </a:p>
          <a:p>
            <a:pPr marL="85725">
              <a:lnSpc>
                <a:spcPts val="3375"/>
              </a:lnSpc>
            </a:pPr>
            <a:r>
              <a:rPr sz="2800" dirty="0" smtClean="0">
                <a:solidFill>
                  <a:srgbClr val="FFFFFF"/>
                </a:solidFill>
                <a:latin typeface="Calibri"/>
                <a:cs typeface="Calibri"/>
              </a:rPr>
              <a:t>dikelasmu. Kemudian tentukan tinggi badan</a:t>
            </a:r>
            <a:endParaRPr sz="2800">
              <a:latin typeface="Calibri"/>
              <a:cs typeface="Calibri"/>
            </a:endParaRPr>
          </a:p>
          <a:p>
            <a:pPr marL="85725">
              <a:lnSpc>
                <a:spcPts val="3375"/>
              </a:lnSpc>
            </a:pPr>
            <a:r>
              <a:rPr sz="2800" dirty="0" smtClean="0">
                <a:solidFill>
                  <a:srgbClr val="FFFFFF"/>
                </a:solidFill>
                <a:latin typeface="Calibri"/>
                <a:cs typeface="Calibri"/>
              </a:rPr>
              <a:t>kamu ada pada stanin berapa!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85852" y="1285860"/>
            <a:ext cx="3236784" cy="646331"/>
          </a:xfrm>
          <a:custGeom>
            <a:avLst/>
            <a:gdLst/>
            <a:ahLst/>
            <a:cxnLst/>
            <a:rect l="l" t="t" r="r" b="b"/>
            <a:pathLst>
              <a:path w="3236784" h="646331">
                <a:moveTo>
                  <a:pt x="0" y="0"/>
                </a:moveTo>
                <a:lnTo>
                  <a:pt x="3236784" y="0"/>
                </a:lnTo>
                <a:lnTo>
                  <a:pt x="3236784" y="646331"/>
                </a:lnTo>
                <a:lnTo>
                  <a:pt x="0" y="646331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9107" y="2214554"/>
            <a:ext cx="8491640" cy="3286148"/>
          </a:xfrm>
          <a:custGeom>
            <a:avLst/>
            <a:gdLst/>
            <a:ahLst/>
            <a:cxnLst/>
            <a:rect l="l" t="t" r="r" b="b"/>
            <a:pathLst>
              <a:path w="8491640" h="3286148">
                <a:moveTo>
                  <a:pt x="0" y="0"/>
                </a:moveTo>
                <a:lnTo>
                  <a:pt x="8491640" y="0"/>
                </a:lnTo>
                <a:lnTo>
                  <a:pt x="8491640" y="3286148"/>
                </a:lnTo>
                <a:lnTo>
                  <a:pt x="0" y="328614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9107" y="2214554"/>
            <a:ext cx="8491640" cy="32861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285852" y="1285860"/>
            <a:ext cx="3236784" cy="646331"/>
          </a:xfrm>
          <a:prstGeom prst="rect">
            <a:avLst/>
          </a:prstGeom>
        </p:spPr>
        <p:txBody>
          <a:bodyPr wrap="square" lIns="0" tIns="33020" rIns="0" bIns="0" rtlCol="0">
            <a:noAutofit/>
          </a:bodyPr>
          <a:lstStyle/>
          <a:p>
            <a:pPr marL="85725">
              <a:lnSpc>
                <a:spcPct val="101725"/>
              </a:lnSpc>
            </a:pPr>
            <a:r>
              <a:rPr sz="3600" dirty="0" smtClean="0">
                <a:solidFill>
                  <a:srgbClr val="FFFFFF"/>
                </a:solidFill>
                <a:latin typeface="Calibri"/>
                <a:cs typeface="Calibri"/>
              </a:rPr>
              <a:t>SKOR HURUF</a:t>
            </a:r>
            <a:endParaRPr sz="3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4400" y="838200"/>
            <a:ext cx="5562600" cy="2246769"/>
          </a:xfrm>
          <a:custGeom>
            <a:avLst/>
            <a:gdLst/>
            <a:ahLst/>
            <a:cxnLst/>
            <a:rect l="l" t="t" r="r" b="b"/>
            <a:pathLst>
              <a:path w="5562600" h="2246769">
                <a:moveTo>
                  <a:pt x="0" y="0"/>
                </a:moveTo>
                <a:lnTo>
                  <a:pt x="5562600" y="0"/>
                </a:lnTo>
                <a:lnTo>
                  <a:pt x="5562600" y="2246769"/>
                </a:lnTo>
                <a:lnTo>
                  <a:pt x="0" y="2246769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914400" y="838200"/>
            <a:ext cx="5562600" cy="2246769"/>
          </a:xfrm>
          <a:prstGeom prst="rect">
            <a:avLst/>
          </a:prstGeom>
        </p:spPr>
        <p:txBody>
          <a:bodyPr wrap="square" lIns="0" tIns="34290" rIns="0" bIns="0" rtlCol="0">
            <a:noAutofit/>
          </a:bodyPr>
          <a:lstStyle/>
          <a:p>
            <a:pPr marL="85725">
              <a:lnSpc>
                <a:spcPct val="101725"/>
              </a:lnSpc>
            </a:pPr>
            <a:r>
              <a:rPr sz="2800" spc="151" dirty="0" smtClean="0">
                <a:solidFill>
                  <a:srgbClr val="FFFFFF"/>
                </a:solidFill>
                <a:latin typeface="Calibri"/>
                <a:cs typeface="Calibri"/>
              </a:rPr>
              <a:t>Tugas 2:</a:t>
            </a:r>
            <a:endParaRPr sz="2800">
              <a:latin typeface="Calibri"/>
              <a:cs typeface="Calibri"/>
            </a:endParaRPr>
          </a:p>
          <a:p>
            <a:pPr marL="85725">
              <a:lnSpc>
                <a:spcPts val="3375"/>
              </a:lnSpc>
              <a:spcBef>
                <a:spcPts val="168"/>
              </a:spcBef>
            </a:pPr>
            <a:r>
              <a:rPr sz="2800" dirty="0" smtClean="0">
                <a:solidFill>
                  <a:srgbClr val="FFFFFF"/>
                </a:solidFill>
                <a:latin typeface="Calibri"/>
                <a:cs typeface="Calibri"/>
              </a:rPr>
              <a:t>Datalah tinggi badan semua</a:t>
            </a:r>
            <a:endParaRPr sz="2800">
              <a:latin typeface="Calibri"/>
              <a:cs typeface="Calibri"/>
            </a:endParaRPr>
          </a:p>
          <a:p>
            <a:pPr marL="85725">
              <a:lnSpc>
                <a:spcPts val="3375"/>
              </a:lnSpc>
            </a:pPr>
            <a:r>
              <a:rPr sz="2800" dirty="0" smtClean="0">
                <a:solidFill>
                  <a:srgbClr val="FFFFFF"/>
                </a:solidFill>
                <a:latin typeface="Calibri"/>
                <a:cs typeface="Calibri"/>
              </a:rPr>
              <a:t>mahasiswa dikelasmu. Kemudian</a:t>
            </a:r>
            <a:endParaRPr sz="2800">
              <a:latin typeface="Calibri"/>
              <a:cs typeface="Calibri"/>
            </a:endParaRPr>
          </a:p>
          <a:p>
            <a:pPr marL="85725">
              <a:lnSpc>
                <a:spcPts val="3375"/>
              </a:lnSpc>
            </a:pPr>
            <a:r>
              <a:rPr sz="2800" dirty="0" smtClean="0">
                <a:solidFill>
                  <a:srgbClr val="FFFFFF"/>
                </a:solidFill>
                <a:latin typeface="Calibri"/>
                <a:cs typeface="Calibri"/>
              </a:rPr>
              <a:t>tentukan tinggi badan kamu ada di</a:t>
            </a:r>
            <a:endParaRPr sz="2800">
              <a:latin typeface="Calibri"/>
              <a:cs typeface="Calibri"/>
            </a:endParaRPr>
          </a:p>
          <a:p>
            <a:pPr marL="85725">
              <a:lnSpc>
                <a:spcPts val="3375"/>
              </a:lnSpc>
            </a:pPr>
            <a:r>
              <a:rPr sz="2800" dirty="0" smtClean="0">
                <a:solidFill>
                  <a:srgbClr val="FFFFFF"/>
                </a:solidFill>
                <a:latin typeface="Calibri"/>
                <a:cs typeface="Calibri"/>
              </a:rPr>
              <a:t>skor huruf apa!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object 129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29200" y="38100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029200" y="3810000"/>
            <a:ext cx="152400" cy="0"/>
          </a:xfrm>
          <a:custGeom>
            <a:avLst/>
            <a:gdLst/>
            <a:ahLst/>
            <a:cxnLst/>
            <a:rect l="l" t="t" r="r" b="b"/>
            <a:pathLst>
              <a:path w="152400">
                <a:moveTo>
                  <a:pt x="0" y="0"/>
                </a:moveTo>
                <a:lnTo>
                  <a:pt x="1524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67200" y="3810000"/>
            <a:ext cx="211138" cy="0"/>
          </a:xfrm>
          <a:custGeom>
            <a:avLst/>
            <a:gdLst/>
            <a:ahLst/>
            <a:cxnLst/>
            <a:rect l="l" t="t" r="r" b="b"/>
            <a:pathLst>
              <a:path w="211138">
                <a:moveTo>
                  <a:pt x="0" y="0"/>
                </a:moveTo>
                <a:lnTo>
                  <a:pt x="211138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267200" y="3810000"/>
            <a:ext cx="211138" cy="0"/>
          </a:xfrm>
          <a:custGeom>
            <a:avLst/>
            <a:gdLst/>
            <a:ahLst/>
            <a:cxnLst/>
            <a:rect l="l" t="t" r="r" b="b"/>
            <a:pathLst>
              <a:path w="211138">
                <a:moveTo>
                  <a:pt x="0" y="0"/>
                </a:moveTo>
                <a:lnTo>
                  <a:pt x="211138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446838" y="3429000"/>
            <a:ext cx="182562" cy="0"/>
          </a:xfrm>
          <a:custGeom>
            <a:avLst/>
            <a:gdLst/>
            <a:ahLst/>
            <a:cxnLst/>
            <a:rect l="l" t="t" r="r" b="b"/>
            <a:pathLst>
              <a:path w="182562">
                <a:moveTo>
                  <a:pt x="0" y="0"/>
                </a:moveTo>
                <a:lnTo>
                  <a:pt x="182562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446838" y="3429000"/>
            <a:ext cx="182562" cy="0"/>
          </a:xfrm>
          <a:custGeom>
            <a:avLst/>
            <a:gdLst/>
            <a:ahLst/>
            <a:cxnLst/>
            <a:rect l="l" t="t" r="r" b="b"/>
            <a:pathLst>
              <a:path w="182562">
                <a:moveTo>
                  <a:pt x="0" y="0"/>
                </a:moveTo>
                <a:lnTo>
                  <a:pt x="182562" y="0"/>
                </a:lnTo>
              </a:path>
            </a:pathLst>
          </a:custGeom>
          <a:ln w="127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4816475" y="3429000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>
                <a:moveTo>
                  <a:pt x="0" y="0"/>
                </a:moveTo>
                <a:lnTo>
                  <a:pt x="136525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816475" y="3429000"/>
            <a:ext cx="136525" cy="0"/>
          </a:xfrm>
          <a:custGeom>
            <a:avLst/>
            <a:gdLst/>
            <a:ahLst/>
            <a:cxnLst/>
            <a:rect l="l" t="t" r="r" b="b"/>
            <a:pathLst>
              <a:path w="136525">
                <a:moveTo>
                  <a:pt x="0" y="0"/>
                </a:moveTo>
                <a:lnTo>
                  <a:pt x="136525" y="0"/>
                </a:lnTo>
              </a:path>
            </a:pathLst>
          </a:custGeom>
          <a:ln w="127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4535488" y="3429000"/>
            <a:ext cx="36512" cy="0"/>
          </a:xfrm>
          <a:custGeom>
            <a:avLst/>
            <a:gdLst/>
            <a:ahLst/>
            <a:cxnLst/>
            <a:rect l="l" t="t" r="r" b="b"/>
            <a:pathLst>
              <a:path w="36512">
                <a:moveTo>
                  <a:pt x="0" y="0"/>
                </a:moveTo>
                <a:lnTo>
                  <a:pt x="36512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535488" y="3429000"/>
            <a:ext cx="36512" cy="0"/>
          </a:xfrm>
          <a:custGeom>
            <a:avLst/>
            <a:gdLst/>
            <a:ahLst/>
            <a:cxnLst/>
            <a:rect l="l" t="t" r="r" b="b"/>
            <a:pathLst>
              <a:path w="36512">
                <a:moveTo>
                  <a:pt x="0" y="0"/>
                </a:moveTo>
                <a:lnTo>
                  <a:pt x="36512" y="0"/>
                </a:lnTo>
              </a:path>
            </a:pathLst>
          </a:custGeom>
          <a:ln w="127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724400" y="1905000"/>
            <a:ext cx="0" cy="1479550"/>
          </a:xfrm>
          <a:custGeom>
            <a:avLst/>
            <a:gdLst/>
            <a:ahLst/>
            <a:cxnLst/>
            <a:rect l="l" t="t" r="r" b="b"/>
            <a:pathLst>
              <a:path h="1479550">
                <a:moveTo>
                  <a:pt x="0" y="147955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724400" y="1905000"/>
            <a:ext cx="0" cy="1479550"/>
          </a:xfrm>
          <a:custGeom>
            <a:avLst/>
            <a:gdLst/>
            <a:ahLst/>
            <a:cxnLst/>
            <a:rect l="l" t="t" r="r" b="b"/>
            <a:pathLst>
              <a:path h="1479550">
                <a:moveTo>
                  <a:pt x="0" y="1479550"/>
                </a:moveTo>
                <a:lnTo>
                  <a:pt x="0" y="0"/>
                </a:lnTo>
              </a:path>
            </a:pathLst>
          </a:custGeom>
          <a:ln w="1905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3810000" y="2743200"/>
            <a:ext cx="0" cy="639763"/>
          </a:xfrm>
          <a:custGeom>
            <a:avLst/>
            <a:gdLst/>
            <a:ahLst/>
            <a:cxnLst/>
            <a:rect l="l" t="t" r="r" b="b"/>
            <a:pathLst>
              <a:path h="639763">
                <a:moveTo>
                  <a:pt x="0" y="639763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3810000" y="2743200"/>
            <a:ext cx="0" cy="639763"/>
          </a:xfrm>
          <a:custGeom>
            <a:avLst/>
            <a:gdLst/>
            <a:ahLst/>
            <a:cxnLst/>
            <a:rect l="l" t="t" r="r" b="b"/>
            <a:pathLst>
              <a:path h="639763">
                <a:moveTo>
                  <a:pt x="0" y="639763"/>
                </a:moveTo>
                <a:lnTo>
                  <a:pt x="0" y="0"/>
                </a:lnTo>
              </a:path>
            </a:pathLst>
          </a:custGeom>
          <a:ln w="9525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3352800" y="3200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352800" y="3200400"/>
            <a:ext cx="0" cy="182563"/>
          </a:xfrm>
          <a:custGeom>
            <a:avLst/>
            <a:gdLst/>
            <a:ahLst/>
            <a:cxnLst/>
            <a:rect l="l" t="t" r="r" b="b"/>
            <a:pathLst>
              <a:path h="182563">
                <a:moveTo>
                  <a:pt x="0" y="182563"/>
                </a:moveTo>
                <a:lnTo>
                  <a:pt x="0" y="0"/>
                </a:lnTo>
              </a:path>
            </a:pathLst>
          </a:custGeom>
          <a:ln w="9525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267200" y="2209800"/>
            <a:ext cx="0" cy="1173163"/>
          </a:xfrm>
          <a:custGeom>
            <a:avLst/>
            <a:gdLst/>
            <a:ahLst/>
            <a:cxnLst/>
            <a:rect l="l" t="t" r="r" b="b"/>
            <a:pathLst>
              <a:path h="1173163">
                <a:moveTo>
                  <a:pt x="0" y="1173163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267200" y="2209800"/>
            <a:ext cx="0" cy="1173163"/>
          </a:xfrm>
          <a:custGeom>
            <a:avLst/>
            <a:gdLst/>
            <a:ahLst/>
            <a:cxnLst/>
            <a:rect l="l" t="t" r="r" b="b"/>
            <a:pathLst>
              <a:path h="1173163">
                <a:moveTo>
                  <a:pt x="0" y="1173163"/>
                </a:moveTo>
                <a:lnTo>
                  <a:pt x="0" y="0"/>
                </a:lnTo>
              </a:path>
            </a:pathLst>
          </a:custGeom>
          <a:ln w="9525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096000" y="3200400"/>
            <a:ext cx="0" cy="228600"/>
          </a:xfrm>
          <a:custGeom>
            <a:avLst/>
            <a:gdLst/>
            <a:ahLst/>
            <a:cxnLst/>
            <a:rect l="l" t="t" r="r" b="b"/>
            <a:pathLst>
              <a:path h="228600">
                <a:moveTo>
                  <a:pt x="0" y="228600"/>
                </a:moveTo>
                <a:lnTo>
                  <a:pt x="0" y="0"/>
                </a:lnTo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096000" y="3200400"/>
            <a:ext cx="0" cy="182563"/>
          </a:xfrm>
          <a:custGeom>
            <a:avLst/>
            <a:gdLst/>
            <a:ahLst/>
            <a:cxnLst/>
            <a:rect l="l" t="t" r="r" b="b"/>
            <a:pathLst>
              <a:path h="182563">
                <a:moveTo>
                  <a:pt x="0" y="182563"/>
                </a:moveTo>
                <a:lnTo>
                  <a:pt x="0" y="0"/>
                </a:lnTo>
              </a:path>
            </a:pathLst>
          </a:custGeom>
          <a:ln w="9525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181600" y="2209800"/>
            <a:ext cx="0" cy="1173163"/>
          </a:xfrm>
          <a:custGeom>
            <a:avLst/>
            <a:gdLst/>
            <a:ahLst/>
            <a:cxnLst/>
            <a:rect l="l" t="t" r="r" b="b"/>
            <a:pathLst>
              <a:path h="1173163">
                <a:moveTo>
                  <a:pt x="0" y="1173163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181600" y="2209800"/>
            <a:ext cx="0" cy="1173163"/>
          </a:xfrm>
          <a:custGeom>
            <a:avLst/>
            <a:gdLst/>
            <a:ahLst/>
            <a:cxnLst/>
            <a:rect l="l" t="t" r="r" b="b"/>
            <a:pathLst>
              <a:path h="1173163">
                <a:moveTo>
                  <a:pt x="0" y="1173163"/>
                </a:moveTo>
                <a:lnTo>
                  <a:pt x="0" y="0"/>
                </a:lnTo>
              </a:path>
            </a:pathLst>
          </a:custGeom>
          <a:ln w="9525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638800" y="2743200"/>
            <a:ext cx="0" cy="639763"/>
          </a:xfrm>
          <a:custGeom>
            <a:avLst/>
            <a:gdLst/>
            <a:ahLst/>
            <a:cxnLst/>
            <a:rect l="l" t="t" r="r" b="b"/>
            <a:pathLst>
              <a:path h="639763">
                <a:moveTo>
                  <a:pt x="0" y="639763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638800" y="2743200"/>
            <a:ext cx="0" cy="639763"/>
          </a:xfrm>
          <a:custGeom>
            <a:avLst/>
            <a:gdLst/>
            <a:ahLst/>
            <a:cxnLst/>
            <a:rect l="l" t="t" r="r" b="b"/>
            <a:pathLst>
              <a:path h="639763">
                <a:moveTo>
                  <a:pt x="0" y="639763"/>
                </a:moveTo>
                <a:lnTo>
                  <a:pt x="0" y="0"/>
                </a:lnTo>
              </a:path>
            </a:pathLst>
          </a:custGeom>
          <a:ln w="9525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2895600" y="1905000"/>
            <a:ext cx="3581400" cy="1447800"/>
          </a:xfrm>
          <a:custGeom>
            <a:avLst/>
            <a:gdLst/>
            <a:ahLst/>
            <a:cxnLst/>
            <a:rect l="l" t="t" r="r" b="b"/>
            <a:pathLst>
              <a:path w="3581400" h="1447800">
                <a:moveTo>
                  <a:pt x="2171700" y="198239"/>
                </a:moveTo>
                <a:lnTo>
                  <a:pt x="2194560" y="219456"/>
                </a:lnTo>
                <a:lnTo>
                  <a:pt x="2217420" y="240863"/>
                </a:lnTo>
                <a:lnTo>
                  <a:pt x="2240280" y="262318"/>
                </a:lnTo>
                <a:lnTo>
                  <a:pt x="2263140" y="283678"/>
                </a:lnTo>
                <a:lnTo>
                  <a:pt x="2286000" y="304800"/>
                </a:lnTo>
                <a:lnTo>
                  <a:pt x="2308860" y="326402"/>
                </a:lnTo>
                <a:lnTo>
                  <a:pt x="2331720" y="349224"/>
                </a:lnTo>
                <a:lnTo>
                  <a:pt x="2354580" y="373151"/>
                </a:lnTo>
                <a:lnTo>
                  <a:pt x="2377440" y="398068"/>
                </a:lnTo>
                <a:lnTo>
                  <a:pt x="2400300" y="423862"/>
                </a:lnTo>
                <a:lnTo>
                  <a:pt x="2423160" y="450418"/>
                </a:lnTo>
                <a:lnTo>
                  <a:pt x="2446020" y="477621"/>
                </a:lnTo>
                <a:lnTo>
                  <a:pt x="2468880" y="505358"/>
                </a:lnTo>
                <a:lnTo>
                  <a:pt x="2491740" y="533514"/>
                </a:lnTo>
                <a:lnTo>
                  <a:pt x="2514600" y="561975"/>
                </a:lnTo>
                <a:lnTo>
                  <a:pt x="2537460" y="590626"/>
                </a:lnTo>
                <a:lnTo>
                  <a:pt x="2560320" y="619353"/>
                </a:lnTo>
                <a:lnTo>
                  <a:pt x="2583180" y="648042"/>
                </a:lnTo>
                <a:lnTo>
                  <a:pt x="2606040" y="676579"/>
                </a:lnTo>
                <a:lnTo>
                  <a:pt x="2628900" y="704850"/>
                </a:lnTo>
                <a:lnTo>
                  <a:pt x="2651760" y="732739"/>
                </a:lnTo>
                <a:lnTo>
                  <a:pt x="2674620" y="760133"/>
                </a:lnTo>
                <a:lnTo>
                  <a:pt x="2697480" y="786917"/>
                </a:lnTo>
                <a:lnTo>
                  <a:pt x="2720340" y="812977"/>
                </a:lnTo>
                <a:lnTo>
                  <a:pt x="2743200" y="838200"/>
                </a:lnTo>
                <a:lnTo>
                  <a:pt x="2766150" y="863141"/>
                </a:lnTo>
                <a:lnTo>
                  <a:pt x="2789262" y="888377"/>
                </a:lnTo>
                <a:lnTo>
                  <a:pt x="2812508" y="913823"/>
                </a:lnTo>
                <a:lnTo>
                  <a:pt x="2835859" y="939393"/>
                </a:lnTo>
                <a:lnTo>
                  <a:pt x="2859286" y="965001"/>
                </a:lnTo>
                <a:lnTo>
                  <a:pt x="2882760" y="990561"/>
                </a:lnTo>
                <a:lnTo>
                  <a:pt x="2906253" y="1015988"/>
                </a:lnTo>
                <a:lnTo>
                  <a:pt x="2929737" y="1041196"/>
                </a:lnTo>
                <a:lnTo>
                  <a:pt x="2953183" y="1066099"/>
                </a:lnTo>
                <a:lnTo>
                  <a:pt x="2976562" y="1090612"/>
                </a:lnTo>
                <a:lnTo>
                  <a:pt x="2999846" y="1114648"/>
                </a:lnTo>
                <a:lnTo>
                  <a:pt x="3023006" y="1138123"/>
                </a:lnTo>
                <a:lnTo>
                  <a:pt x="3046014" y="1160949"/>
                </a:lnTo>
                <a:lnTo>
                  <a:pt x="3068840" y="1183043"/>
                </a:lnTo>
                <a:lnTo>
                  <a:pt x="3091457" y="1204317"/>
                </a:lnTo>
                <a:lnTo>
                  <a:pt x="3113836" y="1224686"/>
                </a:lnTo>
                <a:lnTo>
                  <a:pt x="3135949" y="1244065"/>
                </a:lnTo>
                <a:lnTo>
                  <a:pt x="3157766" y="1262367"/>
                </a:lnTo>
                <a:lnTo>
                  <a:pt x="3179259" y="1279507"/>
                </a:lnTo>
                <a:lnTo>
                  <a:pt x="3200400" y="1295400"/>
                </a:lnTo>
                <a:lnTo>
                  <a:pt x="3221214" y="1310078"/>
                </a:lnTo>
                <a:lnTo>
                  <a:pt x="3241757" y="1323670"/>
                </a:lnTo>
                <a:lnTo>
                  <a:pt x="3282086" y="1347825"/>
                </a:lnTo>
                <a:lnTo>
                  <a:pt x="3321500" y="1368323"/>
                </a:lnTo>
                <a:lnTo>
                  <a:pt x="3360115" y="1385620"/>
                </a:lnTo>
                <a:lnTo>
                  <a:pt x="3398043" y="1400175"/>
                </a:lnTo>
                <a:lnTo>
                  <a:pt x="3435400" y="1412443"/>
                </a:lnTo>
                <a:lnTo>
                  <a:pt x="3472300" y="1422882"/>
                </a:lnTo>
                <a:lnTo>
                  <a:pt x="3508857" y="1431950"/>
                </a:lnTo>
                <a:lnTo>
                  <a:pt x="3545186" y="1440103"/>
                </a:lnTo>
                <a:lnTo>
                  <a:pt x="3581400" y="1447800"/>
                </a:lnTo>
                <a:lnTo>
                  <a:pt x="0" y="1447800"/>
                </a:lnTo>
                <a:lnTo>
                  <a:pt x="45720" y="1440103"/>
                </a:lnTo>
                <a:lnTo>
                  <a:pt x="91440" y="1431950"/>
                </a:lnTo>
                <a:lnTo>
                  <a:pt x="137160" y="1422882"/>
                </a:lnTo>
                <a:lnTo>
                  <a:pt x="182880" y="1412443"/>
                </a:lnTo>
                <a:lnTo>
                  <a:pt x="228600" y="1400175"/>
                </a:lnTo>
                <a:lnTo>
                  <a:pt x="274320" y="1385620"/>
                </a:lnTo>
                <a:lnTo>
                  <a:pt x="320040" y="1368323"/>
                </a:lnTo>
                <a:lnTo>
                  <a:pt x="365760" y="1347825"/>
                </a:lnTo>
                <a:lnTo>
                  <a:pt x="411480" y="1323670"/>
                </a:lnTo>
                <a:lnTo>
                  <a:pt x="457200" y="1295400"/>
                </a:lnTo>
                <a:lnTo>
                  <a:pt x="480060" y="1279507"/>
                </a:lnTo>
                <a:lnTo>
                  <a:pt x="502920" y="1262367"/>
                </a:lnTo>
                <a:lnTo>
                  <a:pt x="525780" y="1244065"/>
                </a:lnTo>
                <a:lnTo>
                  <a:pt x="548640" y="1224686"/>
                </a:lnTo>
                <a:lnTo>
                  <a:pt x="571500" y="1204317"/>
                </a:lnTo>
                <a:lnTo>
                  <a:pt x="594360" y="1183043"/>
                </a:lnTo>
                <a:lnTo>
                  <a:pt x="617220" y="1160949"/>
                </a:lnTo>
                <a:lnTo>
                  <a:pt x="640080" y="1138123"/>
                </a:lnTo>
                <a:lnTo>
                  <a:pt x="662940" y="1114648"/>
                </a:lnTo>
                <a:lnTo>
                  <a:pt x="685800" y="1090612"/>
                </a:lnTo>
                <a:lnTo>
                  <a:pt x="708660" y="1066099"/>
                </a:lnTo>
                <a:lnTo>
                  <a:pt x="731520" y="1041196"/>
                </a:lnTo>
                <a:lnTo>
                  <a:pt x="754380" y="1015988"/>
                </a:lnTo>
                <a:lnTo>
                  <a:pt x="777240" y="990561"/>
                </a:lnTo>
                <a:lnTo>
                  <a:pt x="800100" y="965001"/>
                </a:lnTo>
                <a:lnTo>
                  <a:pt x="822960" y="939393"/>
                </a:lnTo>
                <a:lnTo>
                  <a:pt x="845820" y="913823"/>
                </a:lnTo>
                <a:lnTo>
                  <a:pt x="868680" y="888377"/>
                </a:lnTo>
                <a:lnTo>
                  <a:pt x="891540" y="863141"/>
                </a:lnTo>
                <a:lnTo>
                  <a:pt x="914400" y="838200"/>
                </a:lnTo>
                <a:lnTo>
                  <a:pt x="937260" y="812977"/>
                </a:lnTo>
                <a:lnTo>
                  <a:pt x="960120" y="786917"/>
                </a:lnTo>
                <a:lnTo>
                  <a:pt x="982980" y="760133"/>
                </a:lnTo>
                <a:lnTo>
                  <a:pt x="1005840" y="732739"/>
                </a:lnTo>
                <a:lnTo>
                  <a:pt x="1028700" y="704850"/>
                </a:lnTo>
                <a:lnTo>
                  <a:pt x="1051560" y="676579"/>
                </a:lnTo>
                <a:lnTo>
                  <a:pt x="1074420" y="648042"/>
                </a:lnTo>
                <a:lnTo>
                  <a:pt x="1097280" y="619353"/>
                </a:lnTo>
                <a:lnTo>
                  <a:pt x="1120140" y="590626"/>
                </a:lnTo>
                <a:lnTo>
                  <a:pt x="1143000" y="561975"/>
                </a:lnTo>
                <a:lnTo>
                  <a:pt x="1165860" y="533514"/>
                </a:lnTo>
                <a:lnTo>
                  <a:pt x="1188720" y="505358"/>
                </a:lnTo>
                <a:lnTo>
                  <a:pt x="1211580" y="477621"/>
                </a:lnTo>
                <a:lnTo>
                  <a:pt x="1234440" y="450418"/>
                </a:lnTo>
                <a:lnTo>
                  <a:pt x="1257300" y="423862"/>
                </a:lnTo>
                <a:lnTo>
                  <a:pt x="1280160" y="398068"/>
                </a:lnTo>
                <a:lnTo>
                  <a:pt x="1303020" y="373151"/>
                </a:lnTo>
                <a:lnTo>
                  <a:pt x="1325880" y="349224"/>
                </a:lnTo>
                <a:lnTo>
                  <a:pt x="1348740" y="326402"/>
                </a:lnTo>
                <a:lnTo>
                  <a:pt x="1371600" y="304800"/>
                </a:lnTo>
                <a:lnTo>
                  <a:pt x="1394460" y="283678"/>
                </a:lnTo>
                <a:lnTo>
                  <a:pt x="1417320" y="262318"/>
                </a:lnTo>
                <a:lnTo>
                  <a:pt x="1440180" y="240863"/>
                </a:lnTo>
                <a:lnTo>
                  <a:pt x="1463040" y="219456"/>
                </a:lnTo>
                <a:lnTo>
                  <a:pt x="1485900" y="198239"/>
                </a:lnTo>
                <a:lnTo>
                  <a:pt x="1508760" y="177355"/>
                </a:lnTo>
                <a:lnTo>
                  <a:pt x="1531620" y="156948"/>
                </a:lnTo>
                <a:lnTo>
                  <a:pt x="1554480" y="137160"/>
                </a:lnTo>
                <a:lnTo>
                  <a:pt x="1577340" y="118133"/>
                </a:lnTo>
                <a:lnTo>
                  <a:pt x="1600200" y="100012"/>
                </a:lnTo>
                <a:lnTo>
                  <a:pt x="1623060" y="82938"/>
                </a:lnTo>
                <a:lnTo>
                  <a:pt x="1645920" y="67056"/>
                </a:lnTo>
                <a:lnTo>
                  <a:pt x="1668780" y="52506"/>
                </a:lnTo>
                <a:lnTo>
                  <a:pt x="1691640" y="39433"/>
                </a:lnTo>
                <a:lnTo>
                  <a:pt x="1714500" y="27979"/>
                </a:lnTo>
                <a:lnTo>
                  <a:pt x="1737360" y="18288"/>
                </a:lnTo>
                <a:lnTo>
                  <a:pt x="1783080" y="4762"/>
                </a:lnTo>
                <a:lnTo>
                  <a:pt x="1828800" y="0"/>
                </a:lnTo>
                <a:lnTo>
                  <a:pt x="1851660" y="1214"/>
                </a:lnTo>
                <a:lnTo>
                  <a:pt x="1897380" y="10501"/>
                </a:lnTo>
                <a:lnTo>
                  <a:pt x="1943100" y="27979"/>
                </a:lnTo>
                <a:lnTo>
                  <a:pt x="1965960" y="39433"/>
                </a:lnTo>
                <a:lnTo>
                  <a:pt x="1988820" y="52506"/>
                </a:lnTo>
                <a:lnTo>
                  <a:pt x="2011680" y="67056"/>
                </a:lnTo>
                <a:lnTo>
                  <a:pt x="2034540" y="82938"/>
                </a:lnTo>
                <a:lnTo>
                  <a:pt x="2057400" y="100012"/>
                </a:lnTo>
                <a:lnTo>
                  <a:pt x="2080260" y="118133"/>
                </a:lnTo>
                <a:lnTo>
                  <a:pt x="2103120" y="137160"/>
                </a:lnTo>
                <a:lnTo>
                  <a:pt x="2125980" y="156948"/>
                </a:lnTo>
                <a:lnTo>
                  <a:pt x="2148840" y="177355"/>
                </a:lnTo>
                <a:lnTo>
                  <a:pt x="2171700" y="198239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2895600" y="1905000"/>
            <a:ext cx="3581400" cy="1447800"/>
          </a:xfrm>
          <a:custGeom>
            <a:avLst/>
            <a:gdLst/>
            <a:ahLst/>
            <a:cxnLst/>
            <a:rect l="l" t="t" r="r" b="b"/>
            <a:pathLst>
              <a:path w="3581400" h="1447800">
                <a:moveTo>
                  <a:pt x="0" y="1447800"/>
                </a:moveTo>
                <a:lnTo>
                  <a:pt x="45720" y="1440103"/>
                </a:lnTo>
                <a:lnTo>
                  <a:pt x="91440" y="1431950"/>
                </a:lnTo>
                <a:lnTo>
                  <a:pt x="137160" y="1422882"/>
                </a:lnTo>
                <a:lnTo>
                  <a:pt x="182880" y="1412443"/>
                </a:lnTo>
                <a:lnTo>
                  <a:pt x="228600" y="1400175"/>
                </a:lnTo>
                <a:lnTo>
                  <a:pt x="274320" y="1385620"/>
                </a:lnTo>
                <a:lnTo>
                  <a:pt x="320040" y="1368323"/>
                </a:lnTo>
                <a:lnTo>
                  <a:pt x="365760" y="1347825"/>
                </a:lnTo>
                <a:lnTo>
                  <a:pt x="411480" y="1323670"/>
                </a:lnTo>
                <a:lnTo>
                  <a:pt x="457200" y="1295400"/>
                </a:lnTo>
                <a:lnTo>
                  <a:pt x="480060" y="1279507"/>
                </a:lnTo>
                <a:lnTo>
                  <a:pt x="502920" y="1262367"/>
                </a:lnTo>
                <a:lnTo>
                  <a:pt x="525780" y="1244065"/>
                </a:lnTo>
                <a:lnTo>
                  <a:pt x="548640" y="1224686"/>
                </a:lnTo>
                <a:lnTo>
                  <a:pt x="571500" y="1204317"/>
                </a:lnTo>
                <a:lnTo>
                  <a:pt x="594360" y="1183043"/>
                </a:lnTo>
                <a:lnTo>
                  <a:pt x="617220" y="1160949"/>
                </a:lnTo>
                <a:lnTo>
                  <a:pt x="640080" y="1138123"/>
                </a:lnTo>
                <a:lnTo>
                  <a:pt x="662940" y="1114648"/>
                </a:lnTo>
                <a:lnTo>
                  <a:pt x="685800" y="1090612"/>
                </a:lnTo>
                <a:lnTo>
                  <a:pt x="708660" y="1066099"/>
                </a:lnTo>
                <a:lnTo>
                  <a:pt x="731520" y="1041196"/>
                </a:lnTo>
                <a:lnTo>
                  <a:pt x="754380" y="1015988"/>
                </a:lnTo>
                <a:lnTo>
                  <a:pt x="777240" y="990561"/>
                </a:lnTo>
                <a:lnTo>
                  <a:pt x="800100" y="965001"/>
                </a:lnTo>
                <a:lnTo>
                  <a:pt x="822960" y="939393"/>
                </a:lnTo>
                <a:lnTo>
                  <a:pt x="845820" y="913823"/>
                </a:lnTo>
                <a:lnTo>
                  <a:pt x="868680" y="888377"/>
                </a:lnTo>
                <a:lnTo>
                  <a:pt x="891540" y="863141"/>
                </a:lnTo>
                <a:lnTo>
                  <a:pt x="914400" y="838200"/>
                </a:lnTo>
                <a:lnTo>
                  <a:pt x="937260" y="812977"/>
                </a:lnTo>
                <a:lnTo>
                  <a:pt x="960120" y="786917"/>
                </a:lnTo>
                <a:lnTo>
                  <a:pt x="982980" y="760133"/>
                </a:lnTo>
                <a:lnTo>
                  <a:pt x="1005840" y="732739"/>
                </a:lnTo>
                <a:lnTo>
                  <a:pt x="1028700" y="704850"/>
                </a:lnTo>
                <a:lnTo>
                  <a:pt x="1051560" y="676579"/>
                </a:lnTo>
                <a:lnTo>
                  <a:pt x="1074420" y="648042"/>
                </a:lnTo>
                <a:lnTo>
                  <a:pt x="1097280" y="619353"/>
                </a:lnTo>
                <a:lnTo>
                  <a:pt x="1120140" y="590626"/>
                </a:lnTo>
                <a:lnTo>
                  <a:pt x="1143000" y="561975"/>
                </a:lnTo>
                <a:lnTo>
                  <a:pt x="1165860" y="533514"/>
                </a:lnTo>
                <a:lnTo>
                  <a:pt x="1188720" y="505358"/>
                </a:lnTo>
                <a:lnTo>
                  <a:pt x="1211580" y="477621"/>
                </a:lnTo>
                <a:lnTo>
                  <a:pt x="1234440" y="450418"/>
                </a:lnTo>
                <a:lnTo>
                  <a:pt x="1257300" y="423862"/>
                </a:lnTo>
                <a:lnTo>
                  <a:pt x="1280160" y="398068"/>
                </a:lnTo>
                <a:lnTo>
                  <a:pt x="1303020" y="373151"/>
                </a:lnTo>
                <a:lnTo>
                  <a:pt x="1325880" y="349224"/>
                </a:lnTo>
                <a:lnTo>
                  <a:pt x="1348740" y="326402"/>
                </a:lnTo>
                <a:lnTo>
                  <a:pt x="1371600" y="304800"/>
                </a:lnTo>
                <a:lnTo>
                  <a:pt x="1394460" y="283678"/>
                </a:lnTo>
                <a:lnTo>
                  <a:pt x="1417320" y="262318"/>
                </a:lnTo>
                <a:lnTo>
                  <a:pt x="1440180" y="240863"/>
                </a:lnTo>
                <a:lnTo>
                  <a:pt x="1463040" y="219456"/>
                </a:lnTo>
                <a:lnTo>
                  <a:pt x="1485900" y="198239"/>
                </a:lnTo>
                <a:lnTo>
                  <a:pt x="1508760" y="177355"/>
                </a:lnTo>
                <a:lnTo>
                  <a:pt x="1531620" y="156948"/>
                </a:lnTo>
                <a:lnTo>
                  <a:pt x="1554480" y="137160"/>
                </a:lnTo>
                <a:lnTo>
                  <a:pt x="1577340" y="118133"/>
                </a:lnTo>
                <a:lnTo>
                  <a:pt x="1600200" y="100012"/>
                </a:lnTo>
                <a:lnTo>
                  <a:pt x="1623060" y="82938"/>
                </a:lnTo>
                <a:lnTo>
                  <a:pt x="1645920" y="67056"/>
                </a:lnTo>
                <a:lnTo>
                  <a:pt x="1691640" y="39433"/>
                </a:lnTo>
                <a:lnTo>
                  <a:pt x="1737360" y="18288"/>
                </a:lnTo>
                <a:lnTo>
                  <a:pt x="1783080" y="4762"/>
                </a:lnTo>
                <a:lnTo>
                  <a:pt x="1828800" y="0"/>
                </a:lnTo>
                <a:lnTo>
                  <a:pt x="1851660" y="1214"/>
                </a:lnTo>
                <a:lnTo>
                  <a:pt x="1897380" y="10501"/>
                </a:lnTo>
                <a:lnTo>
                  <a:pt x="1943100" y="27979"/>
                </a:lnTo>
                <a:lnTo>
                  <a:pt x="1988820" y="52506"/>
                </a:lnTo>
                <a:lnTo>
                  <a:pt x="2034540" y="82938"/>
                </a:lnTo>
                <a:lnTo>
                  <a:pt x="2057400" y="100012"/>
                </a:lnTo>
                <a:lnTo>
                  <a:pt x="2080260" y="118133"/>
                </a:lnTo>
                <a:lnTo>
                  <a:pt x="2103120" y="137160"/>
                </a:lnTo>
                <a:lnTo>
                  <a:pt x="2125980" y="156948"/>
                </a:lnTo>
                <a:lnTo>
                  <a:pt x="2148840" y="177355"/>
                </a:lnTo>
                <a:lnTo>
                  <a:pt x="2171700" y="198239"/>
                </a:lnTo>
                <a:lnTo>
                  <a:pt x="2194560" y="219456"/>
                </a:lnTo>
                <a:lnTo>
                  <a:pt x="2217420" y="240863"/>
                </a:lnTo>
                <a:lnTo>
                  <a:pt x="2240280" y="262318"/>
                </a:lnTo>
                <a:lnTo>
                  <a:pt x="2263140" y="283678"/>
                </a:lnTo>
                <a:lnTo>
                  <a:pt x="2286000" y="304800"/>
                </a:lnTo>
                <a:lnTo>
                  <a:pt x="2308860" y="326402"/>
                </a:lnTo>
                <a:lnTo>
                  <a:pt x="2331720" y="349224"/>
                </a:lnTo>
                <a:lnTo>
                  <a:pt x="2354580" y="373151"/>
                </a:lnTo>
                <a:lnTo>
                  <a:pt x="2377440" y="398068"/>
                </a:lnTo>
                <a:lnTo>
                  <a:pt x="2400300" y="423862"/>
                </a:lnTo>
                <a:lnTo>
                  <a:pt x="2423160" y="450418"/>
                </a:lnTo>
                <a:lnTo>
                  <a:pt x="2446020" y="477621"/>
                </a:lnTo>
                <a:lnTo>
                  <a:pt x="2468880" y="505358"/>
                </a:lnTo>
                <a:lnTo>
                  <a:pt x="2491740" y="533514"/>
                </a:lnTo>
                <a:lnTo>
                  <a:pt x="2514600" y="561975"/>
                </a:lnTo>
                <a:lnTo>
                  <a:pt x="2537460" y="590626"/>
                </a:lnTo>
                <a:lnTo>
                  <a:pt x="2560320" y="619353"/>
                </a:lnTo>
                <a:lnTo>
                  <a:pt x="2583180" y="648042"/>
                </a:lnTo>
                <a:lnTo>
                  <a:pt x="2606040" y="676579"/>
                </a:lnTo>
                <a:lnTo>
                  <a:pt x="2628900" y="704850"/>
                </a:lnTo>
                <a:lnTo>
                  <a:pt x="2651760" y="732739"/>
                </a:lnTo>
                <a:lnTo>
                  <a:pt x="2674620" y="760133"/>
                </a:lnTo>
                <a:lnTo>
                  <a:pt x="2697480" y="786917"/>
                </a:lnTo>
                <a:lnTo>
                  <a:pt x="2720340" y="812977"/>
                </a:lnTo>
                <a:lnTo>
                  <a:pt x="2743200" y="838200"/>
                </a:lnTo>
                <a:lnTo>
                  <a:pt x="2766150" y="863141"/>
                </a:lnTo>
                <a:lnTo>
                  <a:pt x="2789262" y="888377"/>
                </a:lnTo>
                <a:lnTo>
                  <a:pt x="2812508" y="913823"/>
                </a:lnTo>
                <a:lnTo>
                  <a:pt x="2835859" y="939393"/>
                </a:lnTo>
                <a:lnTo>
                  <a:pt x="2859286" y="965001"/>
                </a:lnTo>
                <a:lnTo>
                  <a:pt x="2882760" y="990561"/>
                </a:lnTo>
                <a:lnTo>
                  <a:pt x="2906253" y="1015988"/>
                </a:lnTo>
                <a:lnTo>
                  <a:pt x="2929737" y="1041196"/>
                </a:lnTo>
                <a:lnTo>
                  <a:pt x="2953183" y="1066099"/>
                </a:lnTo>
                <a:lnTo>
                  <a:pt x="2976562" y="1090612"/>
                </a:lnTo>
                <a:lnTo>
                  <a:pt x="2999846" y="1114648"/>
                </a:lnTo>
                <a:lnTo>
                  <a:pt x="3023006" y="1138123"/>
                </a:lnTo>
                <a:lnTo>
                  <a:pt x="3046014" y="1160949"/>
                </a:lnTo>
                <a:lnTo>
                  <a:pt x="3068840" y="1183043"/>
                </a:lnTo>
                <a:lnTo>
                  <a:pt x="3091457" y="1204317"/>
                </a:lnTo>
                <a:lnTo>
                  <a:pt x="3113836" y="1224686"/>
                </a:lnTo>
                <a:lnTo>
                  <a:pt x="3135949" y="1244065"/>
                </a:lnTo>
                <a:lnTo>
                  <a:pt x="3157766" y="1262367"/>
                </a:lnTo>
                <a:lnTo>
                  <a:pt x="3179259" y="1279507"/>
                </a:lnTo>
                <a:lnTo>
                  <a:pt x="3200400" y="1295400"/>
                </a:lnTo>
                <a:lnTo>
                  <a:pt x="3221214" y="1310078"/>
                </a:lnTo>
                <a:lnTo>
                  <a:pt x="3241757" y="1323670"/>
                </a:lnTo>
                <a:lnTo>
                  <a:pt x="3262043" y="1336233"/>
                </a:lnTo>
                <a:lnTo>
                  <a:pt x="3301900" y="1358503"/>
                </a:lnTo>
                <a:lnTo>
                  <a:pt x="3340901" y="1377343"/>
                </a:lnTo>
                <a:lnTo>
                  <a:pt x="3379158" y="1393212"/>
                </a:lnTo>
                <a:lnTo>
                  <a:pt x="3416786" y="1406566"/>
                </a:lnTo>
                <a:lnTo>
                  <a:pt x="3453900" y="1417862"/>
                </a:lnTo>
                <a:lnTo>
                  <a:pt x="3490614" y="1427559"/>
                </a:lnTo>
                <a:lnTo>
                  <a:pt x="3527043" y="1436112"/>
                </a:lnTo>
                <a:lnTo>
                  <a:pt x="3563300" y="1443980"/>
                </a:lnTo>
                <a:lnTo>
                  <a:pt x="3581400" y="1447800"/>
                </a:lnTo>
              </a:path>
            </a:pathLst>
          </a:custGeom>
          <a:ln w="1905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572000" y="3384550"/>
            <a:ext cx="244475" cy="273050"/>
          </a:xfrm>
          <a:custGeom>
            <a:avLst/>
            <a:gdLst/>
            <a:ahLst/>
            <a:cxnLst/>
            <a:rect l="l" t="t" r="r" b="b"/>
            <a:pathLst>
              <a:path w="244475" h="273050">
                <a:moveTo>
                  <a:pt x="0" y="0"/>
                </a:moveTo>
                <a:lnTo>
                  <a:pt x="244475" y="0"/>
                </a:lnTo>
                <a:lnTo>
                  <a:pt x="244475" y="273050"/>
                </a:lnTo>
                <a:lnTo>
                  <a:pt x="0" y="2730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953000" y="3382963"/>
            <a:ext cx="458788" cy="274637"/>
          </a:xfrm>
          <a:custGeom>
            <a:avLst/>
            <a:gdLst/>
            <a:ahLst/>
            <a:cxnLst/>
            <a:rect l="l" t="t" r="r" b="b"/>
            <a:pathLst>
              <a:path w="458788" h="274637">
                <a:moveTo>
                  <a:pt x="0" y="0"/>
                </a:moveTo>
                <a:lnTo>
                  <a:pt x="458788" y="0"/>
                </a:lnTo>
                <a:lnTo>
                  <a:pt x="458788" y="274637"/>
                </a:lnTo>
                <a:lnTo>
                  <a:pt x="0" y="2746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411788" y="3382963"/>
            <a:ext cx="457200" cy="274637"/>
          </a:xfrm>
          <a:custGeom>
            <a:avLst/>
            <a:gdLst/>
            <a:ahLst/>
            <a:cxnLst/>
            <a:rect l="l" t="t" r="r" b="b"/>
            <a:pathLst>
              <a:path w="457200" h="274637">
                <a:moveTo>
                  <a:pt x="0" y="0"/>
                </a:moveTo>
                <a:lnTo>
                  <a:pt x="457200" y="0"/>
                </a:lnTo>
                <a:lnTo>
                  <a:pt x="457200" y="274637"/>
                </a:lnTo>
                <a:lnTo>
                  <a:pt x="0" y="2746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868988" y="3382963"/>
            <a:ext cx="577850" cy="274637"/>
          </a:xfrm>
          <a:custGeom>
            <a:avLst/>
            <a:gdLst/>
            <a:ahLst/>
            <a:cxnLst/>
            <a:rect l="l" t="t" r="r" b="b"/>
            <a:pathLst>
              <a:path w="577850" h="274637">
                <a:moveTo>
                  <a:pt x="0" y="0"/>
                </a:moveTo>
                <a:lnTo>
                  <a:pt x="577850" y="0"/>
                </a:lnTo>
                <a:lnTo>
                  <a:pt x="577850" y="274637"/>
                </a:lnTo>
                <a:lnTo>
                  <a:pt x="0" y="2746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4159250" y="3382963"/>
            <a:ext cx="376238" cy="274637"/>
          </a:xfrm>
          <a:custGeom>
            <a:avLst/>
            <a:gdLst/>
            <a:ahLst/>
            <a:cxnLst/>
            <a:rect l="l" t="t" r="r" b="b"/>
            <a:pathLst>
              <a:path w="376238" h="274637">
                <a:moveTo>
                  <a:pt x="0" y="0"/>
                </a:moveTo>
                <a:lnTo>
                  <a:pt x="376238" y="0"/>
                </a:lnTo>
                <a:lnTo>
                  <a:pt x="376238" y="274637"/>
                </a:lnTo>
                <a:lnTo>
                  <a:pt x="0" y="2746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3649663" y="3382963"/>
            <a:ext cx="509587" cy="274637"/>
          </a:xfrm>
          <a:custGeom>
            <a:avLst/>
            <a:gdLst/>
            <a:ahLst/>
            <a:cxnLst/>
            <a:rect l="l" t="t" r="r" b="b"/>
            <a:pathLst>
              <a:path w="509587" h="274637">
                <a:moveTo>
                  <a:pt x="0" y="0"/>
                </a:moveTo>
                <a:lnTo>
                  <a:pt x="509587" y="0"/>
                </a:lnTo>
                <a:lnTo>
                  <a:pt x="509587" y="274637"/>
                </a:lnTo>
                <a:lnTo>
                  <a:pt x="0" y="2746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819400" y="3429000"/>
            <a:ext cx="300038" cy="0"/>
          </a:xfrm>
          <a:custGeom>
            <a:avLst/>
            <a:gdLst/>
            <a:ahLst/>
            <a:cxnLst/>
            <a:rect l="l" t="t" r="r" b="b"/>
            <a:pathLst>
              <a:path w="300038">
                <a:moveTo>
                  <a:pt x="0" y="0"/>
                </a:moveTo>
                <a:lnTo>
                  <a:pt x="300038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819400" y="3429000"/>
            <a:ext cx="300038" cy="0"/>
          </a:xfrm>
          <a:custGeom>
            <a:avLst/>
            <a:gdLst/>
            <a:ahLst/>
            <a:cxnLst/>
            <a:rect l="l" t="t" r="r" b="b"/>
            <a:pathLst>
              <a:path w="300038">
                <a:moveTo>
                  <a:pt x="0" y="0"/>
                </a:moveTo>
                <a:lnTo>
                  <a:pt x="300038" y="0"/>
                </a:lnTo>
              </a:path>
            </a:pathLst>
          </a:custGeom>
          <a:ln w="12700">
            <a:solidFill>
              <a:srgbClr val="99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3119438" y="3382963"/>
            <a:ext cx="530225" cy="274637"/>
          </a:xfrm>
          <a:custGeom>
            <a:avLst/>
            <a:gdLst/>
            <a:ahLst/>
            <a:cxnLst/>
            <a:rect l="l" t="t" r="r" b="b"/>
            <a:pathLst>
              <a:path w="530225" h="274637">
                <a:moveTo>
                  <a:pt x="0" y="0"/>
                </a:moveTo>
                <a:lnTo>
                  <a:pt x="530225" y="0"/>
                </a:lnTo>
                <a:lnTo>
                  <a:pt x="530225" y="274637"/>
                </a:lnTo>
                <a:lnTo>
                  <a:pt x="0" y="2746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4267200" y="36576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4267200" y="36576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181600" y="36576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181600" y="36576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3810000" y="36576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100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3810000" y="36576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638800" y="36576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38100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638800" y="3657600"/>
            <a:ext cx="0" cy="381000"/>
          </a:xfrm>
          <a:custGeom>
            <a:avLst/>
            <a:gdLst/>
            <a:ahLst/>
            <a:cxnLst/>
            <a:rect l="l" t="t" r="r" b="b"/>
            <a:pathLst>
              <a:path h="381000">
                <a:moveTo>
                  <a:pt x="0" y="0"/>
                </a:moveTo>
                <a:lnTo>
                  <a:pt x="0" y="38100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3352800" y="36576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60960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3352800" y="36576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096000" y="36576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609600"/>
                </a:moveTo>
                <a:lnTo>
                  <a:pt x="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096000" y="36576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0"/>
                </a:moveTo>
                <a:lnTo>
                  <a:pt x="0" y="60960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029200" y="403860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3810000" y="4038600"/>
            <a:ext cx="668338" cy="0"/>
          </a:xfrm>
          <a:custGeom>
            <a:avLst/>
            <a:gdLst/>
            <a:ahLst/>
            <a:cxnLst/>
            <a:rect l="l" t="t" r="r" b="b"/>
            <a:pathLst>
              <a:path w="668338">
                <a:moveTo>
                  <a:pt x="0" y="0"/>
                </a:moveTo>
                <a:lnTo>
                  <a:pt x="668338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029200" y="403860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810000" y="4038600"/>
            <a:ext cx="668338" cy="0"/>
          </a:xfrm>
          <a:custGeom>
            <a:avLst/>
            <a:gdLst/>
            <a:ahLst/>
            <a:cxnLst/>
            <a:rect l="l" t="t" r="r" b="b"/>
            <a:pathLst>
              <a:path w="668338">
                <a:moveTo>
                  <a:pt x="0" y="0"/>
                </a:moveTo>
                <a:lnTo>
                  <a:pt x="668338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5029200" y="4267200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>
                <a:moveTo>
                  <a:pt x="0" y="0"/>
                </a:moveTo>
                <a:lnTo>
                  <a:pt x="106680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3352800" y="4267200"/>
            <a:ext cx="1125538" cy="0"/>
          </a:xfrm>
          <a:custGeom>
            <a:avLst/>
            <a:gdLst/>
            <a:ahLst/>
            <a:cxnLst/>
            <a:rect l="l" t="t" r="r" b="b"/>
            <a:pathLst>
              <a:path w="1125538">
                <a:moveTo>
                  <a:pt x="0" y="0"/>
                </a:moveTo>
                <a:lnTo>
                  <a:pt x="1125538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5029200" y="4267200"/>
            <a:ext cx="1066800" cy="0"/>
          </a:xfrm>
          <a:custGeom>
            <a:avLst/>
            <a:gdLst/>
            <a:ahLst/>
            <a:cxnLst/>
            <a:rect l="l" t="t" r="r" b="b"/>
            <a:pathLst>
              <a:path w="1066800">
                <a:moveTo>
                  <a:pt x="0" y="0"/>
                </a:moveTo>
                <a:lnTo>
                  <a:pt x="10668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352800" y="4267200"/>
            <a:ext cx="1125538" cy="0"/>
          </a:xfrm>
          <a:custGeom>
            <a:avLst/>
            <a:gdLst/>
            <a:ahLst/>
            <a:cxnLst/>
            <a:rect l="l" t="t" r="r" b="b"/>
            <a:pathLst>
              <a:path w="1125538">
                <a:moveTo>
                  <a:pt x="0" y="0"/>
                </a:moveTo>
                <a:lnTo>
                  <a:pt x="1125538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478338" y="3657600"/>
            <a:ext cx="550862" cy="228600"/>
          </a:xfrm>
          <a:custGeom>
            <a:avLst/>
            <a:gdLst/>
            <a:ahLst/>
            <a:cxnLst/>
            <a:rect l="l" t="t" r="r" b="b"/>
            <a:pathLst>
              <a:path w="550862" h="228600">
                <a:moveTo>
                  <a:pt x="0" y="0"/>
                </a:moveTo>
                <a:lnTo>
                  <a:pt x="550862" y="0"/>
                </a:lnTo>
                <a:lnTo>
                  <a:pt x="550862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478338" y="3886200"/>
            <a:ext cx="550862" cy="228600"/>
          </a:xfrm>
          <a:custGeom>
            <a:avLst/>
            <a:gdLst/>
            <a:ahLst/>
            <a:cxnLst/>
            <a:rect l="l" t="t" r="r" b="b"/>
            <a:pathLst>
              <a:path w="550862" h="228600">
                <a:moveTo>
                  <a:pt x="0" y="0"/>
                </a:moveTo>
                <a:lnTo>
                  <a:pt x="550862" y="0"/>
                </a:lnTo>
                <a:lnTo>
                  <a:pt x="550862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478338" y="4114800"/>
            <a:ext cx="550862" cy="304800"/>
          </a:xfrm>
          <a:custGeom>
            <a:avLst/>
            <a:gdLst/>
            <a:ahLst/>
            <a:cxnLst/>
            <a:rect l="l" t="t" r="r" b="b"/>
            <a:pathLst>
              <a:path w="550862" h="304800">
                <a:moveTo>
                  <a:pt x="0" y="0"/>
                </a:moveTo>
                <a:lnTo>
                  <a:pt x="550862" y="0"/>
                </a:lnTo>
                <a:lnTo>
                  <a:pt x="550862" y="304800"/>
                </a:lnTo>
                <a:lnTo>
                  <a:pt x="0" y="3048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6096000" y="2362200"/>
            <a:ext cx="2319338" cy="336550"/>
          </a:xfrm>
          <a:custGeom>
            <a:avLst/>
            <a:gdLst/>
            <a:ahLst/>
            <a:cxnLst/>
            <a:rect l="l" t="t" r="r" b="b"/>
            <a:pathLst>
              <a:path w="2319338" h="336550">
                <a:moveTo>
                  <a:pt x="0" y="0"/>
                </a:moveTo>
                <a:lnTo>
                  <a:pt x="2319338" y="0"/>
                </a:lnTo>
                <a:lnTo>
                  <a:pt x="2319338" y="336550"/>
                </a:lnTo>
                <a:lnTo>
                  <a:pt x="0" y="3365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447800" y="1752600"/>
            <a:ext cx="2260600" cy="336550"/>
          </a:xfrm>
          <a:custGeom>
            <a:avLst/>
            <a:gdLst/>
            <a:ahLst/>
            <a:cxnLst/>
            <a:rect l="l" t="t" r="r" b="b"/>
            <a:pathLst>
              <a:path w="2260600" h="336550">
                <a:moveTo>
                  <a:pt x="0" y="0"/>
                </a:moveTo>
                <a:lnTo>
                  <a:pt x="2260600" y="0"/>
                </a:lnTo>
                <a:lnTo>
                  <a:pt x="2260600" y="336550"/>
                </a:lnTo>
                <a:lnTo>
                  <a:pt x="0" y="3365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3810000" y="1905000"/>
            <a:ext cx="609600" cy="0"/>
          </a:xfrm>
          <a:custGeom>
            <a:avLst/>
            <a:gdLst/>
            <a:ahLst/>
            <a:cxnLst/>
            <a:rect l="l" t="t" r="r" b="b"/>
            <a:pathLst>
              <a:path w="609600">
                <a:moveTo>
                  <a:pt x="0" y="0"/>
                </a:moveTo>
                <a:lnTo>
                  <a:pt x="60960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3810000" y="1905000"/>
            <a:ext cx="552450" cy="0"/>
          </a:xfrm>
          <a:custGeom>
            <a:avLst/>
            <a:gdLst/>
            <a:ahLst/>
            <a:cxnLst/>
            <a:rect l="l" t="t" r="r" b="b"/>
            <a:pathLst>
              <a:path w="552450">
                <a:moveTo>
                  <a:pt x="0" y="0"/>
                </a:moveTo>
                <a:lnTo>
                  <a:pt x="552450" y="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362450" y="1889267"/>
            <a:ext cx="43225" cy="31465"/>
          </a:xfrm>
          <a:custGeom>
            <a:avLst/>
            <a:gdLst/>
            <a:ahLst/>
            <a:cxnLst/>
            <a:rect l="l" t="t" r="r" b="b"/>
            <a:pathLst>
              <a:path w="43225" h="31465">
                <a:moveTo>
                  <a:pt x="0" y="31465"/>
                </a:moveTo>
                <a:lnTo>
                  <a:pt x="0" y="0"/>
                </a:lnTo>
                <a:lnTo>
                  <a:pt x="43225" y="15732"/>
                </a:lnTo>
                <a:lnTo>
                  <a:pt x="0" y="3146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362450" y="1889267"/>
            <a:ext cx="43225" cy="31465"/>
          </a:xfrm>
          <a:custGeom>
            <a:avLst/>
            <a:gdLst/>
            <a:ahLst/>
            <a:cxnLst/>
            <a:rect l="l" t="t" r="r" b="b"/>
            <a:pathLst>
              <a:path w="43225" h="31465">
                <a:moveTo>
                  <a:pt x="0" y="31465"/>
                </a:moveTo>
                <a:lnTo>
                  <a:pt x="43225" y="15732"/>
                </a:lnTo>
                <a:lnTo>
                  <a:pt x="0" y="0"/>
                </a:lnTo>
                <a:lnTo>
                  <a:pt x="0" y="31465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562600" y="2514600"/>
            <a:ext cx="533400" cy="0"/>
          </a:xfrm>
          <a:custGeom>
            <a:avLst/>
            <a:gdLst/>
            <a:ahLst/>
            <a:cxnLst/>
            <a:rect l="l" t="t" r="r" b="b"/>
            <a:pathLst>
              <a:path w="533400">
                <a:moveTo>
                  <a:pt x="0" y="0"/>
                </a:moveTo>
                <a:lnTo>
                  <a:pt x="53340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19750" y="2514600"/>
            <a:ext cx="476250" cy="0"/>
          </a:xfrm>
          <a:custGeom>
            <a:avLst/>
            <a:gdLst/>
            <a:ahLst/>
            <a:cxnLst/>
            <a:rect l="l" t="t" r="r" b="b"/>
            <a:pathLst>
              <a:path w="476250">
                <a:moveTo>
                  <a:pt x="476250" y="0"/>
                </a:moveTo>
                <a:lnTo>
                  <a:pt x="0" y="0"/>
                </a:lnTo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576524" y="2498867"/>
            <a:ext cx="43225" cy="31465"/>
          </a:xfrm>
          <a:custGeom>
            <a:avLst/>
            <a:gdLst/>
            <a:ahLst/>
            <a:cxnLst/>
            <a:rect l="l" t="t" r="r" b="b"/>
            <a:pathLst>
              <a:path w="43225" h="31465">
                <a:moveTo>
                  <a:pt x="43225" y="0"/>
                </a:moveTo>
                <a:lnTo>
                  <a:pt x="43225" y="31465"/>
                </a:lnTo>
                <a:lnTo>
                  <a:pt x="0" y="15732"/>
                </a:lnTo>
                <a:lnTo>
                  <a:pt x="432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576524" y="2498867"/>
            <a:ext cx="43225" cy="31465"/>
          </a:xfrm>
          <a:custGeom>
            <a:avLst/>
            <a:gdLst/>
            <a:ahLst/>
            <a:cxnLst/>
            <a:rect l="l" t="t" r="r" b="b"/>
            <a:pathLst>
              <a:path w="43225" h="31465">
                <a:moveTo>
                  <a:pt x="43225" y="0"/>
                </a:moveTo>
                <a:lnTo>
                  <a:pt x="0" y="15732"/>
                </a:lnTo>
                <a:lnTo>
                  <a:pt x="43225" y="31465"/>
                </a:lnTo>
                <a:lnTo>
                  <a:pt x="43225" y="0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3200400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200400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667125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3667125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4181475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181475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4667250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667250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038725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038725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505450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5505450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5962650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5962650" y="3486150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344590" y="642790"/>
            <a:ext cx="4181185" cy="584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00"/>
              </a:lnSpc>
              <a:tabLst>
                <a:tab pos="4076700" algn="l"/>
              </a:tabLst>
            </a:pPr>
            <a:r>
              <a:rPr sz="44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-31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SKOR   Z 	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520825" y="2102231"/>
            <a:ext cx="1202461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0000"/>
                </a:solidFill>
                <a:latin typeface="Calibri"/>
                <a:cs typeface="Calibri"/>
              </a:rPr>
              <a:t>keruncingan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621196" y="2711831"/>
            <a:ext cx="648563" cy="254000"/>
          </a:xfrm>
          <a:prstGeom prst="rect">
            <a:avLst/>
          </a:prstGeom>
        </p:spPr>
        <p:txBody>
          <a:bodyPr wrap="square" lIns="0" tIns="12065" rIns="0" bIns="0" rtlCol="0">
            <a:noAutofit/>
          </a:bodyPr>
          <a:lstStyle/>
          <a:p>
            <a:pPr marL="12700">
              <a:lnSpc>
                <a:spcPts val="1900"/>
              </a:lnSpc>
            </a:pPr>
            <a:r>
              <a:rPr sz="1800" dirty="0" smtClean="0">
                <a:solidFill>
                  <a:srgbClr val="FF0000"/>
                </a:solidFill>
                <a:latin typeface="Calibri"/>
                <a:cs typeface="Calibri"/>
              </a:rPr>
              <a:t>ringan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819400" y="1905000"/>
            <a:ext cx="19050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4724400" y="1905000"/>
            <a:ext cx="19050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819400" y="2209800"/>
            <a:ext cx="144780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4267200" y="2209800"/>
            <a:ext cx="457200" cy="1173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724400" y="2209800"/>
            <a:ext cx="457200" cy="11731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5181600" y="2209800"/>
            <a:ext cx="1447800" cy="533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2819400" y="2743200"/>
            <a:ext cx="990600" cy="457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3810000" y="2743200"/>
            <a:ext cx="457200" cy="63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5181600" y="2743200"/>
            <a:ext cx="457200" cy="6397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5638800" y="2743200"/>
            <a:ext cx="1121638" cy="457200"/>
          </a:xfrm>
          <a:prstGeom prst="rect">
            <a:avLst/>
          </a:prstGeom>
        </p:spPr>
        <p:txBody>
          <a:bodyPr wrap="square" lIns="0" tIns="10509" rIns="0" bIns="0" rtlCol="0">
            <a:noAutofit/>
          </a:bodyPr>
          <a:lstStyle/>
          <a:p>
            <a:pPr marL="542925">
              <a:lnSpc>
                <a:spcPts val="1655"/>
              </a:lnSpc>
            </a:pPr>
            <a:r>
              <a:rPr sz="1800" dirty="0" smtClean="0">
                <a:solidFill>
                  <a:srgbClr val="FF0000"/>
                </a:solidFill>
                <a:latin typeface="Calibri"/>
                <a:cs typeface="Calibri"/>
              </a:rPr>
              <a:t>kemi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819400" y="3200400"/>
            <a:ext cx="533400" cy="1825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3352800" y="3200400"/>
            <a:ext cx="457200" cy="1825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5638800" y="3200400"/>
            <a:ext cx="457200" cy="1825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6096000" y="3200400"/>
            <a:ext cx="533400" cy="18256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2819400" y="3382963"/>
            <a:ext cx="300038" cy="46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119438" y="3382963"/>
            <a:ext cx="1434306" cy="274637"/>
          </a:xfrm>
          <a:prstGeom prst="rect">
            <a:avLst/>
          </a:prstGeom>
        </p:spPr>
        <p:txBody>
          <a:bodyPr wrap="square" lIns="0" tIns="36195" rIns="0" bIns="0" rtlCol="0">
            <a:noAutofit/>
          </a:bodyPr>
          <a:lstStyle/>
          <a:p>
            <a:pPr marL="85725">
              <a:lnSpc>
                <a:spcPct val="101725"/>
              </a:lnSpc>
            </a:pPr>
            <a:r>
              <a:rPr sz="1200" spc="-92" dirty="0" smtClean="0">
                <a:solidFill>
                  <a:srgbClr val="FFFFFF"/>
                </a:solidFill>
                <a:latin typeface="Calibri"/>
                <a:cs typeface="Calibri"/>
              </a:rPr>
              <a:t>χ+3s</a:t>
            </a:r>
            <a:r>
              <a:rPr sz="1200" spc="-46" dirty="0" smtClean="0">
                <a:solidFill>
                  <a:srgbClr val="FFFFFF"/>
                </a:solidFill>
                <a:latin typeface="Calibri"/>
                <a:cs typeface="Calibri"/>
              </a:rPr>
              <a:t>     </a:t>
            </a:r>
            <a:r>
              <a:rPr sz="1200" spc="53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χ +2s     </a:t>
            </a:r>
            <a:r>
              <a:rPr sz="1200" spc="232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χ -s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553744" y="3382963"/>
            <a:ext cx="262731" cy="274637"/>
          </a:xfrm>
          <a:prstGeom prst="rect">
            <a:avLst/>
          </a:prstGeom>
        </p:spPr>
        <p:txBody>
          <a:bodyPr wrap="square" lIns="0" tIns="38100" rIns="0" bIns="0" rtlCol="0">
            <a:noAutofit/>
          </a:bodyPr>
          <a:lstStyle/>
          <a:p>
            <a:pPr marL="79851" marR="69697" algn="ctr">
              <a:lnSpc>
                <a:spcPct val="101725"/>
              </a:lnSpc>
            </a:pPr>
            <a:r>
              <a:rPr sz="1200" dirty="0" smtClean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816475" y="3382963"/>
            <a:ext cx="136525" cy="46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953000" y="3382963"/>
            <a:ext cx="1493838" cy="274637"/>
          </a:xfrm>
          <a:prstGeom prst="rect">
            <a:avLst/>
          </a:prstGeom>
        </p:spPr>
        <p:txBody>
          <a:bodyPr wrap="square" lIns="0" tIns="36195" rIns="0" bIns="0" rtlCol="0">
            <a:noAutofit/>
          </a:bodyPr>
          <a:lstStyle/>
          <a:p>
            <a:pPr marL="85725">
              <a:lnSpc>
                <a:spcPct val="101725"/>
              </a:lnSpc>
            </a:pP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χ +s     </a:t>
            </a:r>
            <a:r>
              <a:rPr sz="1200" spc="4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χ +2s    </a:t>
            </a:r>
            <a:r>
              <a:rPr sz="1200" spc="5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200" spc="0" dirty="0" smtClean="0">
                <a:solidFill>
                  <a:srgbClr val="FFFFFF"/>
                </a:solidFill>
                <a:latin typeface="Calibri"/>
                <a:cs typeface="Calibri"/>
              </a:rPr>
              <a:t>χ </a:t>
            </a:r>
            <a:r>
              <a:rPr sz="1200" spc="-117" dirty="0" smtClean="0">
                <a:solidFill>
                  <a:srgbClr val="FFFFFF"/>
                </a:solidFill>
                <a:latin typeface="Calibri"/>
                <a:cs typeface="Calibri"/>
              </a:rPr>
              <a:t>+3s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446838" y="3382963"/>
            <a:ext cx="182562" cy="460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819400" y="3429000"/>
            <a:ext cx="30003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816475" y="3429000"/>
            <a:ext cx="136525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6446838" y="3429000"/>
            <a:ext cx="182562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2819400" y="3657600"/>
            <a:ext cx="533400" cy="609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3352800" y="3657600"/>
            <a:ext cx="4572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810000" y="3657600"/>
            <a:ext cx="457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4267200" y="3657600"/>
            <a:ext cx="2111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4478338" y="3657600"/>
            <a:ext cx="550862" cy="762000"/>
          </a:xfrm>
          <a:prstGeom prst="rect">
            <a:avLst/>
          </a:prstGeom>
        </p:spPr>
        <p:txBody>
          <a:bodyPr wrap="square" lIns="0" tIns="36195" rIns="0" bIns="0" rtlCol="0">
            <a:noAutofit/>
          </a:bodyPr>
          <a:lstStyle/>
          <a:p>
            <a:pPr marL="85725">
              <a:lnSpc>
                <a:spcPct val="101725"/>
              </a:lnSpc>
            </a:pPr>
            <a:r>
              <a:rPr sz="1400" spc="248" dirty="0" smtClean="0">
                <a:solidFill>
                  <a:srgbClr val="FFFFFF"/>
                </a:solidFill>
                <a:latin typeface="Calibri"/>
                <a:cs typeface="Calibri"/>
              </a:rPr>
              <a:t>68%</a:t>
            </a:r>
            <a:endParaRPr sz="1400">
              <a:latin typeface="Calibri"/>
              <a:cs typeface="Calibri"/>
            </a:endParaRPr>
          </a:p>
          <a:p>
            <a:pPr marL="85725">
              <a:lnSpc>
                <a:spcPct val="101725"/>
              </a:lnSpc>
              <a:spcBef>
                <a:spcPts val="90"/>
              </a:spcBef>
            </a:pPr>
            <a:r>
              <a:rPr sz="1400" spc="-144" dirty="0" smtClean="0">
                <a:solidFill>
                  <a:srgbClr val="FFFFFF"/>
                </a:solidFill>
                <a:latin typeface="Calibri"/>
                <a:cs typeface="Calibri"/>
              </a:rPr>
              <a:t>95%</a:t>
            </a:r>
            <a:endParaRPr sz="1400">
              <a:latin typeface="Calibri"/>
              <a:cs typeface="Calibri"/>
            </a:endParaRPr>
          </a:p>
          <a:p>
            <a:pPr marL="85725">
              <a:lnSpc>
                <a:spcPct val="101725"/>
              </a:lnSpc>
              <a:spcBef>
                <a:spcPts val="90"/>
              </a:spcBef>
            </a:pPr>
            <a:r>
              <a:rPr sz="1400" spc="63" dirty="0" smtClean="0">
                <a:solidFill>
                  <a:srgbClr val="FFFFFF"/>
                </a:solidFill>
                <a:latin typeface="Calibri"/>
                <a:cs typeface="Calibri"/>
              </a:rPr>
              <a:t>99%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29200" y="3657600"/>
            <a:ext cx="152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181600" y="3657600"/>
            <a:ext cx="457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5638800" y="3657600"/>
            <a:ext cx="457200" cy="381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6096000" y="3657600"/>
            <a:ext cx="533400" cy="609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810000" y="3810000"/>
            <a:ext cx="66833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029200" y="3810000"/>
            <a:ext cx="6096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352800" y="4038600"/>
            <a:ext cx="1125538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5029200" y="4038600"/>
            <a:ext cx="1066800" cy="228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819400" y="4267200"/>
            <a:ext cx="165893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5029200" y="4267200"/>
            <a:ext cx="16002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562600" y="2362200"/>
            <a:ext cx="53340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096000" y="2362200"/>
            <a:ext cx="2319338" cy="336550"/>
          </a:xfrm>
          <a:prstGeom prst="rect">
            <a:avLst/>
          </a:prstGeom>
        </p:spPr>
        <p:txBody>
          <a:bodyPr wrap="square" lIns="0" tIns="35560" rIns="0" bIns="0" rtlCol="0">
            <a:noAutofit/>
          </a:bodyPr>
          <a:lstStyle/>
          <a:p>
            <a:pPr marL="85725">
              <a:lnSpc>
                <a:spcPct val="101725"/>
              </a:lnSpc>
            </a:pPr>
            <a:r>
              <a:rPr sz="1800" dirty="0" smtClean="0">
                <a:solidFill>
                  <a:srgbClr val="FF0000"/>
                </a:solidFill>
                <a:latin typeface="Calibri"/>
                <a:cs typeface="Calibri"/>
              </a:rPr>
              <a:t>Skewness =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62600" y="2514600"/>
            <a:ext cx="533400" cy="1841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47800" y="1752600"/>
            <a:ext cx="2260600" cy="336550"/>
          </a:xfrm>
          <a:prstGeom prst="rect">
            <a:avLst/>
          </a:prstGeom>
        </p:spPr>
        <p:txBody>
          <a:bodyPr wrap="square" lIns="0" tIns="35560" rIns="0" bIns="0" rtlCol="0">
            <a:noAutofit/>
          </a:bodyPr>
          <a:lstStyle/>
          <a:p>
            <a:pPr marL="85725">
              <a:lnSpc>
                <a:spcPct val="101725"/>
              </a:lnSpc>
            </a:pPr>
            <a:r>
              <a:rPr sz="1800" dirty="0" smtClean="0">
                <a:solidFill>
                  <a:srgbClr val="FF0000"/>
                </a:solidFill>
                <a:latin typeface="Calibri"/>
                <a:cs typeface="Calibri"/>
              </a:rPr>
              <a:t>Kurtosis =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ject 2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58200" y="2209800"/>
            <a:ext cx="457200" cy="396875"/>
          </a:xfrm>
          <a:custGeom>
            <a:avLst/>
            <a:gdLst/>
            <a:ahLst/>
            <a:cxnLst/>
            <a:rect l="l" t="t" r="r" b="b"/>
            <a:pathLst>
              <a:path w="457200" h="396875">
                <a:moveTo>
                  <a:pt x="0" y="0"/>
                </a:moveTo>
                <a:lnTo>
                  <a:pt x="457200" y="0"/>
                </a:lnTo>
                <a:lnTo>
                  <a:pt x="4572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1000" y="2209800"/>
            <a:ext cx="304800" cy="396875"/>
          </a:xfrm>
          <a:custGeom>
            <a:avLst/>
            <a:gdLst/>
            <a:ahLst/>
            <a:cxnLst/>
            <a:rect l="l" t="t" r="r" b="b"/>
            <a:pathLst>
              <a:path w="304800" h="396875">
                <a:moveTo>
                  <a:pt x="0" y="0"/>
                </a:moveTo>
                <a:lnTo>
                  <a:pt x="304800" y="0"/>
                </a:lnTo>
                <a:lnTo>
                  <a:pt x="3048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85800" y="1905000"/>
            <a:ext cx="7772400" cy="2982913"/>
          </a:xfrm>
          <a:custGeom>
            <a:avLst/>
            <a:gdLst/>
            <a:ahLst/>
            <a:cxnLst/>
            <a:rect l="l" t="t" r="r" b="b"/>
            <a:pathLst>
              <a:path w="7772400" h="2982913">
                <a:moveTo>
                  <a:pt x="0" y="0"/>
                </a:moveTo>
                <a:lnTo>
                  <a:pt x="7772400" y="0"/>
                </a:lnTo>
                <a:lnTo>
                  <a:pt x="7772400" y="2982913"/>
                </a:lnTo>
                <a:lnTo>
                  <a:pt x="0" y="2982913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85800" y="1905000"/>
            <a:ext cx="7772400" cy="29829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505200" y="2590800"/>
            <a:ext cx="2590800" cy="701675"/>
          </a:xfrm>
          <a:custGeom>
            <a:avLst/>
            <a:gdLst/>
            <a:ahLst/>
            <a:cxnLst/>
            <a:rect l="l" t="t" r="r" b="b"/>
            <a:pathLst>
              <a:path w="2590800" h="701675">
                <a:moveTo>
                  <a:pt x="0" y="0"/>
                </a:moveTo>
                <a:lnTo>
                  <a:pt x="2590800" y="0"/>
                </a:lnTo>
                <a:lnTo>
                  <a:pt x="2590800" y="701675"/>
                </a:lnTo>
                <a:lnTo>
                  <a:pt x="0" y="7016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124200" y="3962400"/>
            <a:ext cx="609600" cy="457200"/>
          </a:xfrm>
          <a:custGeom>
            <a:avLst/>
            <a:gdLst/>
            <a:ahLst/>
            <a:cxnLst/>
            <a:rect l="l" t="t" r="r" b="b"/>
            <a:pathLst>
              <a:path w="609600" h="457200">
                <a:moveTo>
                  <a:pt x="0" y="0"/>
                </a:moveTo>
                <a:lnTo>
                  <a:pt x="609600" y="0"/>
                </a:lnTo>
                <a:lnTo>
                  <a:pt x="6096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205663" y="3995738"/>
            <a:ext cx="381000" cy="457200"/>
          </a:xfrm>
          <a:custGeom>
            <a:avLst/>
            <a:gdLst/>
            <a:ahLst/>
            <a:cxnLst/>
            <a:rect l="l" t="t" r="r" b="b"/>
            <a:pathLst>
              <a:path w="381000" h="457200">
                <a:moveTo>
                  <a:pt x="0" y="0"/>
                </a:moveTo>
                <a:lnTo>
                  <a:pt x="381000" y="0"/>
                </a:lnTo>
                <a:lnTo>
                  <a:pt x="3810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38200" y="4876800"/>
            <a:ext cx="7543800" cy="396875"/>
          </a:xfrm>
          <a:custGeom>
            <a:avLst/>
            <a:gdLst/>
            <a:ahLst/>
            <a:cxnLst/>
            <a:rect l="l" t="t" r="r" b="b"/>
            <a:pathLst>
              <a:path w="7543800" h="396875">
                <a:moveTo>
                  <a:pt x="0" y="0"/>
                </a:moveTo>
                <a:lnTo>
                  <a:pt x="7543800" y="0"/>
                </a:lnTo>
                <a:lnTo>
                  <a:pt x="7543800" y="396875"/>
                </a:lnTo>
                <a:lnTo>
                  <a:pt x="0" y="396875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62000" y="1143000"/>
            <a:ext cx="7467600" cy="457200"/>
          </a:xfrm>
          <a:custGeom>
            <a:avLst/>
            <a:gdLst/>
            <a:ahLst/>
            <a:cxnLst/>
            <a:rect l="l" t="t" r="r" b="b"/>
            <a:pathLst>
              <a:path w="7467600" h="457200">
                <a:moveTo>
                  <a:pt x="0" y="0"/>
                </a:moveTo>
                <a:lnTo>
                  <a:pt x="7467600" y="0"/>
                </a:lnTo>
                <a:lnTo>
                  <a:pt x="74676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971800" y="5446713"/>
            <a:ext cx="1981200" cy="954087"/>
          </a:xfrm>
          <a:custGeom>
            <a:avLst/>
            <a:gdLst/>
            <a:ahLst/>
            <a:cxnLst/>
            <a:rect l="l" t="t" r="r" b="b"/>
            <a:pathLst>
              <a:path w="1981200" h="954087">
                <a:moveTo>
                  <a:pt x="0" y="0"/>
                </a:moveTo>
                <a:lnTo>
                  <a:pt x="1981200" y="0"/>
                </a:lnTo>
                <a:lnTo>
                  <a:pt x="1981200" y="954087"/>
                </a:lnTo>
                <a:lnTo>
                  <a:pt x="0" y="954087"/>
                </a:lnTo>
                <a:lnTo>
                  <a:pt x="0" y="0"/>
                </a:lnTo>
                <a:close/>
              </a:path>
            </a:pathLst>
          </a:custGeom>
          <a:solidFill>
            <a:srgbClr val="4F81B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971800" y="5446713"/>
            <a:ext cx="1981200" cy="954087"/>
          </a:xfrm>
          <a:custGeom>
            <a:avLst/>
            <a:gdLst/>
            <a:ahLst/>
            <a:cxnLst/>
            <a:rect l="l" t="t" r="r" b="b"/>
            <a:pathLst>
              <a:path w="1981200" h="954087">
                <a:moveTo>
                  <a:pt x="0" y="0"/>
                </a:moveTo>
                <a:lnTo>
                  <a:pt x="1981200" y="0"/>
                </a:lnTo>
                <a:lnTo>
                  <a:pt x="1981200" y="954087"/>
                </a:lnTo>
                <a:lnTo>
                  <a:pt x="0" y="954087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581400" y="5903913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127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81400" y="5903913"/>
            <a:ext cx="685800" cy="0"/>
          </a:xfrm>
          <a:custGeom>
            <a:avLst/>
            <a:gdLst/>
            <a:ahLst/>
            <a:cxnLst/>
            <a:rect l="l" t="t" r="r" b="b"/>
            <a:pathLst>
              <a:path w="685800">
                <a:moveTo>
                  <a:pt x="0" y="0"/>
                </a:moveTo>
                <a:lnTo>
                  <a:pt x="685800" y="0"/>
                </a:lnTo>
              </a:path>
            </a:pathLst>
          </a:custGeom>
          <a:ln w="28575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695308" y="2649503"/>
            <a:ext cx="2227580" cy="584200"/>
          </a:xfrm>
          <a:prstGeom prst="rect">
            <a:avLst/>
          </a:prstGeom>
        </p:spPr>
        <p:txBody>
          <a:bodyPr wrap="square" lIns="0" tIns="13779" rIns="0" bIns="0" rtlCol="0">
            <a:noAutofit/>
          </a:bodyPr>
          <a:lstStyle/>
          <a:p>
            <a:pPr algn="ctr">
              <a:lnSpc>
                <a:spcPts val="2170"/>
              </a:lnSpc>
            </a:pPr>
            <a:r>
              <a:rPr sz="2000" dirty="0" smtClean="0">
                <a:solidFill>
                  <a:srgbClr val="FFFFFF"/>
                </a:solidFill>
                <a:latin typeface="Tahoma"/>
                <a:cs typeface="Tahoma"/>
              </a:rPr>
              <a:t>Transformasi dari X</a:t>
            </a:r>
            <a:endParaRPr sz="2000">
              <a:latin typeface="Tahoma"/>
              <a:cs typeface="Tahoma"/>
            </a:endParaRPr>
          </a:p>
          <a:p>
            <a:pPr marL="832844" marR="849905" algn="ctr">
              <a:lnSpc>
                <a:spcPts val="2400"/>
              </a:lnSpc>
              <a:spcBef>
                <a:spcPts val="11"/>
              </a:spcBef>
            </a:pPr>
            <a:r>
              <a:rPr sz="2000" dirty="0" smtClean="0">
                <a:solidFill>
                  <a:srgbClr val="FFFFFF"/>
                </a:solidFill>
                <a:latin typeface="Tahoma"/>
                <a:cs typeface="Tahoma"/>
              </a:rPr>
              <a:t>ke Z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340844" y="4027764"/>
            <a:ext cx="221996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dirty="0" smtClean="0">
                <a:solidFill>
                  <a:srgbClr val="FFFFFF"/>
                </a:solidFill>
                <a:latin typeface="Tahoma"/>
                <a:cs typeface="Tahoma"/>
              </a:rPr>
              <a:t>x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78688" y="4061102"/>
            <a:ext cx="206451" cy="330200"/>
          </a:xfrm>
          <a:prstGeom prst="rect">
            <a:avLst/>
          </a:prstGeom>
        </p:spPr>
        <p:txBody>
          <a:bodyPr wrap="square" lIns="0" tIns="16414" rIns="0" bIns="0" rtlCol="0">
            <a:noAutofit/>
          </a:bodyPr>
          <a:lstStyle/>
          <a:p>
            <a:pPr marL="12700">
              <a:lnSpc>
                <a:spcPts val="2585"/>
              </a:lnSpc>
            </a:pPr>
            <a:r>
              <a:rPr sz="2400" dirty="0" smtClean="0">
                <a:solidFill>
                  <a:srgbClr val="FFFFFF"/>
                </a:solidFill>
                <a:latin typeface="Tahoma"/>
                <a:cs typeface="Tahoma"/>
              </a:rPr>
              <a:t>z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71800" y="5446713"/>
            <a:ext cx="1981200" cy="954087"/>
          </a:xfrm>
          <a:prstGeom prst="rect">
            <a:avLst/>
          </a:prstGeom>
        </p:spPr>
        <p:txBody>
          <a:bodyPr wrap="square" lIns="0" tIns="27939" rIns="0" bIns="0" rtlCol="0">
            <a:noAutofit/>
          </a:bodyPr>
          <a:lstStyle/>
          <a:p>
            <a:pPr marL="85725">
              <a:lnSpc>
                <a:spcPct val="100585"/>
              </a:lnSpc>
            </a:pPr>
            <a:r>
              <a:rPr sz="2000" b="1" dirty="0" smtClean="0">
                <a:solidFill>
                  <a:srgbClr val="FFFFFF"/>
                </a:solidFill>
                <a:latin typeface="Tahoma"/>
                <a:cs typeface="Tahoma"/>
              </a:rPr>
              <a:t>Z = X - μ</a:t>
            </a:r>
            <a:endParaRPr sz="2000">
              <a:latin typeface="Tahoma"/>
              <a:cs typeface="Tahoma"/>
            </a:endParaRPr>
          </a:p>
          <a:p>
            <a:pPr marL="794014" marR="916116" algn="ctr">
              <a:lnSpc>
                <a:spcPct val="100585"/>
              </a:lnSpc>
              <a:spcBef>
                <a:spcPts val="1169"/>
              </a:spcBef>
            </a:pPr>
            <a:r>
              <a:rPr sz="2400" b="1" dirty="0" smtClean="0">
                <a:solidFill>
                  <a:srgbClr val="FFFFFF"/>
                </a:solidFill>
                <a:latin typeface="Tahoma"/>
                <a:cs typeface="Tahoma"/>
              </a:rPr>
              <a:t>σ</a:t>
            </a:r>
            <a:endParaRPr sz="24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38200" y="4876800"/>
            <a:ext cx="7543800" cy="396875"/>
          </a:xfrm>
          <a:prstGeom prst="rect">
            <a:avLst/>
          </a:prstGeom>
        </p:spPr>
        <p:txBody>
          <a:bodyPr wrap="square" lIns="0" tIns="27939" rIns="0" bIns="0" rtlCol="0">
            <a:noAutofit/>
          </a:bodyPr>
          <a:lstStyle/>
          <a:p>
            <a:pPr marL="85725">
              <a:lnSpc>
                <a:spcPct val="100585"/>
              </a:lnSpc>
            </a:pPr>
            <a:r>
              <a:rPr sz="2000" b="1" dirty="0" smtClean="0">
                <a:solidFill>
                  <a:srgbClr val="FFFFFF"/>
                </a:solidFill>
                <a:latin typeface="Tahoma"/>
                <a:cs typeface="Tahoma"/>
              </a:rPr>
              <a:t>Di mana nilai Z: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58200" y="2209800"/>
            <a:ext cx="457200" cy="396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81000" y="2209800"/>
            <a:ext cx="304800" cy="3968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762000" y="1143000"/>
            <a:ext cx="7467600" cy="457200"/>
          </a:xfrm>
          <a:prstGeom prst="rect">
            <a:avLst/>
          </a:prstGeom>
        </p:spPr>
        <p:txBody>
          <a:bodyPr wrap="square" lIns="0" tIns="25400" rIns="0" bIns="0" rtlCol="0">
            <a:noAutofit/>
          </a:bodyPr>
          <a:lstStyle/>
          <a:p>
            <a:pPr marL="85725">
              <a:lnSpc>
                <a:spcPct val="100585"/>
              </a:lnSpc>
            </a:pPr>
            <a:r>
              <a:rPr sz="2400" b="1" dirty="0" smtClean="0">
                <a:solidFill>
                  <a:srgbClr val="EEECE1"/>
                </a:solidFill>
                <a:latin typeface="Tahoma"/>
                <a:cs typeface="Tahoma"/>
              </a:rPr>
              <a:t>TRANSFORMASI DARI NILAI X KE Z</a:t>
            </a:r>
            <a:endParaRPr sz="24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1F49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5288" y="404813"/>
            <a:ext cx="8569325" cy="6192837"/>
          </a:xfrm>
          <a:custGeom>
            <a:avLst/>
            <a:gdLst/>
            <a:ahLst/>
            <a:cxnLst/>
            <a:rect l="l" t="t" r="r" b="b"/>
            <a:pathLst>
              <a:path w="8569325" h="6192837">
                <a:moveTo>
                  <a:pt x="0" y="0"/>
                </a:moveTo>
                <a:lnTo>
                  <a:pt x="8569325" y="0"/>
                </a:lnTo>
                <a:lnTo>
                  <a:pt x="8569325" y="6192837"/>
                </a:lnTo>
                <a:lnTo>
                  <a:pt x="0" y="6192837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22313" y="5588000"/>
            <a:ext cx="5113337" cy="971550"/>
          </a:xfrm>
          <a:custGeom>
            <a:avLst/>
            <a:gdLst/>
            <a:ahLst/>
            <a:cxnLst/>
            <a:rect l="l" t="t" r="r" b="b"/>
            <a:pathLst>
              <a:path w="5113337" h="971550">
                <a:moveTo>
                  <a:pt x="0" y="0"/>
                </a:moveTo>
                <a:lnTo>
                  <a:pt x="5113337" y="0"/>
                </a:lnTo>
                <a:lnTo>
                  <a:pt x="5113337" y="971550"/>
                </a:lnTo>
                <a:lnTo>
                  <a:pt x="0" y="971550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2313" y="5588000"/>
            <a:ext cx="5113337" cy="971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68313" y="476250"/>
            <a:ext cx="6337300" cy="3252788"/>
          </a:xfrm>
          <a:custGeom>
            <a:avLst/>
            <a:gdLst/>
            <a:ahLst/>
            <a:cxnLst/>
            <a:rect l="l" t="t" r="r" b="b"/>
            <a:pathLst>
              <a:path w="6337300" h="3252788">
                <a:moveTo>
                  <a:pt x="0" y="0"/>
                </a:moveTo>
                <a:lnTo>
                  <a:pt x="6337300" y="0"/>
                </a:lnTo>
                <a:lnTo>
                  <a:pt x="6337300" y="3252788"/>
                </a:lnTo>
                <a:lnTo>
                  <a:pt x="0" y="3252788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68313" y="476250"/>
            <a:ext cx="6337300" cy="32527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95288" y="404813"/>
            <a:ext cx="8569325" cy="6192837"/>
          </a:xfrm>
          <a:prstGeom prst="rect">
            <a:avLst/>
          </a:prstGeom>
        </p:spPr>
        <p:txBody>
          <a:bodyPr wrap="square" lIns="0" tIns="5355" rIns="0" bIns="0" rtlCol="0">
            <a:noAutofit/>
          </a:bodyPr>
          <a:lstStyle/>
          <a:p>
            <a:pPr>
              <a:lnSpc>
                <a:spcPts val="950"/>
              </a:lnSpc>
            </a:pPr>
            <a:endParaRPr sz="950"/>
          </a:p>
          <a:p>
            <a:pPr marL="234975">
              <a:lnSpc>
                <a:spcPct val="101725"/>
              </a:lnSpc>
              <a:spcBef>
                <a:spcPts val="25000"/>
              </a:spcBef>
            </a:pPr>
            <a:r>
              <a:rPr sz="2600" spc="101" dirty="0" smtClean="0">
                <a:solidFill>
                  <a:srgbClr val="FFFFFF"/>
                </a:solidFill>
                <a:latin typeface="Calibri"/>
                <a:cs typeface="Calibri"/>
              </a:rPr>
              <a:t>Z &gt; 0 jika x &gt; μ</a:t>
            </a:r>
            <a:endParaRPr sz="2600">
              <a:latin typeface="Calibri"/>
              <a:cs typeface="Calibri"/>
            </a:endParaRPr>
          </a:p>
          <a:p>
            <a:pPr marL="234975">
              <a:lnSpc>
                <a:spcPct val="101725"/>
              </a:lnSpc>
              <a:spcBef>
                <a:spcPts val="501"/>
              </a:spcBef>
            </a:pPr>
            <a:r>
              <a:rPr sz="2600" spc="101" dirty="0" smtClean="0">
                <a:solidFill>
                  <a:srgbClr val="FFFFFF"/>
                </a:solidFill>
                <a:latin typeface="Calibri"/>
                <a:cs typeface="Calibri"/>
              </a:rPr>
              <a:t>Z &lt; 0 jika x &lt; μ</a:t>
            </a:r>
            <a:endParaRPr sz="2600">
              <a:latin typeface="Calibri"/>
              <a:cs typeface="Calibri"/>
            </a:endParaRPr>
          </a:p>
          <a:p>
            <a:pPr marL="234979">
              <a:lnSpc>
                <a:spcPct val="101725"/>
              </a:lnSpc>
              <a:spcBef>
                <a:spcPts val="501"/>
              </a:spcBef>
            </a:pPr>
            <a:r>
              <a:rPr sz="2600" spc="41" dirty="0" smtClean="0">
                <a:solidFill>
                  <a:srgbClr val="FF0000"/>
                </a:solidFill>
                <a:latin typeface="Calibri"/>
                <a:cs typeface="Calibri"/>
              </a:rPr>
              <a:t>Simetri : P(0 ≤ Z ≤ b) = P(-b ≤ Z ≤ 0)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588</Words>
  <Application>Microsoft Office PowerPoint</Application>
  <PresentationFormat>On-screen Show (4:3)</PresentationFormat>
  <Paragraphs>156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 A407UF</dc:creator>
  <cp:lastModifiedBy>Asus A407UF</cp:lastModifiedBy>
  <cp:revision>1</cp:revision>
  <dcterms:modified xsi:type="dcterms:W3CDTF">2020-04-07T05:53:18Z</dcterms:modified>
</cp:coreProperties>
</file>