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35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E3B3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2286000"/>
            <a:ext cx="8839200" cy="4105910"/>
          </a:xfrm>
          <a:custGeom>
            <a:avLst/>
            <a:gdLst/>
            <a:ahLst/>
            <a:cxnLst/>
            <a:rect l="l" t="t" r="r" b="b"/>
            <a:pathLst>
              <a:path w="8839200" h="4105910">
                <a:moveTo>
                  <a:pt x="0" y="4105655"/>
                </a:moveTo>
                <a:lnTo>
                  <a:pt x="8839200" y="4105655"/>
                </a:lnTo>
                <a:lnTo>
                  <a:pt x="8839200" y="0"/>
                </a:lnTo>
                <a:lnTo>
                  <a:pt x="0" y="0"/>
                </a:lnTo>
                <a:lnTo>
                  <a:pt x="0" y="410565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6702552"/>
            <a:ext cx="8839200" cy="3175"/>
          </a:xfrm>
          <a:custGeom>
            <a:avLst/>
            <a:gdLst/>
            <a:ahLst/>
            <a:cxnLst/>
            <a:rect l="l" t="t" r="r" b="b"/>
            <a:pathLst>
              <a:path w="8839200" h="3175">
                <a:moveTo>
                  <a:pt x="0" y="3048"/>
                </a:moveTo>
                <a:lnTo>
                  <a:pt x="8839200" y="3048"/>
                </a:lnTo>
                <a:lnTo>
                  <a:pt x="8839200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72000" y="2286000"/>
            <a:ext cx="0" cy="4102735"/>
          </a:xfrm>
          <a:custGeom>
            <a:avLst/>
            <a:gdLst/>
            <a:ahLst/>
            <a:cxnLst/>
            <a:rect l="l" t="t" r="r" b="b"/>
            <a:pathLst>
              <a:path h="4102735">
                <a:moveTo>
                  <a:pt x="0" y="0"/>
                </a:moveTo>
                <a:lnTo>
                  <a:pt x="0" y="4102227"/>
                </a:lnTo>
              </a:path>
            </a:pathLst>
          </a:custGeom>
          <a:ln w="9525">
            <a:solidFill>
              <a:srgbClr val="646B8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144000" cy="1447800"/>
          </a:xfrm>
          <a:custGeom>
            <a:avLst/>
            <a:gdLst/>
            <a:ahLst/>
            <a:cxnLst/>
            <a:rect l="l" t="t" r="r" b="b"/>
            <a:pathLst>
              <a:path w="9144000" h="1447800">
                <a:moveTo>
                  <a:pt x="9144000" y="0"/>
                </a:moveTo>
                <a:lnTo>
                  <a:pt x="0" y="0"/>
                </a:lnTo>
                <a:lnTo>
                  <a:pt x="0" y="1371600"/>
                </a:lnTo>
                <a:lnTo>
                  <a:pt x="0" y="1447800"/>
                </a:lnTo>
                <a:lnTo>
                  <a:pt x="9144000" y="1447800"/>
                </a:lnTo>
                <a:lnTo>
                  <a:pt x="9144000" y="137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400" y="0"/>
                </a:moveTo>
                <a:lnTo>
                  <a:pt x="0" y="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99160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400" y="0"/>
                </a:moveTo>
                <a:lnTo>
                  <a:pt x="0" y="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52399" y="1371600"/>
            <a:ext cx="8833485" cy="914400"/>
          </a:xfrm>
          <a:custGeom>
            <a:avLst/>
            <a:gdLst/>
            <a:ahLst/>
            <a:cxnLst/>
            <a:rect l="l" t="t" r="r" b="b"/>
            <a:pathLst>
              <a:path w="8833485" h="914400">
                <a:moveTo>
                  <a:pt x="8833104" y="0"/>
                </a:moveTo>
                <a:lnTo>
                  <a:pt x="0" y="0"/>
                </a:lnTo>
                <a:lnTo>
                  <a:pt x="0" y="914400"/>
                </a:lnTo>
                <a:lnTo>
                  <a:pt x="8833104" y="914400"/>
                </a:lnTo>
                <a:lnTo>
                  <a:pt x="8833104" y="0"/>
                </a:lnTo>
                <a:close/>
              </a:path>
            </a:pathLst>
          </a:custGeom>
          <a:solidFill>
            <a:srgbClr val="D16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45922" y="6391655"/>
            <a:ext cx="8833485" cy="311150"/>
          </a:xfrm>
          <a:custGeom>
            <a:avLst/>
            <a:gdLst/>
            <a:ahLst/>
            <a:cxnLst/>
            <a:rect l="l" t="t" r="r" b="b"/>
            <a:pathLst>
              <a:path w="8833485" h="311150">
                <a:moveTo>
                  <a:pt x="8833104" y="0"/>
                </a:moveTo>
                <a:lnTo>
                  <a:pt x="0" y="0"/>
                </a:lnTo>
                <a:lnTo>
                  <a:pt x="0" y="310896"/>
                </a:lnTo>
                <a:lnTo>
                  <a:pt x="8833104" y="310896"/>
                </a:lnTo>
                <a:lnTo>
                  <a:pt x="8833104" y="0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52399" y="128016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rgbClr val="7B98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52399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0"/>
                </a:moveTo>
                <a:lnTo>
                  <a:pt x="8833104" y="0"/>
                </a:lnTo>
                <a:lnTo>
                  <a:pt x="8833104" y="6547104"/>
                </a:lnTo>
                <a:lnTo>
                  <a:pt x="0" y="654710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7B98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267200" y="95603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72211" y="1609344"/>
            <a:ext cx="3483864" cy="5257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70069" y="1701799"/>
            <a:ext cx="3742690" cy="3698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22649" y="461581"/>
            <a:ext cx="189870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4474" y="1530794"/>
            <a:ext cx="8655050" cy="414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E3B3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1225" y="2819400"/>
          <a:ext cx="731773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775"/>
                <a:gridCol w="4635500"/>
                <a:gridCol w="284479"/>
                <a:gridCol w="382270"/>
                <a:gridCol w="1783715"/>
              </a:tblGrid>
              <a:tr h="1280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3200" spc="-5" dirty="0">
                          <a:solidFill>
                            <a:srgbClr val="464653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3200" dirty="0">
                          <a:solidFill>
                            <a:srgbClr val="464653"/>
                          </a:solidFill>
                          <a:latin typeface="Georgia"/>
                          <a:cs typeface="Georgia"/>
                        </a:rPr>
                        <a:t>ji</a:t>
                      </a:r>
                      <a:endParaRPr sz="3200">
                        <a:latin typeface="Georgia"/>
                        <a:cs typeface="Georgia"/>
                      </a:endParaRPr>
                    </a:p>
                  </a:txBody>
                  <a:tcPr marL="0" marR="0" marT="178435" marB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3200" dirty="0">
                          <a:solidFill>
                            <a:srgbClr val="464653"/>
                          </a:solidFill>
                          <a:latin typeface="Georgia"/>
                          <a:cs typeface="Georgia"/>
                        </a:rPr>
                        <a:t>t</a:t>
                      </a:r>
                      <a:endParaRPr sz="3200">
                        <a:latin typeface="Georgia"/>
                        <a:cs typeface="Georgia"/>
                      </a:endParaRPr>
                    </a:p>
                  </a:txBody>
                  <a:tcPr marL="0" marR="0" marT="178435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3200" dirty="0">
                          <a:solidFill>
                            <a:srgbClr val="464653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3200">
                        <a:latin typeface="Georgia"/>
                        <a:cs typeface="Georgia"/>
                      </a:endParaRPr>
                    </a:p>
                  </a:txBody>
                  <a:tcPr marL="0" marR="0" marT="178435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3200" spc="175" dirty="0">
                          <a:solidFill>
                            <a:srgbClr val="464653"/>
                          </a:solidFill>
                          <a:latin typeface="Georgia"/>
                          <a:cs typeface="Georgia"/>
                        </a:rPr>
                        <a:t>Sampel</a:t>
                      </a:r>
                      <a:endParaRPr sz="3200">
                        <a:latin typeface="Georgia"/>
                        <a:cs typeface="Georgia"/>
                      </a:endParaRPr>
                    </a:p>
                  </a:txBody>
                  <a:tcPr marL="0" marR="0" marT="17843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27895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70" dirty="0">
                <a:solidFill>
                  <a:srgbClr val="464653"/>
                </a:solidFill>
                <a:latin typeface="Georgia"/>
                <a:cs typeface="Georgia"/>
              </a:rPr>
              <a:t>Contoh</a:t>
            </a:r>
            <a:r>
              <a:rPr sz="3200" spc="135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285" dirty="0">
                <a:solidFill>
                  <a:srgbClr val="464653"/>
                </a:solidFill>
                <a:latin typeface="Georgia"/>
                <a:cs typeface="Georgia"/>
              </a:rPr>
              <a:t>kasus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238503"/>
            <a:ext cx="7806055" cy="2555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765175" indent="-274320">
              <a:lnSpc>
                <a:spcPct val="100000"/>
              </a:lnSpc>
              <a:spcBef>
                <a:spcPts val="1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05" dirty="0">
                <a:latin typeface="Trebuchet MS"/>
                <a:cs typeface="Trebuchet MS"/>
              </a:rPr>
              <a:t>Seorang guru </a:t>
            </a:r>
            <a:r>
              <a:rPr sz="2600" spc="-155" dirty="0">
                <a:latin typeface="Trebuchet MS"/>
                <a:cs typeface="Trebuchet MS"/>
              </a:rPr>
              <a:t>ingin </a:t>
            </a:r>
            <a:r>
              <a:rPr sz="2600" spc="-165" dirty="0">
                <a:latin typeface="Trebuchet MS"/>
                <a:cs typeface="Trebuchet MS"/>
              </a:rPr>
              <a:t>mengetahui </a:t>
            </a:r>
            <a:r>
              <a:rPr sz="2600" spc="-185" dirty="0">
                <a:latin typeface="Trebuchet MS"/>
                <a:cs typeface="Trebuchet MS"/>
              </a:rPr>
              <a:t>efektifitas </a:t>
            </a:r>
            <a:r>
              <a:rPr sz="2600" spc="-180" dirty="0">
                <a:latin typeface="Trebuchet MS"/>
                <a:cs typeface="Trebuchet MS"/>
              </a:rPr>
              <a:t>pelatihan  </a:t>
            </a:r>
            <a:r>
              <a:rPr sz="2600" spc="-160" dirty="0">
                <a:latin typeface="Trebuchet MS"/>
                <a:cs typeface="Trebuchet MS"/>
              </a:rPr>
              <a:t>kepemimpinan </a:t>
            </a:r>
            <a:r>
              <a:rPr sz="2600" spc="-175" dirty="0">
                <a:latin typeface="Trebuchet MS"/>
                <a:cs typeface="Trebuchet MS"/>
              </a:rPr>
              <a:t>yang akan</a:t>
            </a:r>
            <a:r>
              <a:rPr sz="2600" spc="70" dirty="0">
                <a:latin typeface="Trebuchet MS"/>
                <a:cs typeface="Trebuchet MS"/>
              </a:rPr>
              <a:t> </a:t>
            </a:r>
            <a:r>
              <a:rPr sz="2600" spc="-160" dirty="0">
                <a:latin typeface="Trebuchet MS"/>
                <a:cs typeface="Trebuchet MS"/>
              </a:rPr>
              <a:t>dilakukannya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20" dirty="0">
                <a:latin typeface="Trebuchet MS"/>
                <a:cs typeface="Trebuchet MS"/>
              </a:rPr>
              <a:t>Dipilihlah </a:t>
            </a:r>
            <a:r>
              <a:rPr sz="2600" spc="-60" dirty="0">
                <a:latin typeface="Trebuchet MS"/>
                <a:cs typeface="Trebuchet MS"/>
              </a:rPr>
              <a:t>12 </a:t>
            </a:r>
            <a:r>
              <a:rPr sz="2600" spc="-100" dirty="0">
                <a:latin typeface="Trebuchet MS"/>
                <a:cs typeface="Trebuchet MS"/>
              </a:rPr>
              <a:t>orang </a:t>
            </a:r>
            <a:r>
              <a:rPr sz="2600" spc="-114" dirty="0">
                <a:latin typeface="Trebuchet MS"/>
                <a:cs typeface="Trebuchet MS"/>
              </a:rPr>
              <a:t>untuk</a:t>
            </a:r>
            <a:r>
              <a:rPr sz="2600" spc="-55" dirty="0">
                <a:latin typeface="Trebuchet MS"/>
                <a:cs typeface="Trebuchet MS"/>
              </a:rPr>
              <a:t> </a:t>
            </a:r>
            <a:r>
              <a:rPr sz="2600" spc="-175" dirty="0">
                <a:latin typeface="Trebuchet MS"/>
                <a:cs typeface="Trebuchet MS"/>
              </a:rPr>
              <a:t>dilatih</a:t>
            </a:r>
            <a:endParaRPr sz="2600">
              <a:latin typeface="Trebuchet MS"/>
              <a:cs typeface="Trebuchet MS"/>
            </a:endParaRPr>
          </a:p>
          <a:p>
            <a:pPr marL="286385" marR="5080" indent="-274320">
              <a:lnSpc>
                <a:spcPct val="100000"/>
              </a:lnSpc>
              <a:spcBef>
                <a:spcPts val="6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50" dirty="0">
                <a:latin typeface="Trebuchet MS"/>
                <a:cs typeface="Trebuchet MS"/>
              </a:rPr>
              <a:t>Sebelum </a:t>
            </a:r>
            <a:r>
              <a:rPr sz="2600" spc="-180" dirty="0">
                <a:latin typeface="Trebuchet MS"/>
                <a:cs typeface="Trebuchet MS"/>
              </a:rPr>
              <a:t>pelatihan </a:t>
            </a:r>
            <a:r>
              <a:rPr sz="2600" spc="-130" dirty="0">
                <a:latin typeface="Trebuchet MS"/>
                <a:cs typeface="Trebuchet MS"/>
              </a:rPr>
              <a:t>disebar </a:t>
            </a:r>
            <a:r>
              <a:rPr sz="2600" spc="-175" dirty="0">
                <a:latin typeface="Trebuchet MS"/>
                <a:cs typeface="Trebuchet MS"/>
              </a:rPr>
              <a:t>angket </a:t>
            </a:r>
            <a:r>
              <a:rPr sz="2600" spc="-114" dirty="0">
                <a:latin typeface="Trebuchet MS"/>
                <a:cs typeface="Trebuchet MS"/>
              </a:rPr>
              <a:t>untuk </a:t>
            </a:r>
            <a:r>
              <a:rPr sz="2600" spc="-165" dirty="0">
                <a:latin typeface="Trebuchet MS"/>
                <a:cs typeface="Trebuchet MS"/>
              </a:rPr>
              <a:t>mengetahui  tingkat </a:t>
            </a:r>
            <a:r>
              <a:rPr sz="2600" spc="-160" dirty="0">
                <a:latin typeface="Trebuchet MS"/>
                <a:cs typeface="Trebuchet MS"/>
              </a:rPr>
              <a:t>kepemimpinan </a:t>
            </a:r>
            <a:r>
              <a:rPr sz="2600" spc="-165" dirty="0">
                <a:latin typeface="Trebuchet MS"/>
                <a:cs typeface="Trebuchet MS"/>
              </a:rPr>
              <a:t>dan </a:t>
            </a:r>
            <a:r>
              <a:rPr sz="2600" spc="-125" dirty="0">
                <a:latin typeface="Trebuchet MS"/>
                <a:cs typeface="Trebuchet MS"/>
              </a:rPr>
              <a:t>diakhir </a:t>
            </a:r>
            <a:r>
              <a:rPr sz="2600" spc="-175" dirty="0">
                <a:latin typeface="Trebuchet MS"/>
                <a:cs typeface="Trebuchet MS"/>
              </a:rPr>
              <a:t>pelatihann </a:t>
            </a:r>
            <a:r>
              <a:rPr sz="2600" spc="-130" dirty="0">
                <a:latin typeface="Trebuchet MS"/>
                <a:cs typeface="Trebuchet MS"/>
              </a:rPr>
              <a:t>disebar </a:t>
            </a:r>
            <a:r>
              <a:rPr sz="2600" spc="-204" dirty="0">
                <a:latin typeface="Trebuchet MS"/>
                <a:cs typeface="Trebuchet MS"/>
              </a:rPr>
              <a:t>lagi  </a:t>
            </a:r>
            <a:r>
              <a:rPr sz="2600" spc="-175" dirty="0">
                <a:latin typeface="Trebuchet MS"/>
                <a:cs typeface="Trebuchet MS"/>
              </a:rPr>
              <a:t>angket </a:t>
            </a:r>
            <a:r>
              <a:rPr sz="2600" spc="-114" dirty="0">
                <a:latin typeface="Trebuchet MS"/>
                <a:cs typeface="Trebuchet MS"/>
              </a:rPr>
              <a:t>untuk </a:t>
            </a:r>
            <a:r>
              <a:rPr sz="2600" spc="-165" dirty="0">
                <a:latin typeface="Trebuchet MS"/>
                <a:cs typeface="Trebuchet MS"/>
              </a:rPr>
              <a:t>mengetahui tingkat</a:t>
            </a:r>
            <a:r>
              <a:rPr sz="2600" spc="105" dirty="0">
                <a:latin typeface="Trebuchet MS"/>
                <a:cs typeface="Trebuchet MS"/>
              </a:rPr>
              <a:t> </a:t>
            </a:r>
            <a:r>
              <a:rPr sz="2600" spc="-160" dirty="0">
                <a:latin typeface="Trebuchet MS"/>
                <a:cs typeface="Trebuchet MS"/>
              </a:rPr>
              <a:t>kepemimpinan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0850" y="1212850"/>
          <a:ext cx="8229600" cy="48209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Sebelum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pelatihan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Sesudah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pelatihan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ts val="275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31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29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29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29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29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28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28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30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31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28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27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28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29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30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29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30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28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60"/>
                        </a:lnSpc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27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5940" y="577088"/>
            <a:ext cx="39941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240" dirty="0">
                <a:solidFill>
                  <a:srgbClr val="464653"/>
                </a:solidFill>
                <a:latin typeface="Georgia"/>
                <a:cs typeface="Georgia"/>
              </a:rPr>
              <a:t>Rumus </a:t>
            </a:r>
            <a:r>
              <a:rPr sz="3200" spc="110" dirty="0">
                <a:solidFill>
                  <a:srgbClr val="464653"/>
                </a:solidFill>
                <a:latin typeface="Georgia"/>
                <a:cs typeface="Georgia"/>
              </a:rPr>
              <a:t>Paired t</a:t>
            </a:r>
            <a:r>
              <a:rPr sz="3200" spc="305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150" dirty="0">
                <a:solidFill>
                  <a:srgbClr val="464653"/>
                </a:solidFill>
                <a:latin typeface="Georgia"/>
                <a:cs typeface="Georgia"/>
              </a:rPr>
              <a:t>test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10271" y="2271147"/>
            <a:ext cx="4341495" cy="1641475"/>
            <a:chOff x="1410271" y="2271147"/>
            <a:chExt cx="4341495" cy="1641475"/>
          </a:xfrm>
        </p:grpSpPr>
        <p:sp>
          <p:nvSpPr>
            <p:cNvPr id="9" name="object 9"/>
            <p:cNvSpPr/>
            <p:nvPr/>
          </p:nvSpPr>
          <p:spPr>
            <a:xfrm>
              <a:off x="1810918" y="3316795"/>
              <a:ext cx="3853179" cy="0"/>
            </a:xfrm>
            <a:custGeom>
              <a:avLst/>
              <a:gdLst/>
              <a:ahLst/>
              <a:cxnLst/>
              <a:rect l="l" t="t" r="r" b="b"/>
              <a:pathLst>
                <a:path w="3853179">
                  <a:moveTo>
                    <a:pt x="0" y="0"/>
                  </a:moveTo>
                  <a:lnTo>
                    <a:pt x="3852887" y="0"/>
                  </a:lnTo>
                </a:path>
              </a:pathLst>
            </a:custGeom>
            <a:ln w="10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65148" y="3312693"/>
              <a:ext cx="67310" cy="38735"/>
            </a:xfrm>
            <a:custGeom>
              <a:avLst/>
              <a:gdLst/>
              <a:ahLst/>
              <a:cxnLst/>
              <a:rect l="l" t="t" r="r" b="b"/>
              <a:pathLst>
                <a:path w="67309" h="38735">
                  <a:moveTo>
                    <a:pt x="0" y="38417"/>
                  </a:moveTo>
                  <a:lnTo>
                    <a:pt x="67233" y="0"/>
                  </a:lnTo>
                </a:path>
              </a:pathLst>
            </a:custGeom>
            <a:ln w="219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32381" y="3323666"/>
              <a:ext cx="97790" cy="567055"/>
            </a:xfrm>
            <a:custGeom>
              <a:avLst/>
              <a:gdLst/>
              <a:ahLst/>
              <a:cxnLst/>
              <a:rect l="l" t="t" r="r" b="b"/>
              <a:pathLst>
                <a:path w="97789" h="567054">
                  <a:moveTo>
                    <a:pt x="0" y="0"/>
                  </a:moveTo>
                  <a:lnTo>
                    <a:pt x="97421" y="566737"/>
                  </a:lnTo>
                </a:path>
              </a:pathLst>
            </a:custGeom>
            <a:ln w="439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40776" y="2375446"/>
              <a:ext cx="129539" cy="1515110"/>
            </a:xfrm>
            <a:custGeom>
              <a:avLst/>
              <a:gdLst/>
              <a:ahLst/>
              <a:cxnLst/>
              <a:rect l="l" t="t" r="r" b="b"/>
              <a:pathLst>
                <a:path w="129539" h="1515110">
                  <a:moveTo>
                    <a:pt x="0" y="1514957"/>
                  </a:moveTo>
                  <a:lnTo>
                    <a:pt x="128981" y="0"/>
                  </a:lnTo>
                </a:path>
              </a:pathLst>
            </a:custGeom>
            <a:ln w="219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69757" y="2375433"/>
              <a:ext cx="3938270" cy="0"/>
            </a:xfrm>
            <a:custGeom>
              <a:avLst/>
              <a:gdLst/>
              <a:ahLst/>
              <a:cxnLst/>
              <a:rect l="l" t="t" r="r" b="b"/>
              <a:pathLst>
                <a:path w="3938270">
                  <a:moveTo>
                    <a:pt x="0" y="0"/>
                  </a:moveTo>
                  <a:lnTo>
                    <a:pt x="3937965" y="0"/>
                  </a:lnTo>
                </a:path>
              </a:pathLst>
            </a:custGeom>
            <a:ln w="219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10271" y="2282126"/>
              <a:ext cx="4341495" cy="0"/>
            </a:xfrm>
            <a:custGeom>
              <a:avLst/>
              <a:gdLst/>
              <a:ahLst/>
              <a:cxnLst/>
              <a:rect l="l" t="t" r="r" b="b"/>
              <a:pathLst>
                <a:path w="4341495">
                  <a:moveTo>
                    <a:pt x="0" y="0"/>
                  </a:moveTo>
                  <a:lnTo>
                    <a:pt x="4341368" y="0"/>
                  </a:lnTo>
                </a:path>
              </a:pathLst>
            </a:custGeom>
            <a:ln w="219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402757" y="2388814"/>
            <a:ext cx="179705" cy="394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1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74341" y="2357255"/>
            <a:ext cx="2437765" cy="974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861185" algn="l"/>
              </a:tabLst>
            </a:pPr>
            <a:r>
              <a:rPr sz="6200" spc="15" dirty="0">
                <a:latin typeface="Symbol"/>
                <a:cs typeface="Symbol"/>
              </a:rPr>
              <a:t></a:t>
            </a:r>
            <a:r>
              <a:rPr sz="6200" spc="15" dirty="0">
                <a:latin typeface="Times New Roman"/>
                <a:cs typeface="Times New Roman"/>
              </a:rPr>
              <a:t>	</a:t>
            </a:r>
            <a:r>
              <a:rPr sz="6200" spc="15" dirty="0">
                <a:latin typeface="Symbol"/>
                <a:cs typeface="Symbol"/>
              </a:rPr>
              <a:t></a:t>
            </a:r>
            <a:endParaRPr sz="62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10128" y="3320561"/>
            <a:ext cx="1137285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50" i="1" spc="-5" dirty="0">
                <a:latin typeface="Times New Roman"/>
                <a:cs typeface="Times New Roman"/>
              </a:rPr>
              <a:t>N </a:t>
            </a:r>
            <a:r>
              <a:rPr sz="4150" dirty="0">
                <a:latin typeface="Symbol"/>
                <a:cs typeface="Symbol"/>
              </a:rPr>
              <a:t></a:t>
            </a:r>
            <a:r>
              <a:rPr sz="4150" spc="-535" dirty="0">
                <a:latin typeface="Times New Roman"/>
                <a:cs typeface="Times New Roman"/>
              </a:rPr>
              <a:t> </a:t>
            </a:r>
            <a:r>
              <a:rPr sz="4150" dirty="0">
                <a:latin typeface="Times New Roman"/>
                <a:cs typeface="Times New Roman"/>
              </a:rPr>
              <a:t>1</a:t>
            </a:r>
            <a:endParaRPr sz="4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94100" y="2204870"/>
            <a:ext cx="1838325" cy="1010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174750" algn="l"/>
                <a:tab pos="1664335" algn="l"/>
              </a:tabLst>
            </a:pPr>
            <a:r>
              <a:rPr sz="4150" spc="-5" dirty="0">
                <a:latin typeface="Symbol"/>
                <a:cs typeface="Symbol"/>
              </a:rPr>
              <a:t></a:t>
            </a:r>
            <a:r>
              <a:rPr sz="4150" spc="-260" dirty="0">
                <a:latin typeface="Times New Roman"/>
                <a:cs typeface="Times New Roman"/>
              </a:rPr>
              <a:t> </a:t>
            </a:r>
            <a:r>
              <a:rPr sz="6450" spc="-785" dirty="0">
                <a:latin typeface="Symbol"/>
                <a:cs typeface="Symbol"/>
              </a:rPr>
              <a:t></a:t>
            </a:r>
            <a:r>
              <a:rPr sz="6450" dirty="0">
                <a:latin typeface="Times New Roman"/>
                <a:cs typeface="Times New Roman"/>
              </a:rPr>
              <a:t>	</a:t>
            </a:r>
            <a:r>
              <a:rPr sz="4150" i="1" dirty="0">
                <a:latin typeface="Times New Roman"/>
                <a:cs typeface="Times New Roman"/>
              </a:rPr>
              <a:t>d	</a:t>
            </a:r>
            <a:r>
              <a:rPr sz="6450" spc="-919" dirty="0">
                <a:latin typeface="Symbol"/>
                <a:cs typeface="Symbol"/>
              </a:rPr>
              <a:t></a:t>
            </a:r>
            <a:endParaRPr sz="64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8219" y="2498531"/>
            <a:ext cx="288925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50" i="1" spc="-5" dirty="0">
                <a:latin typeface="Times New Roman"/>
                <a:cs typeface="Times New Roman"/>
              </a:rPr>
              <a:t>d</a:t>
            </a:r>
            <a:endParaRPr sz="4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58652" y="2498531"/>
            <a:ext cx="377190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50" i="1" spc="-5" dirty="0">
                <a:latin typeface="Times New Roman"/>
                <a:cs typeface="Times New Roman"/>
              </a:rPr>
              <a:t>N</a:t>
            </a:r>
            <a:endParaRPr sz="4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8382" y="1874105"/>
            <a:ext cx="628015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50" i="1" spc="-5" dirty="0">
                <a:latin typeface="Times New Roman"/>
                <a:cs typeface="Times New Roman"/>
              </a:rPr>
              <a:t>t</a:t>
            </a:r>
            <a:r>
              <a:rPr sz="4150" i="1" spc="180" dirty="0">
                <a:latin typeface="Times New Roman"/>
                <a:cs typeface="Times New Roman"/>
              </a:rPr>
              <a:t> </a:t>
            </a:r>
            <a:r>
              <a:rPr sz="4150" dirty="0">
                <a:latin typeface="Symbol"/>
                <a:cs typeface="Symbol"/>
              </a:rPr>
              <a:t></a:t>
            </a:r>
            <a:endParaRPr sz="41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58359" y="2849887"/>
            <a:ext cx="111125" cy="394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i="1" spc="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10247" y="2482258"/>
            <a:ext cx="235585" cy="7620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20"/>
              </a:spcBef>
            </a:pPr>
            <a:r>
              <a:rPr sz="2400" spc="1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00" i="1" spc="5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2995371" y="1332205"/>
            <a:ext cx="1097915" cy="974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6200" spc="15" dirty="0">
                <a:latin typeface="Symbol"/>
                <a:cs typeface="Symbol"/>
              </a:rPr>
              <a:t></a:t>
            </a:r>
            <a:r>
              <a:rPr sz="6200" spc="-1055" dirty="0">
                <a:latin typeface="Times New Roman"/>
                <a:cs typeface="Times New Roman"/>
              </a:rPr>
              <a:t> </a:t>
            </a:r>
            <a:r>
              <a:rPr sz="6225" i="1" spc="225" baseline="14056" dirty="0">
                <a:latin typeface="Times New Roman"/>
                <a:cs typeface="Times New Roman"/>
              </a:rPr>
              <a:t>d</a:t>
            </a:r>
            <a:r>
              <a:rPr sz="2400" i="1" spc="150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8340" y="4288028"/>
            <a:ext cx="60769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5" dirty="0">
                <a:latin typeface="Trebuchet MS"/>
                <a:cs typeface="Trebuchet MS"/>
              </a:rPr>
              <a:t>Dimana: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400" spc="325" dirty="0">
                <a:latin typeface="Trebuchet MS"/>
                <a:cs typeface="Trebuchet MS"/>
              </a:rPr>
              <a:t>D </a:t>
            </a:r>
            <a:r>
              <a:rPr sz="2400" spc="140" dirty="0">
                <a:latin typeface="Trebuchet MS"/>
                <a:cs typeface="Trebuchet MS"/>
              </a:rPr>
              <a:t>= </a:t>
            </a:r>
            <a:r>
              <a:rPr sz="2400" spc="-125" dirty="0">
                <a:latin typeface="Trebuchet MS"/>
                <a:cs typeface="Trebuchet MS"/>
              </a:rPr>
              <a:t>selisih </a:t>
            </a:r>
            <a:r>
              <a:rPr sz="2400" spc="-175" dirty="0">
                <a:latin typeface="Trebuchet MS"/>
                <a:cs typeface="Trebuchet MS"/>
              </a:rPr>
              <a:t>nilai </a:t>
            </a:r>
            <a:r>
              <a:rPr sz="2400" spc="-120" dirty="0">
                <a:latin typeface="Trebuchet MS"/>
                <a:cs typeface="Trebuchet MS"/>
              </a:rPr>
              <a:t>sesudah </a:t>
            </a:r>
            <a:r>
              <a:rPr sz="2400" spc="-160" dirty="0">
                <a:latin typeface="Trebuchet MS"/>
                <a:cs typeface="Trebuchet MS"/>
              </a:rPr>
              <a:t>dan </a:t>
            </a:r>
            <a:r>
              <a:rPr sz="2400" spc="-135" dirty="0">
                <a:latin typeface="Trebuchet MS"/>
                <a:cs typeface="Trebuchet MS"/>
              </a:rPr>
              <a:t>sebelum </a:t>
            </a:r>
            <a:r>
              <a:rPr sz="2400" spc="-85" dirty="0">
                <a:latin typeface="Trebuchet MS"/>
                <a:cs typeface="Trebuchet MS"/>
              </a:rPr>
              <a:t>(post </a:t>
            </a:r>
            <a:r>
              <a:rPr sz="2400" spc="-110" dirty="0">
                <a:latin typeface="Trebuchet MS"/>
                <a:cs typeface="Trebuchet MS"/>
              </a:rPr>
              <a:t>-</a:t>
            </a:r>
            <a:r>
              <a:rPr sz="2400" spc="-28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pre)  </a:t>
            </a:r>
            <a:r>
              <a:rPr sz="2400" spc="340" dirty="0">
                <a:latin typeface="Trebuchet MS"/>
                <a:cs typeface="Trebuchet MS"/>
              </a:rPr>
              <a:t>N </a:t>
            </a:r>
            <a:r>
              <a:rPr sz="2400" spc="140" dirty="0">
                <a:latin typeface="Trebuchet MS"/>
                <a:cs typeface="Trebuchet MS"/>
              </a:rPr>
              <a:t>=</a:t>
            </a:r>
            <a:r>
              <a:rPr sz="2400" spc="-375" dirty="0">
                <a:latin typeface="Trebuchet MS"/>
                <a:cs typeface="Trebuchet MS"/>
              </a:rPr>
              <a:t> </a:t>
            </a:r>
            <a:r>
              <a:rPr sz="2400" spc="-165" dirty="0">
                <a:latin typeface="Trebuchet MS"/>
                <a:cs typeface="Trebuchet MS"/>
              </a:rPr>
              <a:t>banyak </a:t>
            </a:r>
            <a:r>
              <a:rPr sz="2400" spc="-155" dirty="0">
                <a:latin typeface="Trebuchet MS"/>
                <a:cs typeface="Trebuchet MS"/>
              </a:rPr>
              <a:t>sampel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24657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20" dirty="0">
                <a:solidFill>
                  <a:srgbClr val="464653"/>
                </a:solidFill>
                <a:latin typeface="Georgia"/>
                <a:cs typeface="Georgia"/>
              </a:rPr>
              <a:t>Tabel</a:t>
            </a:r>
            <a:r>
              <a:rPr sz="3200" spc="180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229" dirty="0">
                <a:solidFill>
                  <a:srgbClr val="464653"/>
                </a:solidFill>
                <a:latin typeface="Georgia"/>
                <a:cs typeface="Georgia"/>
              </a:rPr>
              <a:t>Bantu</a:t>
            </a:r>
            <a:endParaRPr sz="3200">
              <a:latin typeface="Georgia"/>
              <a:cs typeface="Georg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212850"/>
          <a:ext cx="8229599" cy="1483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19"/>
                <a:gridCol w="1645920"/>
                <a:gridCol w="1645920"/>
              </a:tblGrid>
              <a:tr h="37083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Post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910"/>
                        </a:lnSpc>
                      </a:pPr>
                      <a:r>
                        <a:rPr sz="2700" b="1" spc="-37" baseline="-169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335" dirty="0">
                          <a:latin typeface="Trebuchet MS"/>
                          <a:cs typeface="Trebuchet MS"/>
                        </a:rPr>
                        <a:t>∑</a:t>
                      </a:r>
                      <a:r>
                        <a:rPr sz="18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105" dirty="0">
                          <a:latin typeface="Trebuchet MS"/>
                          <a:cs typeface="Trebuchet MS"/>
                        </a:rPr>
                        <a:t>=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335" dirty="0">
                          <a:latin typeface="Trebuchet MS"/>
                          <a:cs typeface="Trebuchet MS"/>
                        </a:rPr>
                        <a:t>∑</a:t>
                      </a:r>
                      <a:r>
                        <a:rPr sz="18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105" dirty="0">
                          <a:latin typeface="Trebuchet MS"/>
                          <a:cs typeface="Trebuchet MS"/>
                        </a:rPr>
                        <a:t>=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454367" y="6432208"/>
            <a:ext cx="120650" cy="191135"/>
          </a:xfrm>
          <a:custGeom>
            <a:avLst/>
            <a:gdLst/>
            <a:ahLst/>
            <a:cxnLst/>
            <a:rect l="l" t="t" r="r" b="b"/>
            <a:pathLst>
              <a:path w="120650" h="191134">
                <a:moveTo>
                  <a:pt x="0" y="0"/>
                </a:moveTo>
                <a:lnTo>
                  <a:pt x="0" y="190842"/>
                </a:lnTo>
                <a:lnTo>
                  <a:pt x="120319" y="95427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31642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50" dirty="0">
                <a:solidFill>
                  <a:srgbClr val="464653"/>
                </a:solidFill>
                <a:latin typeface="Georgia"/>
                <a:cs typeface="Georgia"/>
              </a:rPr>
              <a:t>Latihan </a:t>
            </a:r>
            <a:r>
              <a:rPr sz="3200" spc="165" dirty="0">
                <a:solidFill>
                  <a:srgbClr val="464653"/>
                </a:solidFill>
                <a:latin typeface="Georgia"/>
                <a:cs typeface="Georgia"/>
              </a:rPr>
              <a:t>Soal</a:t>
            </a:r>
            <a:r>
              <a:rPr sz="3200" spc="290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229" dirty="0">
                <a:solidFill>
                  <a:srgbClr val="464653"/>
                </a:solidFill>
                <a:latin typeface="Georgia"/>
                <a:cs typeface="Georgia"/>
              </a:rPr>
              <a:t>#1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238503"/>
            <a:ext cx="7686675" cy="1214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</a:pPr>
            <a:r>
              <a:rPr sz="1950" spc="-905" dirty="0">
                <a:solidFill>
                  <a:srgbClr val="727CA3"/>
                </a:solidFill>
                <a:latin typeface="UnDotum"/>
                <a:cs typeface="UnDotum"/>
              </a:rPr>
              <a:t></a:t>
            </a:r>
            <a:r>
              <a:rPr sz="1950" spc="520" dirty="0">
                <a:solidFill>
                  <a:srgbClr val="727CA3"/>
                </a:solidFill>
                <a:latin typeface="UnDotum"/>
                <a:cs typeface="UnDotum"/>
              </a:rPr>
              <a:t> </a:t>
            </a:r>
            <a:r>
              <a:rPr sz="2600" spc="-105" dirty="0">
                <a:latin typeface="Trebuchet MS"/>
                <a:cs typeface="Trebuchet MS"/>
              </a:rPr>
              <a:t>Sekelompok </a:t>
            </a:r>
            <a:r>
              <a:rPr sz="2600" spc="-165" dirty="0">
                <a:latin typeface="Trebuchet MS"/>
                <a:cs typeface="Trebuchet MS"/>
              </a:rPr>
              <a:t>peneliti </a:t>
            </a:r>
            <a:r>
              <a:rPr sz="2600" spc="-155" dirty="0">
                <a:latin typeface="Trebuchet MS"/>
                <a:cs typeface="Trebuchet MS"/>
              </a:rPr>
              <a:t>ingin </a:t>
            </a:r>
            <a:r>
              <a:rPr sz="2600" spc="-165" dirty="0">
                <a:latin typeface="Trebuchet MS"/>
                <a:cs typeface="Trebuchet MS"/>
              </a:rPr>
              <a:t>meneliti </a:t>
            </a:r>
            <a:r>
              <a:rPr sz="2600" spc="-170" dirty="0">
                <a:latin typeface="Trebuchet MS"/>
                <a:cs typeface="Trebuchet MS"/>
              </a:rPr>
              <a:t>tentang kemampuan  </a:t>
            </a:r>
            <a:r>
              <a:rPr sz="2600" spc="-155" dirty="0">
                <a:latin typeface="Trebuchet MS"/>
                <a:cs typeface="Trebuchet MS"/>
              </a:rPr>
              <a:t>berbahasa </a:t>
            </a:r>
            <a:r>
              <a:rPr sz="2600" spc="-160" dirty="0">
                <a:latin typeface="Trebuchet MS"/>
                <a:cs typeface="Trebuchet MS"/>
              </a:rPr>
              <a:t>asing </a:t>
            </a:r>
            <a:r>
              <a:rPr sz="2600" spc="-175" dirty="0">
                <a:latin typeface="Trebuchet MS"/>
                <a:cs typeface="Trebuchet MS"/>
              </a:rPr>
              <a:t>antara </a:t>
            </a:r>
            <a:r>
              <a:rPr sz="2600" spc="-155" dirty="0">
                <a:latin typeface="Trebuchet MS"/>
                <a:cs typeface="Trebuchet MS"/>
              </a:rPr>
              <a:t>lulusan </a:t>
            </a:r>
            <a:r>
              <a:rPr sz="2600" spc="100" dirty="0">
                <a:latin typeface="Trebuchet MS"/>
                <a:cs typeface="Trebuchet MS"/>
              </a:rPr>
              <a:t>SMA </a:t>
            </a:r>
            <a:r>
              <a:rPr sz="2600" spc="200" dirty="0">
                <a:latin typeface="Trebuchet MS"/>
                <a:cs typeface="Trebuchet MS"/>
              </a:rPr>
              <a:t>A </a:t>
            </a:r>
            <a:r>
              <a:rPr sz="2600" spc="-165" dirty="0">
                <a:latin typeface="Trebuchet MS"/>
                <a:cs typeface="Trebuchet MS"/>
              </a:rPr>
              <a:t>dengan </a:t>
            </a:r>
            <a:r>
              <a:rPr sz="2600" spc="100" dirty="0">
                <a:latin typeface="Trebuchet MS"/>
                <a:cs typeface="Trebuchet MS"/>
              </a:rPr>
              <a:t>SMA </a:t>
            </a:r>
            <a:r>
              <a:rPr sz="2600" spc="-10" dirty="0">
                <a:latin typeface="Trebuchet MS"/>
                <a:cs typeface="Trebuchet MS"/>
              </a:rPr>
              <a:t>B</a:t>
            </a:r>
            <a:r>
              <a:rPr sz="2600" spc="-445" dirty="0">
                <a:latin typeface="Trebuchet MS"/>
                <a:cs typeface="Trebuchet MS"/>
              </a:rPr>
              <a:t> </a:t>
            </a:r>
            <a:r>
              <a:rPr sz="2600" spc="-150" dirty="0">
                <a:latin typeface="Trebuchet MS"/>
                <a:cs typeface="Trebuchet MS"/>
              </a:rPr>
              <a:t>di  </a:t>
            </a:r>
            <a:r>
              <a:rPr sz="2600" spc="-170" dirty="0">
                <a:latin typeface="Trebuchet MS"/>
                <a:cs typeface="Trebuchet MS"/>
              </a:rPr>
              <a:t>Yogyakarta. </a:t>
            </a:r>
            <a:r>
              <a:rPr sz="2600" spc="-80" dirty="0">
                <a:latin typeface="Trebuchet MS"/>
                <a:cs typeface="Trebuchet MS"/>
              </a:rPr>
              <a:t>Data </a:t>
            </a:r>
            <a:r>
              <a:rPr sz="2600" spc="-160" dirty="0">
                <a:latin typeface="Trebuchet MS"/>
                <a:cs typeface="Trebuchet MS"/>
              </a:rPr>
              <a:t>sebanyak </a:t>
            </a:r>
            <a:r>
              <a:rPr sz="2600" spc="-60" dirty="0">
                <a:latin typeface="Trebuchet MS"/>
                <a:cs typeface="Trebuchet MS"/>
              </a:rPr>
              <a:t>20 </a:t>
            </a:r>
            <a:r>
              <a:rPr sz="2600" spc="-130" dirty="0">
                <a:latin typeface="Trebuchet MS"/>
                <a:cs typeface="Trebuchet MS"/>
              </a:rPr>
              <a:t>siswa </a:t>
            </a:r>
            <a:r>
              <a:rPr sz="2600" spc="-175" dirty="0">
                <a:latin typeface="Trebuchet MS"/>
                <a:cs typeface="Trebuchet MS"/>
              </a:rPr>
              <a:t>diambil </a:t>
            </a:r>
            <a:r>
              <a:rPr sz="2600" spc="-145" dirty="0">
                <a:latin typeface="Trebuchet MS"/>
                <a:cs typeface="Trebuchet MS"/>
              </a:rPr>
              <a:t>secara</a:t>
            </a:r>
            <a:r>
              <a:rPr sz="2600" spc="50" dirty="0">
                <a:latin typeface="Trebuchet MS"/>
                <a:cs typeface="Trebuchet MS"/>
              </a:rPr>
              <a:t> </a:t>
            </a:r>
            <a:r>
              <a:rPr sz="2600" spc="-180" dirty="0">
                <a:latin typeface="Trebuchet MS"/>
                <a:cs typeface="Trebuchet MS"/>
              </a:rPr>
              <a:t>acak</a:t>
            </a:r>
            <a:endParaRPr sz="2600">
              <a:latin typeface="Trebuchet MS"/>
              <a:cs typeface="Trebuchet MS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7200" y="2584450"/>
          <a:ext cx="8229600" cy="4086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/>
                <a:gridCol w="3048000"/>
                <a:gridCol w="3048000"/>
                <a:gridCol w="1143000"/>
              </a:tblGrid>
              <a:tr h="370839"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2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SMA</a:t>
                      </a:r>
                      <a:r>
                        <a:rPr sz="1800" b="1" spc="-2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2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2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SMA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40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99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48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54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34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55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48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120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50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56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9FB8CD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9FB8CD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36112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40" dirty="0">
                <a:solidFill>
                  <a:srgbClr val="464653"/>
                </a:solidFill>
                <a:latin typeface="Georgia"/>
                <a:cs typeface="Georgia"/>
              </a:rPr>
              <a:t>Cont’d </a:t>
            </a:r>
            <a:r>
              <a:rPr sz="3200" spc="160" dirty="0">
                <a:solidFill>
                  <a:srgbClr val="464653"/>
                </a:solidFill>
                <a:latin typeface="Georgia"/>
                <a:cs typeface="Georgia"/>
              </a:rPr>
              <a:t>latihan </a:t>
            </a:r>
            <a:r>
              <a:rPr sz="3200" spc="-140" dirty="0">
                <a:solidFill>
                  <a:srgbClr val="464653"/>
                </a:solidFill>
                <a:latin typeface="Georgia"/>
                <a:cs typeface="Georgia"/>
              </a:rPr>
              <a:t>#</a:t>
            </a:r>
            <a:r>
              <a:rPr sz="3200" spc="350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610" dirty="0">
                <a:solidFill>
                  <a:srgbClr val="464653"/>
                </a:solidFill>
                <a:latin typeface="Georgia"/>
                <a:cs typeface="Georgia"/>
              </a:rPr>
              <a:t>1</a:t>
            </a:r>
            <a:endParaRPr sz="3200">
              <a:latin typeface="Georgia"/>
              <a:cs typeface="Georg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212850"/>
          <a:ext cx="8229600" cy="4079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2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SMA</a:t>
                      </a:r>
                      <a:r>
                        <a:rPr sz="1800" b="1" spc="-2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2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2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SMA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47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90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55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47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98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34798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40" dirty="0">
                <a:solidFill>
                  <a:srgbClr val="464653"/>
                </a:solidFill>
                <a:latin typeface="Georgia"/>
                <a:cs typeface="Georgia"/>
              </a:rPr>
              <a:t>Cont’d </a:t>
            </a:r>
            <a:r>
              <a:rPr sz="3200" spc="160" dirty="0">
                <a:solidFill>
                  <a:srgbClr val="464653"/>
                </a:solidFill>
                <a:latin typeface="Georgia"/>
                <a:cs typeface="Georgia"/>
              </a:rPr>
              <a:t>latihan</a:t>
            </a:r>
            <a:r>
              <a:rPr sz="3200" spc="254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229" dirty="0">
                <a:solidFill>
                  <a:srgbClr val="464653"/>
                </a:solidFill>
                <a:latin typeface="Georgia"/>
                <a:cs typeface="Georgia"/>
              </a:rPr>
              <a:t>#1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238503"/>
            <a:ext cx="7735570" cy="1290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50" dirty="0">
                <a:latin typeface="Trebuchet MS"/>
                <a:cs typeface="Trebuchet MS"/>
              </a:rPr>
              <a:t>Ha: </a:t>
            </a:r>
            <a:r>
              <a:rPr sz="2600" spc="-165" dirty="0">
                <a:latin typeface="Trebuchet MS"/>
                <a:cs typeface="Trebuchet MS"/>
              </a:rPr>
              <a:t>terdapat </a:t>
            </a:r>
            <a:r>
              <a:rPr sz="2600" spc="-150" dirty="0">
                <a:latin typeface="Trebuchet MS"/>
                <a:cs typeface="Trebuchet MS"/>
              </a:rPr>
              <a:t>perbedaan </a:t>
            </a:r>
            <a:r>
              <a:rPr sz="2600" spc="-175" dirty="0">
                <a:latin typeface="Trebuchet MS"/>
                <a:cs typeface="Trebuchet MS"/>
              </a:rPr>
              <a:t>antara </a:t>
            </a:r>
            <a:r>
              <a:rPr sz="2600" spc="-170" dirty="0">
                <a:latin typeface="Trebuchet MS"/>
                <a:cs typeface="Trebuchet MS"/>
              </a:rPr>
              <a:t>kemampuan </a:t>
            </a:r>
            <a:r>
              <a:rPr sz="2600" spc="-180" dirty="0">
                <a:latin typeface="Trebuchet MS"/>
                <a:cs typeface="Trebuchet MS"/>
              </a:rPr>
              <a:t>bahasa </a:t>
            </a:r>
            <a:r>
              <a:rPr sz="2600" spc="-160" dirty="0">
                <a:latin typeface="Trebuchet MS"/>
                <a:cs typeface="Trebuchet MS"/>
              </a:rPr>
              <a:t>asing  </a:t>
            </a:r>
            <a:r>
              <a:rPr sz="2600" spc="-155" dirty="0">
                <a:latin typeface="Trebuchet MS"/>
                <a:cs typeface="Trebuchet MS"/>
              </a:rPr>
              <a:t>lulusan</a:t>
            </a:r>
            <a:r>
              <a:rPr sz="2600" spc="-95" dirty="0">
                <a:latin typeface="Trebuchet MS"/>
                <a:cs typeface="Trebuchet MS"/>
              </a:rPr>
              <a:t> </a:t>
            </a:r>
            <a:r>
              <a:rPr sz="2600" spc="100" dirty="0">
                <a:latin typeface="Trebuchet MS"/>
                <a:cs typeface="Trebuchet MS"/>
              </a:rPr>
              <a:t>SMA</a:t>
            </a:r>
            <a:r>
              <a:rPr sz="2600" spc="-315" dirty="0">
                <a:latin typeface="Trebuchet MS"/>
                <a:cs typeface="Trebuchet MS"/>
              </a:rPr>
              <a:t> </a:t>
            </a:r>
            <a:r>
              <a:rPr sz="2600" spc="200" dirty="0">
                <a:latin typeface="Trebuchet MS"/>
                <a:cs typeface="Trebuchet MS"/>
              </a:rPr>
              <a:t>A</a:t>
            </a:r>
            <a:r>
              <a:rPr sz="2600" spc="-60" dirty="0">
                <a:latin typeface="Trebuchet MS"/>
                <a:cs typeface="Trebuchet MS"/>
              </a:rPr>
              <a:t> </a:t>
            </a:r>
            <a:r>
              <a:rPr sz="2600" spc="-165" dirty="0">
                <a:latin typeface="Trebuchet MS"/>
                <a:cs typeface="Trebuchet MS"/>
              </a:rPr>
              <a:t>dan</a:t>
            </a:r>
            <a:r>
              <a:rPr sz="2600" spc="-75" dirty="0">
                <a:latin typeface="Trebuchet MS"/>
                <a:cs typeface="Trebuchet MS"/>
              </a:rPr>
              <a:t> </a:t>
            </a:r>
            <a:r>
              <a:rPr sz="2600" spc="105" dirty="0">
                <a:latin typeface="Trebuchet MS"/>
                <a:cs typeface="Trebuchet MS"/>
              </a:rPr>
              <a:t>SMA</a:t>
            </a:r>
            <a:r>
              <a:rPr sz="2600" spc="-65" dirty="0">
                <a:latin typeface="Trebuchet MS"/>
                <a:cs typeface="Trebuchet MS"/>
              </a:rPr>
              <a:t> </a:t>
            </a:r>
            <a:r>
              <a:rPr sz="2600" spc="-10" dirty="0">
                <a:latin typeface="Trebuchet MS"/>
                <a:cs typeface="Trebuchet MS"/>
              </a:rPr>
              <a:t>B</a:t>
            </a:r>
            <a:r>
              <a:rPr sz="2600" spc="-70" dirty="0">
                <a:latin typeface="Trebuchet MS"/>
                <a:cs typeface="Trebuchet MS"/>
              </a:rPr>
              <a:t> </a:t>
            </a:r>
            <a:r>
              <a:rPr sz="2600" spc="-85" dirty="0">
                <a:latin typeface="Trebuchet MS"/>
                <a:cs typeface="Trebuchet MS"/>
              </a:rPr>
              <a:t>Kota</a:t>
            </a:r>
            <a:r>
              <a:rPr sz="2600" spc="-459" dirty="0">
                <a:latin typeface="Trebuchet MS"/>
                <a:cs typeface="Trebuchet MS"/>
              </a:rPr>
              <a:t> </a:t>
            </a:r>
            <a:r>
              <a:rPr sz="2600" spc="-145" dirty="0">
                <a:latin typeface="Trebuchet MS"/>
                <a:cs typeface="Trebuchet MS"/>
              </a:rPr>
              <a:t>Yogyakarta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25" dirty="0">
                <a:latin typeface="Trebuchet MS"/>
                <a:cs typeface="Trebuchet MS"/>
              </a:rPr>
              <a:t>Buktikan </a:t>
            </a:r>
            <a:r>
              <a:rPr sz="2600" spc="-95" dirty="0">
                <a:latin typeface="Trebuchet MS"/>
                <a:cs typeface="Trebuchet MS"/>
              </a:rPr>
              <a:t>Hipotesa </a:t>
            </a:r>
            <a:r>
              <a:rPr sz="2600" spc="-135" dirty="0">
                <a:latin typeface="Trebuchet MS"/>
                <a:cs typeface="Trebuchet MS"/>
              </a:rPr>
              <a:t>Alternatif</a:t>
            </a:r>
            <a:r>
              <a:rPr sz="2600" spc="-260" dirty="0">
                <a:latin typeface="Trebuchet MS"/>
                <a:cs typeface="Trebuchet MS"/>
              </a:rPr>
              <a:t> </a:t>
            </a:r>
            <a:r>
              <a:rPr sz="2600" spc="-140" dirty="0">
                <a:latin typeface="Trebuchet MS"/>
                <a:cs typeface="Trebuchet MS"/>
              </a:rPr>
              <a:t>tersebut!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454367" y="6432208"/>
            <a:ext cx="120650" cy="191135"/>
          </a:xfrm>
          <a:custGeom>
            <a:avLst/>
            <a:gdLst/>
            <a:ahLst/>
            <a:cxnLst/>
            <a:rect l="l" t="t" r="r" b="b"/>
            <a:pathLst>
              <a:path w="120650" h="191134">
                <a:moveTo>
                  <a:pt x="0" y="0"/>
                </a:moveTo>
                <a:lnTo>
                  <a:pt x="0" y="190842"/>
                </a:lnTo>
                <a:lnTo>
                  <a:pt x="120319" y="95427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23107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50" dirty="0">
                <a:solidFill>
                  <a:srgbClr val="464653"/>
                </a:solidFill>
                <a:latin typeface="Georgia"/>
                <a:cs typeface="Georgia"/>
              </a:rPr>
              <a:t>Latihan </a:t>
            </a:r>
            <a:r>
              <a:rPr sz="3200" spc="-140" dirty="0">
                <a:solidFill>
                  <a:srgbClr val="464653"/>
                </a:solidFill>
                <a:latin typeface="Georgia"/>
                <a:cs typeface="Georgia"/>
              </a:rPr>
              <a:t>#</a:t>
            </a:r>
            <a:r>
              <a:rPr sz="3200" spc="280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195" dirty="0">
                <a:solidFill>
                  <a:srgbClr val="464653"/>
                </a:solidFill>
                <a:latin typeface="Georgia"/>
                <a:cs typeface="Georgia"/>
              </a:rPr>
              <a:t>2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238503"/>
            <a:ext cx="8049895" cy="1610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5"/>
              </a:spcBef>
              <a:tabLst>
                <a:tab pos="286385" algn="l"/>
              </a:tabLst>
            </a:pPr>
            <a:r>
              <a:rPr sz="1950" spc="-905" dirty="0">
                <a:solidFill>
                  <a:srgbClr val="727CA3"/>
                </a:solidFill>
                <a:latin typeface="UnDotum"/>
                <a:cs typeface="UnDotum"/>
              </a:rPr>
              <a:t>		</a:t>
            </a:r>
            <a:r>
              <a:rPr sz="2600" spc="-105" dirty="0">
                <a:latin typeface="Trebuchet MS"/>
                <a:cs typeface="Trebuchet MS"/>
              </a:rPr>
              <a:t>Seorang guru </a:t>
            </a:r>
            <a:r>
              <a:rPr sz="2600" spc="-155" dirty="0">
                <a:latin typeface="Trebuchet MS"/>
                <a:cs typeface="Trebuchet MS"/>
              </a:rPr>
              <a:t>ingin </a:t>
            </a:r>
            <a:r>
              <a:rPr sz="2600" spc="-185" dirty="0">
                <a:latin typeface="Trebuchet MS"/>
                <a:cs typeface="Trebuchet MS"/>
              </a:rPr>
              <a:t>menguji efektifitas </a:t>
            </a:r>
            <a:r>
              <a:rPr sz="2600" spc="-125" dirty="0">
                <a:latin typeface="Trebuchet MS"/>
                <a:cs typeface="Trebuchet MS"/>
              </a:rPr>
              <a:t>model </a:t>
            </a:r>
            <a:r>
              <a:rPr sz="2600" spc="-185" dirty="0">
                <a:latin typeface="Trebuchet MS"/>
                <a:cs typeface="Trebuchet MS"/>
              </a:rPr>
              <a:t>pembelajaran  </a:t>
            </a:r>
            <a:r>
              <a:rPr sz="2600" spc="-145" dirty="0">
                <a:latin typeface="Trebuchet MS"/>
                <a:cs typeface="Trebuchet MS"/>
              </a:rPr>
              <a:t>statistik </a:t>
            </a:r>
            <a:r>
              <a:rPr sz="2600" spc="-165" dirty="0">
                <a:latin typeface="Trebuchet MS"/>
                <a:cs typeface="Trebuchet MS"/>
              </a:rPr>
              <a:t>dengan </a:t>
            </a:r>
            <a:r>
              <a:rPr sz="2600" spc="-130" dirty="0">
                <a:latin typeface="Trebuchet MS"/>
                <a:cs typeface="Trebuchet MS"/>
              </a:rPr>
              <a:t>studi </a:t>
            </a:r>
            <a:r>
              <a:rPr sz="2600" spc="-160" dirty="0">
                <a:latin typeface="Trebuchet MS"/>
                <a:cs typeface="Trebuchet MS"/>
              </a:rPr>
              <a:t>kasus. </a:t>
            </a:r>
            <a:r>
              <a:rPr sz="2600" spc="-100" dirty="0">
                <a:latin typeface="Trebuchet MS"/>
                <a:cs typeface="Trebuchet MS"/>
              </a:rPr>
              <a:t>Maka </a:t>
            </a:r>
            <a:r>
              <a:rPr sz="2600" spc="-155" dirty="0">
                <a:latin typeface="Trebuchet MS"/>
                <a:cs typeface="Trebuchet MS"/>
              </a:rPr>
              <a:t>dilakukan </a:t>
            </a:r>
            <a:r>
              <a:rPr sz="2600" spc="-114" dirty="0">
                <a:latin typeface="Trebuchet MS"/>
                <a:cs typeface="Trebuchet MS"/>
              </a:rPr>
              <a:t>pre </a:t>
            </a:r>
            <a:r>
              <a:rPr sz="2600" spc="-145" dirty="0">
                <a:latin typeface="Trebuchet MS"/>
                <a:cs typeface="Trebuchet MS"/>
              </a:rPr>
              <a:t>test </a:t>
            </a:r>
            <a:r>
              <a:rPr sz="2600" spc="-165" dirty="0">
                <a:latin typeface="Trebuchet MS"/>
                <a:cs typeface="Trebuchet MS"/>
              </a:rPr>
              <a:t>dan  </a:t>
            </a:r>
            <a:r>
              <a:rPr sz="2600" spc="-85" dirty="0">
                <a:latin typeface="Trebuchet MS"/>
                <a:cs typeface="Trebuchet MS"/>
              </a:rPr>
              <a:t>post </a:t>
            </a:r>
            <a:r>
              <a:rPr sz="2600" spc="-145" dirty="0">
                <a:latin typeface="Trebuchet MS"/>
                <a:cs typeface="Trebuchet MS"/>
              </a:rPr>
              <a:t>test </a:t>
            </a:r>
            <a:r>
              <a:rPr sz="2600" spc="-135" dirty="0">
                <a:latin typeface="Trebuchet MS"/>
                <a:cs typeface="Trebuchet MS"/>
              </a:rPr>
              <a:t>dari </a:t>
            </a:r>
            <a:r>
              <a:rPr sz="2600" spc="-60" dirty="0">
                <a:latin typeface="Trebuchet MS"/>
                <a:cs typeface="Trebuchet MS"/>
              </a:rPr>
              <a:t>21 </a:t>
            </a:r>
            <a:r>
              <a:rPr sz="2600" spc="-180" dirty="0">
                <a:latin typeface="Trebuchet MS"/>
                <a:cs typeface="Trebuchet MS"/>
              </a:rPr>
              <a:t>siswanya. </a:t>
            </a:r>
            <a:r>
              <a:rPr sz="2600" spc="-100" dirty="0">
                <a:latin typeface="Trebuchet MS"/>
                <a:cs typeface="Trebuchet MS"/>
              </a:rPr>
              <a:t>Berikut </a:t>
            </a:r>
            <a:r>
              <a:rPr sz="2600" spc="-200" dirty="0">
                <a:latin typeface="Trebuchet MS"/>
                <a:cs typeface="Trebuchet MS"/>
              </a:rPr>
              <a:t>data </a:t>
            </a:r>
            <a:r>
              <a:rPr sz="2600" spc="-130" dirty="0">
                <a:latin typeface="Trebuchet MS"/>
                <a:cs typeface="Trebuchet MS"/>
              </a:rPr>
              <a:t>pretest </a:t>
            </a:r>
            <a:r>
              <a:rPr sz="2600" spc="-165" dirty="0">
                <a:latin typeface="Trebuchet MS"/>
                <a:cs typeface="Trebuchet MS"/>
              </a:rPr>
              <a:t>dan </a:t>
            </a:r>
            <a:r>
              <a:rPr sz="2600" spc="-85" dirty="0">
                <a:latin typeface="Trebuchet MS"/>
                <a:cs typeface="Trebuchet MS"/>
              </a:rPr>
              <a:t>post  </a:t>
            </a:r>
            <a:r>
              <a:rPr sz="2600" spc="-145" dirty="0">
                <a:latin typeface="Trebuchet MS"/>
                <a:cs typeface="Trebuchet MS"/>
              </a:rPr>
              <a:t>test</a:t>
            </a:r>
            <a:endParaRPr sz="2600">
              <a:latin typeface="Trebuchet MS"/>
              <a:cs typeface="Trebuchet MS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7200" y="2914650"/>
          <a:ext cx="8229600" cy="3708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3048000"/>
                <a:gridCol w="3048000"/>
                <a:gridCol w="1066800"/>
              </a:tblGrid>
              <a:tr h="370839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</a:t>
                      </a:r>
                      <a:r>
                        <a:rPr sz="1800" b="1" spc="-3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Test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Post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Test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90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90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946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9FB8CD"/>
                      </a:solidFill>
                      <a:prstDash val="soli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9FB8CD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9FB8CD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373252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40" dirty="0">
                <a:solidFill>
                  <a:srgbClr val="464653"/>
                </a:solidFill>
                <a:latin typeface="Georgia"/>
                <a:cs typeface="Georgia"/>
              </a:rPr>
              <a:t>Cont’d </a:t>
            </a:r>
            <a:r>
              <a:rPr sz="3200" spc="150" dirty="0">
                <a:solidFill>
                  <a:srgbClr val="464653"/>
                </a:solidFill>
                <a:latin typeface="Georgia"/>
                <a:cs typeface="Georgia"/>
              </a:rPr>
              <a:t>Latihan </a:t>
            </a:r>
            <a:r>
              <a:rPr sz="3200" spc="-140" dirty="0">
                <a:solidFill>
                  <a:srgbClr val="464653"/>
                </a:solidFill>
                <a:latin typeface="Georgia"/>
                <a:cs typeface="Georgia"/>
              </a:rPr>
              <a:t>#</a:t>
            </a:r>
            <a:r>
              <a:rPr sz="3200" spc="370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195" dirty="0">
                <a:solidFill>
                  <a:srgbClr val="464653"/>
                </a:solidFill>
                <a:latin typeface="Georgia"/>
                <a:cs typeface="Georgia"/>
              </a:rPr>
              <a:t>2</a:t>
            </a:r>
            <a:endParaRPr sz="3200">
              <a:latin typeface="Georgia"/>
              <a:cs typeface="Georg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212850"/>
          <a:ext cx="8229600" cy="48209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</a:t>
                      </a:r>
                      <a:r>
                        <a:rPr sz="1800" b="1" spc="-3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Test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Post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Test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45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68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36112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40" dirty="0">
                <a:solidFill>
                  <a:srgbClr val="464653"/>
                </a:solidFill>
                <a:latin typeface="Georgia"/>
                <a:cs typeface="Georgia"/>
              </a:rPr>
              <a:t>Cont’d </a:t>
            </a:r>
            <a:r>
              <a:rPr sz="3200" spc="160" dirty="0">
                <a:solidFill>
                  <a:srgbClr val="464653"/>
                </a:solidFill>
                <a:latin typeface="Georgia"/>
                <a:cs typeface="Georgia"/>
              </a:rPr>
              <a:t>latihan </a:t>
            </a:r>
            <a:r>
              <a:rPr sz="3200" spc="-140" dirty="0">
                <a:solidFill>
                  <a:srgbClr val="464653"/>
                </a:solidFill>
                <a:latin typeface="Georgia"/>
                <a:cs typeface="Georgia"/>
              </a:rPr>
              <a:t>#</a:t>
            </a:r>
            <a:r>
              <a:rPr sz="3200" spc="350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195" dirty="0">
                <a:solidFill>
                  <a:srgbClr val="464653"/>
                </a:solidFill>
                <a:latin typeface="Georgia"/>
                <a:cs typeface="Georgia"/>
              </a:rPr>
              <a:t>2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238503"/>
            <a:ext cx="7368540" cy="1290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50" dirty="0">
                <a:latin typeface="Trebuchet MS"/>
                <a:cs typeface="Trebuchet MS"/>
              </a:rPr>
              <a:t>Ha: </a:t>
            </a:r>
            <a:r>
              <a:rPr sz="2600" spc="-125" dirty="0">
                <a:latin typeface="Trebuchet MS"/>
                <a:cs typeface="Trebuchet MS"/>
              </a:rPr>
              <a:t>metode </a:t>
            </a:r>
            <a:r>
              <a:rPr sz="2600" spc="-130" dirty="0">
                <a:latin typeface="Trebuchet MS"/>
                <a:cs typeface="Trebuchet MS"/>
              </a:rPr>
              <a:t>studi </a:t>
            </a:r>
            <a:r>
              <a:rPr sz="2600" spc="-110" dirty="0">
                <a:latin typeface="Trebuchet MS"/>
                <a:cs typeface="Trebuchet MS"/>
              </a:rPr>
              <a:t>kasus </a:t>
            </a:r>
            <a:r>
              <a:rPr sz="2600" spc="-200" dirty="0">
                <a:latin typeface="Trebuchet MS"/>
                <a:cs typeface="Trebuchet MS"/>
              </a:rPr>
              <a:t>efektif </a:t>
            </a:r>
            <a:r>
              <a:rPr sz="2600" spc="-114" dirty="0">
                <a:latin typeface="Trebuchet MS"/>
                <a:cs typeface="Trebuchet MS"/>
              </a:rPr>
              <a:t>untuk </a:t>
            </a:r>
            <a:r>
              <a:rPr sz="2600" spc="-150" dirty="0">
                <a:latin typeface="Trebuchet MS"/>
                <a:cs typeface="Trebuchet MS"/>
              </a:rPr>
              <a:t>diterapkan </a:t>
            </a:r>
            <a:r>
              <a:rPr sz="2600" spc="-195" dirty="0">
                <a:latin typeface="Trebuchet MS"/>
                <a:cs typeface="Trebuchet MS"/>
              </a:rPr>
              <a:t>pada  </a:t>
            </a:r>
            <a:r>
              <a:rPr sz="2600" spc="-190" dirty="0">
                <a:latin typeface="Trebuchet MS"/>
                <a:cs typeface="Trebuchet MS"/>
              </a:rPr>
              <a:t>pembelajaran</a:t>
            </a:r>
            <a:r>
              <a:rPr sz="2600" spc="-75" dirty="0">
                <a:latin typeface="Trebuchet MS"/>
                <a:cs typeface="Trebuchet MS"/>
              </a:rPr>
              <a:t> </a:t>
            </a:r>
            <a:r>
              <a:rPr sz="2600" spc="-155" dirty="0">
                <a:latin typeface="Trebuchet MS"/>
                <a:cs typeface="Trebuchet MS"/>
              </a:rPr>
              <a:t>statistika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60" dirty="0">
                <a:latin typeface="Trebuchet MS"/>
                <a:cs typeface="Trebuchet MS"/>
              </a:rPr>
              <a:t>Ujilah </a:t>
            </a:r>
            <a:r>
              <a:rPr sz="2600" spc="-95" dirty="0">
                <a:latin typeface="Trebuchet MS"/>
                <a:cs typeface="Trebuchet MS"/>
              </a:rPr>
              <a:t>Hipotesa </a:t>
            </a:r>
            <a:r>
              <a:rPr sz="2600" spc="-180" dirty="0">
                <a:latin typeface="Trebuchet MS"/>
                <a:cs typeface="Trebuchet MS"/>
              </a:rPr>
              <a:t>alternatif</a:t>
            </a:r>
            <a:r>
              <a:rPr sz="2600" spc="20" dirty="0">
                <a:latin typeface="Trebuchet MS"/>
                <a:cs typeface="Trebuchet MS"/>
              </a:rPr>
              <a:t> </a:t>
            </a:r>
            <a:r>
              <a:rPr sz="2600" spc="-140" dirty="0">
                <a:latin typeface="Trebuchet MS"/>
                <a:cs typeface="Trebuchet MS"/>
              </a:rPr>
              <a:t>tersebut!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28009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40" dirty="0">
                <a:solidFill>
                  <a:srgbClr val="464653"/>
                </a:solidFill>
                <a:latin typeface="Georgia"/>
                <a:cs typeface="Georgia"/>
              </a:rPr>
              <a:t>Uji </a:t>
            </a:r>
            <a:r>
              <a:rPr sz="3200" spc="110" dirty="0">
                <a:solidFill>
                  <a:srgbClr val="464653"/>
                </a:solidFill>
                <a:latin typeface="Georgia"/>
                <a:cs typeface="Georgia"/>
              </a:rPr>
              <a:t>t </a:t>
            </a:r>
            <a:r>
              <a:rPr sz="3200" spc="195" dirty="0">
                <a:solidFill>
                  <a:srgbClr val="464653"/>
                </a:solidFill>
                <a:latin typeface="Georgia"/>
                <a:cs typeface="Georgia"/>
              </a:rPr>
              <a:t>2</a:t>
            </a:r>
            <a:r>
              <a:rPr sz="3200" spc="525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170" dirty="0">
                <a:solidFill>
                  <a:srgbClr val="464653"/>
                </a:solidFill>
                <a:latin typeface="Georgia"/>
                <a:cs typeface="Georgia"/>
              </a:rPr>
              <a:t>sampel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238503"/>
            <a:ext cx="7210425" cy="2159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90" dirty="0">
                <a:latin typeface="Trebuchet MS"/>
                <a:cs typeface="Trebuchet MS"/>
              </a:rPr>
              <a:t>Pada </a:t>
            </a:r>
            <a:r>
              <a:rPr sz="2600" spc="-170" dirty="0">
                <a:latin typeface="Trebuchet MS"/>
                <a:cs typeface="Trebuchet MS"/>
              </a:rPr>
              <a:t>intinya </a:t>
            </a:r>
            <a:r>
              <a:rPr sz="2600" spc="-225" dirty="0">
                <a:latin typeface="Trebuchet MS"/>
                <a:cs typeface="Trebuchet MS"/>
              </a:rPr>
              <a:t>uji </a:t>
            </a:r>
            <a:r>
              <a:rPr sz="2600" spc="-165" dirty="0">
                <a:latin typeface="Trebuchet MS"/>
                <a:cs typeface="Trebuchet MS"/>
              </a:rPr>
              <a:t>t </a:t>
            </a:r>
            <a:r>
              <a:rPr sz="2600" spc="-65" dirty="0">
                <a:latin typeface="Trebuchet MS"/>
                <a:cs typeface="Trebuchet MS"/>
              </a:rPr>
              <a:t>2 </a:t>
            </a:r>
            <a:r>
              <a:rPr sz="2600" spc="-165" dirty="0">
                <a:latin typeface="Trebuchet MS"/>
                <a:cs typeface="Trebuchet MS"/>
              </a:rPr>
              <a:t>sampel </a:t>
            </a:r>
            <a:r>
              <a:rPr sz="2600" spc="-160" dirty="0">
                <a:latin typeface="Trebuchet MS"/>
                <a:cs typeface="Trebuchet MS"/>
              </a:rPr>
              <a:t>menggunakan </a:t>
            </a:r>
            <a:r>
              <a:rPr sz="2600" spc="-65" dirty="0">
                <a:latin typeface="Trebuchet MS"/>
                <a:cs typeface="Trebuchet MS"/>
              </a:rPr>
              <a:t>2  </a:t>
            </a:r>
            <a:r>
              <a:rPr sz="2600" spc="-180" dirty="0">
                <a:latin typeface="Trebuchet MS"/>
                <a:cs typeface="Trebuchet MS"/>
              </a:rPr>
              <a:t>sampel/populasi </a:t>
            </a:r>
            <a:r>
              <a:rPr sz="2600" spc="-175" dirty="0">
                <a:latin typeface="Trebuchet MS"/>
                <a:cs typeface="Trebuchet MS"/>
              </a:rPr>
              <a:t>yang </a:t>
            </a:r>
            <a:r>
              <a:rPr sz="2600" spc="-140" dirty="0">
                <a:latin typeface="Trebuchet MS"/>
                <a:cs typeface="Trebuchet MS"/>
              </a:rPr>
              <a:t>berbeda </a:t>
            </a:r>
            <a:r>
              <a:rPr sz="2600" spc="-114" dirty="0">
                <a:latin typeface="Trebuchet MS"/>
                <a:cs typeface="Trebuchet MS"/>
              </a:rPr>
              <a:t>untuk </a:t>
            </a:r>
            <a:r>
              <a:rPr sz="2600" spc="-175" dirty="0">
                <a:latin typeface="Trebuchet MS"/>
                <a:cs typeface="Trebuchet MS"/>
              </a:rPr>
              <a:t>nantinya dilihat  </a:t>
            </a:r>
            <a:r>
              <a:rPr sz="2600" spc="-165" dirty="0">
                <a:latin typeface="Trebuchet MS"/>
                <a:cs typeface="Trebuchet MS"/>
              </a:rPr>
              <a:t>perbedaannya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35" dirty="0">
                <a:latin typeface="Trebuchet MS"/>
                <a:cs typeface="Trebuchet MS"/>
              </a:rPr>
              <a:t>Independent </a:t>
            </a:r>
            <a:r>
              <a:rPr sz="2600" spc="-165" dirty="0">
                <a:latin typeface="Trebuchet MS"/>
                <a:cs typeface="Trebuchet MS"/>
              </a:rPr>
              <a:t>t</a:t>
            </a:r>
            <a:r>
              <a:rPr sz="2600" spc="-55" dirty="0">
                <a:latin typeface="Trebuchet MS"/>
                <a:cs typeface="Trebuchet MS"/>
              </a:rPr>
              <a:t> </a:t>
            </a:r>
            <a:r>
              <a:rPr sz="2600" spc="-145" dirty="0">
                <a:latin typeface="Trebuchet MS"/>
                <a:cs typeface="Trebuchet MS"/>
              </a:rPr>
              <a:t>test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45" dirty="0">
                <a:latin typeface="Trebuchet MS"/>
                <a:cs typeface="Trebuchet MS"/>
              </a:rPr>
              <a:t>Paired </a:t>
            </a:r>
            <a:r>
              <a:rPr sz="2600" spc="-165" dirty="0">
                <a:latin typeface="Trebuchet MS"/>
                <a:cs typeface="Trebuchet MS"/>
              </a:rPr>
              <a:t>sampel t</a:t>
            </a:r>
            <a:r>
              <a:rPr sz="2600" spc="80" dirty="0">
                <a:latin typeface="Trebuchet MS"/>
                <a:cs typeface="Trebuchet MS"/>
              </a:rPr>
              <a:t> </a:t>
            </a:r>
            <a:r>
              <a:rPr sz="2600" spc="-145" dirty="0">
                <a:latin typeface="Trebuchet MS"/>
                <a:cs typeface="Trebuchet MS"/>
              </a:rPr>
              <a:t>test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365950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0" dirty="0">
                <a:solidFill>
                  <a:srgbClr val="464653"/>
                </a:solidFill>
                <a:latin typeface="Georgia"/>
                <a:cs typeface="Georgia"/>
              </a:rPr>
              <a:t>Independent </a:t>
            </a:r>
            <a:r>
              <a:rPr sz="3200" spc="110" dirty="0">
                <a:solidFill>
                  <a:srgbClr val="464653"/>
                </a:solidFill>
                <a:latin typeface="Georgia"/>
                <a:cs typeface="Georgia"/>
              </a:rPr>
              <a:t>t</a:t>
            </a:r>
            <a:r>
              <a:rPr sz="3200" spc="250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150" dirty="0">
                <a:solidFill>
                  <a:srgbClr val="464653"/>
                </a:solidFill>
                <a:latin typeface="Georgia"/>
                <a:cs typeface="Georgia"/>
              </a:rPr>
              <a:t>test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238503"/>
            <a:ext cx="7825740" cy="4087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241935" indent="-274320">
              <a:lnSpc>
                <a:spcPct val="100000"/>
              </a:lnSpc>
              <a:spcBef>
                <a:spcPts val="1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05" dirty="0">
                <a:latin typeface="Trebuchet MS"/>
                <a:cs typeface="Trebuchet MS"/>
              </a:rPr>
              <a:t>Digunakan </a:t>
            </a:r>
            <a:r>
              <a:rPr sz="2600" spc="-114" dirty="0">
                <a:latin typeface="Trebuchet MS"/>
                <a:cs typeface="Trebuchet MS"/>
              </a:rPr>
              <a:t>untuk </a:t>
            </a:r>
            <a:r>
              <a:rPr sz="2600" spc="-160" dirty="0">
                <a:latin typeface="Trebuchet MS"/>
                <a:cs typeface="Trebuchet MS"/>
              </a:rPr>
              <a:t>membandingkan </a:t>
            </a:r>
            <a:r>
              <a:rPr sz="2600" spc="-165" dirty="0">
                <a:latin typeface="Trebuchet MS"/>
                <a:cs typeface="Trebuchet MS"/>
              </a:rPr>
              <a:t>dua </a:t>
            </a:r>
            <a:r>
              <a:rPr sz="2600" spc="-100" dirty="0">
                <a:latin typeface="Trebuchet MS"/>
                <a:cs typeface="Trebuchet MS"/>
              </a:rPr>
              <a:t>kelompok </a:t>
            </a:r>
            <a:r>
              <a:rPr sz="2600" spc="-175" dirty="0">
                <a:latin typeface="Trebuchet MS"/>
                <a:cs typeface="Trebuchet MS"/>
              </a:rPr>
              <a:t>mean  </a:t>
            </a:r>
            <a:r>
              <a:rPr sz="2600" spc="-135" dirty="0">
                <a:latin typeface="Trebuchet MS"/>
                <a:cs typeface="Trebuchet MS"/>
              </a:rPr>
              <a:t>dari </a:t>
            </a:r>
            <a:r>
              <a:rPr sz="2600" spc="-165" dirty="0">
                <a:latin typeface="Trebuchet MS"/>
                <a:cs typeface="Trebuchet MS"/>
              </a:rPr>
              <a:t>dua sampel </a:t>
            </a:r>
            <a:r>
              <a:rPr sz="2600" spc="-175" dirty="0">
                <a:latin typeface="Trebuchet MS"/>
                <a:cs typeface="Trebuchet MS"/>
              </a:rPr>
              <a:t>yang </a:t>
            </a:r>
            <a:r>
              <a:rPr sz="2600" spc="-140" dirty="0">
                <a:latin typeface="Trebuchet MS"/>
                <a:cs typeface="Trebuchet MS"/>
              </a:rPr>
              <a:t>berbeda</a:t>
            </a:r>
            <a:r>
              <a:rPr sz="2600" spc="240" dirty="0">
                <a:latin typeface="Trebuchet MS"/>
                <a:cs typeface="Trebuchet MS"/>
              </a:rPr>
              <a:t> </a:t>
            </a:r>
            <a:r>
              <a:rPr sz="2600" spc="-140" dirty="0">
                <a:latin typeface="Trebuchet MS"/>
                <a:cs typeface="Trebuchet MS"/>
              </a:rPr>
              <a:t>(independent)</a:t>
            </a:r>
            <a:endParaRPr sz="2600">
              <a:latin typeface="Trebuchet MS"/>
              <a:cs typeface="Trebuchet MS"/>
            </a:endParaRPr>
          </a:p>
          <a:p>
            <a:pPr marL="286385" marR="11430" indent="-274320">
              <a:lnSpc>
                <a:spcPct val="100000"/>
              </a:lnSpc>
              <a:spcBef>
                <a:spcPts val="59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35" dirty="0">
                <a:latin typeface="Trebuchet MS"/>
                <a:cs typeface="Trebuchet MS"/>
              </a:rPr>
              <a:t>Prinsipnya </a:t>
            </a:r>
            <a:r>
              <a:rPr sz="2600" spc="-155" dirty="0">
                <a:latin typeface="Trebuchet MS"/>
                <a:cs typeface="Trebuchet MS"/>
              </a:rPr>
              <a:t>ingin </a:t>
            </a:r>
            <a:r>
              <a:rPr sz="2600" spc="-165" dirty="0">
                <a:latin typeface="Trebuchet MS"/>
                <a:cs typeface="Trebuchet MS"/>
              </a:rPr>
              <a:t>mengetahui </a:t>
            </a:r>
            <a:r>
              <a:rPr sz="2600" spc="-185" dirty="0">
                <a:latin typeface="Trebuchet MS"/>
                <a:cs typeface="Trebuchet MS"/>
              </a:rPr>
              <a:t>apakah </a:t>
            </a:r>
            <a:r>
              <a:rPr sz="2600" spc="-210" dirty="0">
                <a:latin typeface="Trebuchet MS"/>
                <a:cs typeface="Trebuchet MS"/>
              </a:rPr>
              <a:t>ada </a:t>
            </a:r>
            <a:r>
              <a:rPr sz="2600" spc="-150" dirty="0">
                <a:latin typeface="Trebuchet MS"/>
                <a:cs typeface="Trebuchet MS"/>
              </a:rPr>
              <a:t>perbedaan </a:t>
            </a:r>
            <a:r>
              <a:rPr sz="2600" spc="-175" dirty="0">
                <a:latin typeface="Trebuchet MS"/>
                <a:cs typeface="Trebuchet MS"/>
              </a:rPr>
              <a:t>mean  antara </a:t>
            </a:r>
            <a:r>
              <a:rPr sz="2600" spc="-165" dirty="0">
                <a:latin typeface="Trebuchet MS"/>
                <a:cs typeface="Trebuchet MS"/>
              </a:rPr>
              <a:t>dua </a:t>
            </a:r>
            <a:r>
              <a:rPr sz="2600" spc="-160" dirty="0">
                <a:latin typeface="Trebuchet MS"/>
                <a:cs typeface="Trebuchet MS"/>
              </a:rPr>
              <a:t>populasi, </a:t>
            </a:r>
            <a:r>
              <a:rPr sz="2600" spc="-165" dirty="0">
                <a:latin typeface="Trebuchet MS"/>
                <a:cs typeface="Trebuchet MS"/>
              </a:rPr>
              <a:t>dengan </a:t>
            </a:r>
            <a:r>
              <a:rPr sz="2600" spc="-160" dirty="0">
                <a:latin typeface="Trebuchet MS"/>
                <a:cs typeface="Trebuchet MS"/>
              </a:rPr>
              <a:t>membandingkan </a:t>
            </a:r>
            <a:r>
              <a:rPr sz="2600" spc="-165" dirty="0">
                <a:latin typeface="Trebuchet MS"/>
                <a:cs typeface="Trebuchet MS"/>
              </a:rPr>
              <a:t>dua </a:t>
            </a:r>
            <a:r>
              <a:rPr sz="2600" spc="-175" dirty="0">
                <a:latin typeface="Trebuchet MS"/>
                <a:cs typeface="Trebuchet MS"/>
              </a:rPr>
              <a:t>mean  </a:t>
            </a:r>
            <a:r>
              <a:rPr sz="2600" spc="-170" dirty="0">
                <a:latin typeface="Trebuchet MS"/>
                <a:cs typeface="Trebuchet MS"/>
              </a:rPr>
              <a:t>sample-nya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50" dirty="0">
                <a:latin typeface="Trebuchet MS"/>
                <a:cs typeface="Trebuchet MS"/>
              </a:rPr>
              <a:t>Misal:</a:t>
            </a:r>
            <a:endParaRPr sz="2600">
              <a:latin typeface="Trebuchet MS"/>
              <a:cs typeface="Trebuchet MS"/>
            </a:endParaRPr>
          </a:p>
          <a:p>
            <a:pPr marL="561340" marR="5080" lvl="1" indent="-274955">
              <a:lnSpc>
                <a:spcPct val="100000"/>
              </a:lnSpc>
              <a:spcBef>
                <a:spcPts val="515"/>
              </a:spcBef>
              <a:buClr>
                <a:srgbClr val="9FB8CD"/>
              </a:buClr>
              <a:buSzPct val="76086"/>
              <a:buFont typeface="UnDotum"/>
              <a:buChar char=""/>
              <a:tabLst>
                <a:tab pos="560705" algn="l"/>
                <a:tab pos="561340" algn="l"/>
              </a:tabLst>
            </a:pPr>
            <a:r>
              <a:rPr sz="2300" spc="-114" dirty="0">
                <a:solidFill>
                  <a:srgbClr val="464653"/>
                </a:solidFill>
                <a:latin typeface="Trebuchet MS"/>
                <a:cs typeface="Trebuchet MS"/>
              </a:rPr>
              <a:t>Melihat </a:t>
            </a:r>
            <a:r>
              <a:rPr sz="2300" spc="-135" dirty="0">
                <a:solidFill>
                  <a:srgbClr val="464653"/>
                </a:solidFill>
                <a:latin typeface="Trebuchet MS"/>
                <a:cs typeface="Trebuchet MS"/>
              </a:rPr>
              <a:t>perbedaan </a:t>
            </a:r>
            <a:r>
              <a:rPr sz="2300" spc="-155" dirty="0">
                <a:solidFill>
                  <a:srgbClr val="464653"/>
                </a:solidFill>
                <a:latin typeface="Trebuchet MS"/>
                <a:cs typeface="Trebuchet MS"/>
              </a:rPr>
              <a:t>antara </a:t>
            </a:r>
            <a:r>
              <a:rPr sz="2300" spc="-145" dirty="0">
                <a:solidFill>
                  <a:srgbClr val="464653"/>
                </a:solidFill>
                <a:latin typeface="Trebuchet MS"/>
                <a:cs typeface="Trebuchet MS"/>
              </a:rPr>
              <a:t>kelas </a:t>
            </a:r>
            <a:r>
              <a:rPr sz="2300" spc="-160" dirty="0">
                <a:solidFill>
                  <a:srgbClr val="464653"/>
                </a:solidFill>
                <a:latin typeface="Trebuchet MS"/>
                <a:cs typeface="Trebuchet MS"/>
              </a:rPr>
              <a:t>yang </a:t>
            </a:r>
            <a:r>
              <a:rPr sz="2300" spc="-114" dirty="0">
                <a:solidFill>
                  <a:srgbClr val="464653"/>
                </a:solidFill>
                <a:latin typeface="Trebuchet MS"/>
                <a:cs typeface="Trebuchet MS"/>
              </a:rPr>
              <a:t>diberi </a:t>
            </a:r>
            <a:r>
              <a:rPr sz="2300" spc="-160" dirty="0">
                <a:solidFill>
                  <a:srgbClr val="464653"/>
                </a:solidFill>
                <a:latin typeface="Trebuchet MS"/>
                <a:cs typeface="Trebuchet MS"/>
              </a:rPr>
              <a:t>pelatihan </a:t>
            </a:r>
            <a:r>
              <a:rPr sz="2300" spc="-150" dirty="0">
                <a:solidFill>
                  <a:srgbClr val="464653"/>
                </a:solidFill>
                <a:latin typeface="Trebuchet MS"/>
                <a:cs typeface="Trebuchet MS"/>
              </a:rPr>
              <a:t>dan </a:t>
            </a:r>
            <a:r>
              <a:rPr sz="2300" spc="-160" dirty="0">
                <a:solidFill>
                  <a:srgbClr val="464653"/>
                </a:solidFill>
                <a:latin typeface="Trebuchet MS"/>
                <a:cs typeface="Trebuchet MS"/>
              </a:rPr>
              <a:t>yang  </a:t>
            </a:r>
            <a:r>
              <a:rPr sz="2300" spc="-140" dirty="0">
                <a:solidFill>
                  <a:srgbClr val="464653"/>
                </a:solidFill>
                <a:latin typeface="Trebuchet MS"/>
                <a:cs typeface="Trebuchet MS"/>
              </a:rPr>
              <a:t>tidak </a:t>
            </a:r>
            <a:r>
              <a:rPr sz="2300" spc="-114" dirty="0">
                <a:solidFill>
                  <a:srgbClr val="464653"/>
                </a:solidFill>
                <a:latin typeface="Trebuchet MS"/>
                <a:cs typeface="Trebuchet MS"/>
              </a:rPr>
              <a:t>diberi</a:t>
            </a:r>
            <a:r>
              <a:rPr sz="2300" spc="-20" dirty="0">
                <a:solidFill>
                  <a:srgbClr val="464653"/>
                </a:solidFill>
                <a:latin typeface="Trebuchet MS"/>
                <a:cs typeface="Trebuchet MS"/>
              </a:rPr>
              <a:t> </a:t>
            </a:r>
            <a:r>
              <a:rPr sz="2300" spc="-160" dirty="0">
                <a:solidFill>
                  <a:srgbClr val="464653"/>
                </a:solidFill>
                <a:latin typeface="Trebuchet MS"/>
                <a:cs typeface="Trebuchet MS"/>
              </a:rPr>
              <a:t>pelatihan</a:t>
            </a:r>
            <a:endParaRPr sz="2300">
              <a:latin typeface="Trebuchet MS"/>
              <a:cs typeface="Trebuchet MS"/>
            </a:endParaRPr>
          </a:p>
          <a:p>
            <a:pPr marL="561340" marR="18415" lvl="1" indent="-274955">
              <a:lnSpc>
                <a:spcPct val="100000"/>
              </a:lnSpc>
              <a:spcBef>
                <a:spcPts val="505"/>
              </a:spcBef>
              <a:buClr>
                <a:srgbClr val="9FB8CD"/>
              </a:buClr>
              <a:buSzPct val="76086"/>
              <a:buFont typeface="UnDotum"/>
              <a:buChar char=""/>
              <a:tabLst>
                <a:tab pos="560705" algn="l"/>
                <a:tab pos="561340" algn="l"/>
              </a:tabLst>
            </a:pPr>
            <a:r>
              <a:rPr sz="2300" spc="-140" dirty="0">
                <a:solidFill>
                  <a:srgbClr val="464653"/>
                </a:solidFill>
                <a:latin typeface="Trebuchet MS"/>
                <a:cs typeface="Trebuchet MS"/>
              </a:rPr>
              <a:t>Perbedaan </a:t>
            </a:r>
            <a:r>
              <a:rPr sz="2300" spc="-130" dirty="0">
                <a:solidFill>
                  <a:srgbClr val="464653"/>
                </a:solidFill>
                <a:latin typeface="Trebuchet MS"/>
                <a:cs typeface="Trebuchet MS"/>
              </a:rPr>
              <a:t>perlakuan </a:t>
            </a:r>
            <a:r>
              <a:rPr sz="2300" spc="-90" dirty="0">
                <a:solidFill>
                  <a:srgbClr val="464653"/>
                </a:solidFill>
                <a:latin typeface="Trebuchet MS"/>
                <a:cs typeface="Trebuchet MS"/>
              </a:rPr>
              <a:t>orang </a:t>
            </a:r>
            <a:r>
              <a:rPr sz="2300" spc="-160" dirty="0">
                <a:solidFill>
                  <a:srgbClr val="464653"/>
                </a:solidFill>
                <a:latin typeface="Trebuchet MS"/>
                <a:cs typeface="Trebuchet MS"/>
              </a:rPr>
              <a:t>yang </a:t>
            </a:r>
            <a:r>
              <a:rPr sz="2300" spc="-114" dirty="0">
                <a:solidFill>
                  <a:srgbClr val="464653"/>
                </a:solidFill>
                <a:latin typeface="Trebuchet MS"/>
                <a:cs typeface="Trebuchet MS"/>
              </a:rPr>
              <a:t>diberi </a:t>
            </a:r>
            <a:r>
              <a:rPr sz="2300" spc="-120" dirty="0">
                <a:solidFill>
                  <a:srgbClr val="464653"/>
                </a:solidFill>
                <a:latin typeface="Trebuchet MS"/>
                <a:cs typeface="Trebuchet MS"/>
              </a:rPr>
              <a:t>obat </a:t>
            </a:r>
            <a:r>
              <a:rPr sz="2300" spc="-140" dirty="0">
                <a:solidFill>
                  <a:srgbClr val="464653"/>
                </a:solidFill>
                <a:latin typeface="Trebuchet MS"/>
                <a:cs typeface="Trebuchet MS"/>
              </a:rPr>
              <a:t>diet </a:t>
            </a:r>
            <a:r>
              <a:rPr sz="2300" spc="-145" dirty="0">
                <a:solidFill>
                  <a:srgbClr val="464653"/>
                </a:solidFill>
                <a:latin typeface="Trebuchet MS"/>
                <a:cs typeface="Trebuchet MS"/>
              </a:rPr>
              <a:t>dengan </a:t>
            </a:r>
            <a:r>
              <a:rPr sz="2300" spc="-160" dirty="0">
                <a:solidFill>
                  <a:srgbClr val="464653"/>
                </a:solidFill>
                <a:latin typeface="Trebuchet MS"/>
                <a:cs typeface="Trebuchet MS"/>
              </a:rPr>
              <a:t>yang  </a:t>
            </a:r>
            <a:r>
              <a:rPr sz="2300" spc="-140" dirty="0">
                <a:solidFill>
                  <a:srgbClr val="464653"/>
                </a:solidFill>
                <a:latin typeface="Trebuchet MS"/>
                <a:cs typeface="Trebuchet MS"/>
              </a:rPr>
              <a:t>tidak</a:t>
            </a:r>
            <a:endParaRPr sz="2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31978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70" dirty="0" err="1">
                <a:solidFill>
                  <a:srgbClr val="464653"/>
                </a:solidFill>
                <a:latin typeface="Georgia"/>
                <a:cs typeface="Georgia"/>
              </a:rPr>
              <a:t>Contoh</a:t>
            </a:r>
            <a:r>
              <a:rPr sz="3200" spc="135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285" dirty="0" err="1" smtClean="0">
                <a:solidFill>
                  <a:srgbClr val="464653"/>
                </a:solidFill>
                <a:latin typeface="Georgia"/>
                <a:cs typeface="Georgia"/>
              </a:rPr>
              <a:t>kasus</a:t>
            </a:r>
            <a:r>
              <a:rPr sz="3200" spc="285" dirty="0" smtClean="0">
                <a:solidFill>
                  <a:srgbClr val="464653"/>
                </a:solidFill>
                <a:latin typeface="Georgia"/>
                <a:cs typeface="Georgia"/>
              </a:rPr>
              <a:t> 1</a:t>
            </a:r>
            <a:endParaRPr sz="3200" dirty="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238503"/>
            <a:ext cx="7994650" cy="34245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377190" indent="-274320">
              <a:lnSpc>
                <a:spcPct val="100000"/>
              </a:lnSpc>
              <a:spcBef>
                <a:spcPts val="1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05" dirty="0">
                <a:latin typeface="Trebuchet MS"/>
                <a:cs typeface="Trebuchet MS"/>
              </a:rPr>
              <a:t>Seorang guru </a:t>
            </a:r>
            <a:r>
              <a:rPr sz="2600" spc="-155" dirty="0">
                <a:latin typeface="Trebuchet MS"/>
                <a:cs typeface="Trebuchet MS"/>
              </a:rPr>
              <a:t>ingin </a:t>
            </a:r>
            <a:r>
              <a:rPr sz="2600" spc="-165" dirty="0">
                <a:latin typeface="Trebuchet MS"/>
                <a:cs typeface="Trebuchet MS"/>
              </a:rPr>
              <a:t>mengetahui </a:t>
            </a:r>
            <a:r>
              <a:rPr sz="2600" spc="-170" dirty="0">
                <a:latin typeface="Trebuchet MS"/>
                <a:cs typeface="Trebuchet MS"/>
              </a:rPr>
              <a:t>efektivitas </a:t>
            </a:r>
            <a:r>
              <a:rPr sz="2600" spc="-125" dirty="0">
                <a:latin typeface="Trebuchet MS"/>
                <a:cs typeface="Trebuchet MS"/>
              </a:rPr>
              <a:t>model </a:t>
            </a:r>
            <a:r>
              <a:rPr sz="2600" spc="-90" dirty="0">
                <a:latin typeface="Trebuchet MS"/>
                <a:cs typeface="Trebuchet MS"/>
              </a:rPr>
              <a:t>group  </a:t>
            </a:r>
            <a:r>
              <a:rPr sz="2600" spc="-105" dirty="0">
                <a:latin typeface="Trebuchet MS"/>
                <a:cs typeface="Trebuchet MS"/>
              </a:rPr>
              <a:t>discusion </a:t>
            </a:r>
            <a:r>
              <a:rPr sz="2600" spc="-155" dirty="0">
                <a:latin typeface="Trebuchet MS"/>
                <a:cs typeface="Trebuchet MS"/>
              </a:rPr>
              <a:t>terhadap </a:t>
            </a:r>
            <a:r>
              <a:rPr sz="2600" spc="-135" dirty="0">
                <a:latin typeface="Trebuchet MS"/>
                <a:cs typeface="Trebuchet MS"/>
              </a:rPr>
              <a:t>prestasi </a:t>
            </a:r>
            <a:r>
              <a:rPr sz="2600" spc="-200" dirty="0">
                <a:latin typeface="Trebuchet MS"/>
                <a:cs typeface="Trebuchet MS"/>
              </a:rPr>
              <a:t>belajar</a:t>
            </a:r>
            <a:r>
              <a:rPr sz="2600" spc="85" dirty="0">
                <a:latin typeface="Trebuchet MS"/>
                <a:cs typeface="Trebuchet MS"/>
              </a:rPr>
              <a:t> </a:t>
            </a:r>
            <a:r>
              <a:rPr sz="2600" spc="-130" dirty="0">
                <a:latin typeface="Trebuchet MS"/>
                <a:cs typeface="Trebuchet MS"/>
              </a:rPr>
              <a:t>siswa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59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00" dirty="0">
                <a:latin typeface="Trebuchet MS"/>
                <a:cs typeface="Trebuchet MS"/>
              </a:rPr>
              <a:t>Maka </a:t>
            </a:r>
            <a:r>
              <a:rPr sz="2600" spc="-175" dirty="0">
                <a:latin typeface="Trebuchet MS"/>
                <a:cs typeface="Trebuchet MS"/>
              </a:rPr>
              <a:t>diambil </a:t>
            </a:r>
            <a:r>
              <a:rPr sz="2600" spc="-165" dirty="0">
                <a:latin typeface="Trebuchet MS"/>
                <a:cs typeface="Trebuchet MS"/>
              </a:rPr>
              <a:t>sampel </a:t>
            </a:r>
            <a:r>
              <a:rPr sz="2600" spc="-160" dirty="0">
                <a:latin typeface="Trebuchet MS"/>
                <a:cs typeface="Trebuchet MS"/>
              </a:rPr>
              <a:t>sebanyak </a:t>
            </a:r>
            <a:r>
              <a:rPr sz="2600" spc="-60" dirty="0">
                <a:latin typeface="Trebuchet MS"/>
                <a:cs typeface="Trebuchet MS"/>
              </a:rPr>
              <a:t>22</a:t>
            </a:r>
            <a:r>
              <a:rPr sz="2600" spc="225" dirty="0">
                <a:latin typeface="Trebuchet MS"/>
                <a:cs typeface="Trebuchet MS"/>
              </a:rPr>
              <a:t> </a:t>
            </a:r>
            <a:r>
              <a:rPr sz="2600" spc="-100" dirty="0">
                <a:latin typeface="Trebuchet MS"/>
                <a:cs typeface="Trebuchet MS"/>
              </a:rPr>
              <a:t>orang</a:t>
            </a:r>
            <a:endParaRPr sz="2600">
              <a:latin typeface="Trebuchet MS"/>
              <a:cs typeface="Trebuchet MS"/>
            </a:endParaRPr>
          </a:p>
          <a:p>
            <a:pPr marL="285750" marR="5080" indent="-273685">
              <a:lnSpc>
                <a:spcPct val="100000"/>
              </a:lnSpc>
              <a:spcBef>
                <a:spcPts val="6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60" dirty="0">
                <a:latin typeface="Trebuchet MS"/>
                <a:cs typeface="Trebuchet MS"/>
              </a:rPr>
              <a:t>22 </a:t>
            </a:r>
            <a:r>
              <a:rPr sz="2600" spc="-100" dirty="0">
                <a:latin typeface="Trebuchet MS"/>
                <a:cs typeface="Trebuchet MS"/>
              </a:rPr>
              <a:t>orang </a:t>
            </a:r>
            <a:r>
              <a:rPr sz="2600" spc="-125" dirty="0">
                <a:latin typeface="Trebuchet MS"/>
                <a:cs typeface="Trebuchet MS"/>
              </a:rPr>
              <a:t>tersebut </a:t>
            </a:r>
            <a:r>
              <a:rPr sz="2600" spc="-180" dirty="0">
                <a:latin typeface="Trebuchet MS"/>
                <a:cs typeface="Trebuchet MS"/>
              </a:rPr>
              <a:t>dibagi </a:t>
            </a:r>
            <a:r>
              <a:rPr sz="2600" spc="-195" dirty="0">
                <a:latin typeface="Trebuchet MS"/>
                <a:cs typeface="Trebuchet MS"/>
              </a:rPr>
              <a:t>dalam </a:t>
            </a:r>
            <a:r>
              <a:rPr sz="2600" spc="-165" dirty="0">
                <a:latin typeface="Trebuchet MS"/>
                <a:cs typeface="Trebuchet MS"/>
              </a:rPr>
              <a:t>dua </a:t>
            </a:r>
            <a:r>
              <a:rPr sz="2600" spc="-100" dirty="0">
                <a:latin typeface="Trebuchet MS"/>
                <a:cs typeface="Trebuchet MS"/>
              </a:rPr>
              <a:t>kelompok </a:t>
            </a:r>
            <a:r>
              <a:rPr sz="2600" spc="-145" dirty="0">
                <a:latin typeface="Trebuchet MS"/>
                <a:cs typeface="Trebuchet MS"/>
              </a:rPr>
              <a:t>secara  </a:t>
            </a:r>
            <a:r>
              <a:rPr sz="2600" spc="-100" dirty="0">
                <a:latin typeface="Trebuchet MS"/>
                <a:cs typeface="Trebuchet MS"/>
              </a:rPr>
              <a:t>random </a:t>
            </a:r>
            <a:r>
              <a:rPr sz="2600" spc="-165" dirty="0">
                <a:latin typeface="Trebuchet MS"/>
                <a:cs typeface="Trebuchet MS"/>
              </a:rPr>
              <a:t>dan </a:t>
            </a:r>
            <a:r>
              <a:rPr sz="2600" spc="-175" dirty="0">
                <a:latin typeface="Trebuchet MS"/>
                <a:cs typeface="Trebuchet MS"/>
              </a:rPr>
              <a:t>mendapat </a:t>
            </a:r>
            <a:r>
              <a:rPr sz="2600" spc="-145" dirty="0">
                <a:latin typeface="Trebuchet MS"/>
                <a:cs typeface="Trebuchet MS"/>
              </a:rPr>
              <a:t>perlakuan </a:t>
            </a:r>
            <a:r>
              <a:rPr sz="2600" spc="-175" dirty="0">
                <a:latin typeface="Trebuchet MS"/>
                <a:cs typeface="Trebuchet MS"/>
              </a:rPr>
              <a:t>yang </a:t>
            </a:r>
            <a:r>
              <a:rPr sz="2600" spc="-185" dirty="0">
                <a:latin typeface="Trebuchet MS"/>
                <a:cs typeface="Trebuchet MS"/>
              </a:rPr>
              <a:t>sama </a:t>
            </a:r>
            <a:r>
              <a:rPr sz="2600" spc="-175" dirty="0">
                <a:latin typeface="Trebuchet MS"/>
                <a:cs typeface="Trebuchet MS"/>
              </a:rPr>
              <a:t>kecuali </a:t>
            </a:r>
            <a:r>
              <a:rPr sz="2600" spc="-150" dirty="0">
                <a:latin typeface="Trebuchet MS"/>
                <a:cs typeface="Trebuchet MS"/>
              </a:rPr>
              <a:t>satu  </a:t>
            </a:r>
            <a:r>
              <a:rPr sz="2600" spc="-100" dirty="0">
                <a:latin typeface="Trebuchet MS"/>
                <a:cs typeface="Trebuchet MS"/>
              </a:rPr>
              <a:t>kelompok </a:t>
            </a:r>
            <a:r>
              <a:rPr sz="2600" spc="-175" dirty="0">
                <a:latin typeface="Trebuchet MS"/>
                <a:cs typeface="Trebuchet MS"/>
              </a:rPr>
              <a:t>memakai </a:t>
            </a:r>
            <a:r>
              <a:rPr sz="2600" spc="-125" dirty="0">
                <a:latin typeface="Trebuchet MS"/>
                <a:cs typeface="Trebuchet MS"/>
              </a:rPr>
              <a:t>model </a:t>
            </a:r>
            <a:r>
              <a:rPr sz="2600" spc="-95" dirty="0">
                <a:latin typeface="Trebuchet MS"/>
                <a:cs typeface="Trebuchet MS"/>
              </a:rPr>
              <a:t>group </a:t>
            </a:r>
            <a:r>
              <a:rPr sz="2600" spc="-105" dirty="0">
                <a:latin typeface="Trebuchet MS"/>
                <a:cs typeface="Trebuchet MS"/>
              </a:rPr>
              <a:t>discusion </a:t>
            </a:r>
            <a:r>
              <a:rPr sz="2600" spc="-165" dirty="0">
                <a:latin typeface="Trebuchet MS"/>
                <a:cs typeface="Trebuchet MS"/>
              </a:rPr>
              <a:t>dan </a:t>
            </a:r>
            <a:r>
              <a:rPr sz="2600" spc="-100" dirty="0">
                <a:latin typeface="Trebuchet MS"/>
                <a:cs typeface="Trebuchet MS"/>
              </a:rPr>
              <a:t>kelompok  </a:t>
            </a:r>
            <a:r>
              <a:rPr sz="2600" spc="-165" dirty="0">
                <a:latin typeface="Trebuchet MS"/>
                <a:cs typeface="Trebuchet MS"/>
              </a:rPr>
              <a:t>satunya</a:t>
            </a:r>
            <a:r>
              <a:rPr sz="2600" spc="-105" dirty="0">
                <a:latin typeface="Trebuchet MS"/>
                <a:cs typeface="Trebuchet MS"/>
              </a:rPr>
              <a:t> </a:t>
            </a:r>
            <a:r>
              <a:rPr sz="2600" spc="-155" dirty="0">
                <a:latin typeface="Trebuchet MS"/>
                <a:cs typeface="Trebuchet MS"/>
              </a:rPr>
              <a:t>tidak</a:t>
            </a:r>
            <a:endParaRPr sz="2600">
              <a:latin typeface="Trebuchet MS"/>
              <a:cs typeface="Trebuchet MS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65" dirty="0">
                <a:latin typeface="Trebuchet MS"/>
                <a:cs typeface="Trebuchet MS"/>
              </a:rPr>
              <a:t>Setelah </a:t>
            </a:r>
            <a:r>
              <a:rPr sz="2600" spc="-150" dirty="0">
                <a:latin typeface="Trebuchet MS"/>
                <a:cs typeface="Trebuchet MS"/>
              </a:rPr>
              <a:t>satu </a:t>
            </a:r>
            <a:r>
              <a:rPr sz="2600" spc="-180" dirty="0">
                <a:latin typeface="Trebuchet MS"/>
                <a:cs typeface="Trebuchet MS"/>
              </a:rPr>
              <a:t>semester, </a:t>
            </a:r>
            <a:r>
              <a:rPr sz="2600" spc="-135" dirty="0">
                <a:latin typeface="Trebuchet MS"/>
                <a:cs typeface="Trebuchet MS"/>
              </a:rPr>
              <a:t>prestasi </a:t>
            </a:r>
            <a:r>
              <a:rPr sz="2600" spc="-200" dirty="0">
                <a:latin typeface="Trebuchet MS"/>
                <a:cs typeface="Trebuchet MS"/>
              </a:rPr>
              <a:t>belajar</a:t>
            </a:r>
            <a:r>
              <a:rPr sz="2600" spc="40" dirty="0">
                <a:latin typeface="Trebuchet MS"/>
                <a:cs typeface="Trebuchet MS"/>
              </a:rPr>
              <a:t> </a:t>
            </a:r>
            <a:r>
              <a:rPr sz="2600" spc="-175" dirty="0">
                <a:latin typeface="Trebuchet MS"/>
                <a:cs typeface="Trebuchet MS"/>
              </a:rPr>
              <a:t>dinilai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0850" y="1212850"/>
          <a:ext cx="8229600" cy="4450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Dengan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diskusi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Tanpa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diskusi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27CA3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81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76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78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92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73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80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45" dirty="0">
                          <a:latin typeface="Trebuchet MS"/>
                          <a:cs typeface="Trebuchet MS"/>
                        </a:rPr>
                        <a:t>78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52304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240" dirty="0">
                <a:solidFill>
                  <a:srgbClr val="464653"/>
                </a:solidFill>
                <a:latin typeface="Georgia"/>
                <a:cs typeface="Georgia"/>
              </a:rPr>
              <a:t>Rumus </a:t>
            </a:r>
            <a:r>
              <a:rPr sz="3200" spc="110" dirty="0">
                <a:solidFill>
                  <a:srgbClr val="464653"/>
                </a:solidFill>
                <a:latin typeface="Georgia"/>
                <a:cs typeface="Georgia"/>
              </a:rPr>
              <a:t>t </a:t>
            </a:r>
            <a:r>
              <a:rPr sz="3200" spc="150" dirty="0">
                <a:solidFill>
                  <a:srgbClr val="464653"/>
                </a:solidFill>
                <a:latin typeface="Georgia"/>
                <a:cs typeface="Georgia"/>
              </a:rPr>
              <a:t>test</a:t>
            </a:r>
            <a:r>
              <a:rPr sz="3200" spc="290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130" dirty="0">
                <a:solidFill>
                  <a:srgbClr val="464653"/>
                </a:solidFill>
                <a:latin typeface="Georgia"/>
                <a:cs typeface="Georgia"/>
              </a:rPr>
              <a:t>Independent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92472" y="1468079"/>
            <a:ext cx="2645410" cy="1885314"/>
            <a:chOff x="1492472" y="1468079"/>
            <a:chExt cx="2645410" cy="1885314"/>
          </a:xfrm>
        </p:grpSpPr>
        <p:sp>
          <p:nvSpPr>
            <p:cNvPr id="9" name="object 9"/>
            <p:cNvSpPr/>
            <p:nvPr/>
          </p:nvSpPr>
          <p:spPr>
            <a:xfrm>
              <a:off x="1861609" y="1477288"/>
              <a:ext cx="641350" cy="0"/>
            </a:xfrm>
            <a:custGeom>
              <a:avLst/>
              <a:gdLst/>
              <a:ahLst/>
              <a:cxnLst/>
              <a:rect l="l" t="t" r="r" b="b"/>
              <a:pathLst>
                <a:path w="641350">
                  <a:moveTo>
                    <a:pt x="0" y="0"/>
                  </a:moveTo>
                  <a:lnTo>
                    <a:pt x="640751" y="0"/>
                  </a:lnTo>
                </a:path>
              </a:pathLst>
            </a:custGeom>
            <a:ln w="18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60886" y="1477287"/>
              <a:ext cx="706120" cy="0"/>
            </a:xfrm>
            <a:custGeom>
              <a:avLst/>
              <a:gdLst/>
              <a:ahLst/>
              <a:cxnLst/>
              <a:rect l="l" t="t" r="r" b="b"/>
              <a:pathLst>
                <a:path w="706120">
                  <a:moveTo>
                    <a:pt x="0" y="0"/>
                  </a:moveTo>
                  <a:lnTo>
                    <a:pt x="705913" y="0"/>
                  </a:lnTo>
                </a:path>
              </a:pathLst>
            </a:custGeom>
            <a:ln w="18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63730" y="2871531"/>
              <a:ext cx="76200" cy="31750"/>
            </a:xfrm>
            <a:custGeom>
              <a:avLst/>
              <a:gdLst/>
              <a:ahLst/>
              <a:cxnLst/>
              <a:rect l="l" t="t" r="r" b="b"/>
              <a:pathLst>
                <a:path w="76200" h="31750">
                  <a:moveTo>
                    <a:pt x="0" y="31584"/>
                  </a:moveTo>
                  <a:lnTo>
                    <a:pt x="76021" y="0"/>
                  </a:lnTo>
                </a:path>
              </a:pathLst>
            </a:custGeom>
            <a:ln w="190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39751" y="2880554"/>
              <a:ext cx="110489" cy="448309"/>
            </a:xfrm>
            <a:custGeom>
              <a:avLst/>
              <a:gdLst/>
              <a:ahLst/>
              <a:cxnLst/>
              <a:rect l="l" t="t" r="r" b="b"/>
              <a:pathLst>
                <a:path w="110489" h="448310">
                  <a:moveTo>
                    <a:pt x="0" y="0"/>
                  </a:moveTo>
                  <a:lnTo>
                    <a:pt x="110153" y="447828"/>
                  </a:lnTo>
                </a:path>
              </a:pathLst>
            </a:custGeom>
            <a:ln w="488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62316" y="2129283"/>
              <a:ext cx="146050" cy="1199515"/>
            </a:xfrm>
            <a:custGeom>
              <a:avLst/>
              <a:gdLst/>
              <a:ahLst/>
              <a:cxnLst/>
              <a:rect l="l" t="t" r="r" b="b"/>
              <a:pathLst>
                <a:path w="146050" h="1199514">
                  <a:moveTo>
                    <a:pt x="0" y="1199097"/>
                  </a:moveTo>
                  <a:lnTo>
                    <a:pt x="145836" y="0"/>
                  </a:lnTo>
                </a:path>
              </a:pathLst>
            </a:custGeom>
            <a:ln w="247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08153" y="2129282"/>
              <a:ext cx="2171065" cy="0"/>
            </a:xfrm>
            <a:custGeom>
              <a:avLst/>
              <a:gdLst/>
              <a:ahLst/>
              <a:cxnLst/>
              <a:rect l="l" t="t" r="r" b="b"/>
              <a:pathLst>
                <a:path w="2171065">
                  <a:moveTo>
                    <a:pt x="0" y="0"/>
                  </a:moveTo>
                  <a:lnTo>
                    <a:pt x="2170488" y="0"/>
                  </a:lnTo>
                </a:path>
              </a:pathLst>
            </a:custGeom>
            <a:ln w="18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01679" y="2057087"/>
              <a:ext cx="2626995" cy="0"/>
            </a:xfrm>
            <a:custGeom>
              <a:avLst/>
              <a:gdLst/>
              <a:ahLst/>
              <a:cxnLst/>
              <a:rect l="l" t="t" r="r" b="b"/>
              <a:pathLst>
                <a:path w="2626995">
                  <a:moveTo>
                    <a:pt x="0" y="0"/>
                  </a:moveTo>
                  <a:lnTo>
                    <a:pt x="2626617" y="0"/>
                  </a:lnTo>
                </a:path>
              </a:pathLst>
            </a:custGeom>
            <a:ln w="180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959958" y="1957915"/>
            <a:ext cx="198247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370965" algn="l"/>
              </a:tabLst>
            </a:pPr>
            <a:r>
              <a:rPr sz="5100" i="1" spc="967" baseline="-25326" dirty="0">
                <a:latin typeface="Times New Roman"/>
                <a:cs typeface="Times New Roman"/>
              </a:rPr>
              <a:t>S</a:t>
            </a:r>
            <a:r>
              <a:rPr sz="5100" i="1" spc="-232" baseline="-25326" dirty="0">
                <a:latin typeface="Times New Roman"/>
                <a:cs typeface="Times New Roman"/>
              </a:rPr>
              <a:t> </a:t>
            </a:r>
            <a:r>
              <a:rPr sz="1950" spc="390" dirty="0">
                <a:latin typeface="Times New Roman"/>
                <a:cs typeface="Times New Roman"/>
              </a:rPr>
              <a:t>2	</a:t>
            </a:r>
            <a:r>
              <a:rPr sz="5100" i="1" spc="967" baseline="-25326" dirty="0">
                <a:latin typeface="Times New Roman"/>
                <a:cs typeface="Times New Roman"/>
              </a:rPr>
              <a:t>S</a:t>
            </a:r>
            <a:r>
              <a:rPr sz="5100" i="1" spc="-322" baseline="-25326" dirty="0">
                <a:latin typeface="Times New Roman"/>
                <a:cs typeface="Times New Roman"/>
              </a:rPr>
              <a:t> </a:t>
            </a:r>
            <a:r>
              <a:rPr sz="1950" spc="390" dirty="0">
                <a:latin typeface="Times New Roman"/>
                <a:cs typeface="Times New Roman"/>
              </a:rPr>
              <a:t>2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16597" y="2260100"/>
            <a:ext cx="2150745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89890" algn="l"/>
                <a:tab pos="759460" algn="l"/>
                <a:tab pos="1749425" algn="l"/>
                <a:tab pos="2112010" algn="l"/>
              </a:tabLst>
            </a:pPr>
            <a:r>
              <a:rPr sz="1950" u="sng" spc="1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950" u="sng" spc="3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sz="5100" spc="1057" baseline="-21241" dirty="0">
                <a:latin typeface="Symbol"/>
                <a:cs typeface="Symbol"/>
              </a:rPr>
              <a:t></a:t>
            </a:r>
            <a:r>
              <a:rPr sz="3400" u="sng" spc="70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1950" u="sng" spc="3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	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0790" y="1440099"/>
            <a:ext cx="189611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762000" algn="l"/>
              </a:tabLst>
            </a:pPr>
            <a:r>
              <a:rPr sz="3400" i="1" spc="760" dirty="0">
                <a:latin typeface="Times New Roman"/>
                <a:cs typeface="Times New Roman"/>
              </a:rPr>
              <a:t>X</a:t>
            </a:r>
            <a:r>
              <a:rPr sz="2925" spc="1139" baseline="-24216" dirty="0">
                <a:latin typeface="Times New Roman"/>
                <a:cs typeface="Times New Roman"/>
              </a:rPr>
              <a:t>1	</a:t>
            </a:r>
            <a:r>
              <a:rPr sz="3400" spc="705" dirty="0">
                <a:latin typeface="Symbol"/>
                <a:cs typeface="Symbol"/>
              </a:rPr>
              <a:t></a:t>
            </a:r>
            <a:r>
              <a:rPr sz="3400" spc="260" dirty="0">
                <a:latin typeface="Times New Roman"/>
                <a:cs typeface="Times New Roman"/>
              </a:rPr>
              <a:t> </a:t>
            </a:r>
            <a:r>
              <a:rPr sz="3400" i="1" spc="785" dirty="0">
                <a:latin typeface="Times New Roman"/>
                <a:cs typeface="Times New Roman"/>
              </a:rPr>
              <a:t>X</a:t>
            </a:r>
            <a:r>
              <a:rPr sz="3400" i="1" spc="-229" dirty="0">
                <a:latin typeface="Times New Roman"/>
                <a:cs typeface="Times New Roman"/>
              </a:rPr>
              <a:t> </a:t>
            </a:r>
            <a:r>
              <a:rPr sz="2925" spc="585" baseline="-24216" dirty="0">
                <a:latin typeface="Times New Roman"/>
                <a:cs typeface="Times New Roman"/>
              </a:rPr>
              <a:t>2</a:t>
            </a:r>
            <a:endParaRPr sz="2925" baseline="-24216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8440" y="1719906"/>
            <a:ext cx="692150" cy="54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51790" algn="l"/>
              </a:tabLst>
            </a:pPr>
            <a:r>
              <a:rPr sz="3400" i="1" spc="355" dirty="0">
                <a:latin typeface="Times New Roman"/>
                <a:cs typeface="Times New Roman"/>
              </a:rPr>
              <a:t>t	</a:t>
            </a:r>
            <a:r>
              <a:rPr sz="3400" spc="705" dirty="0">
                <a:latin typeface="Symbol"/>
                <a:cs typeface="Symbol"/>
              </a:rPr>
              <a:t></a:t>
            </a:r>
            <a:endParaRPr sz="340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29554" y="4564372"/>
            <a:ext cx="415925" cy="0"/>
          </a:xfrm>
          <a:custGeom>
            <a:avLst/>
            <a:gdLst/>
            <a:ahLst/>
            <a:cxnLst/>
            <a:rect l="l" t="t" r="r" b="b"/>
            <a:pathLst>
              <a:path w="415925">
                <a:moveTo>
                  <a:pt x="0" y="0"/>
                </a:moveTo>
                <a:lnTo>
                  <a:pt x="415813" y="0"/>
                </a:lnTo>
              </a:path>
            </a:pathLst>
          </a:custGeom>
          <a:ln w="14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04863" y="5530409"/>
            <a:ext cx="127635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25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82084" y="5142510"/>
            <a:ext cx="127635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spc="25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2499" y="5648882"/>
            <a:ext cx="2663190" cy="4330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50" spc="65" dirty="0">
                <a:latin typeface="Times New Roman"/>
                <a:cs typeface="Times New Roman"/>
              </a:rPr>
              <a:t>N </a:t>
            </a:r>
            <a:r>
              <a:rPr sz="2650" spc="50" dirty="0">
                <a:latin typeface="Symbol"/>
                <a:cs typeface="Symbol"/>
              </a:rPr>
              <a:t></a:t>
            </a:r>
            <a:r>
              <a:rPr sz="2650" spc="50" dirty="0">
                <a:latin typeface="Times New Roman"/>
                <a:cs typeface="Times New Roman"/>
              </a:rPr>
              <a:t> </a:t>
            </a:r>
            <a:r>
              <a:rPr sz="2650" spc="40" dirty="0">
                <a:latin typeface="Times New Roman"/>
                <a:cs typeface="Times New Roman"/>
              </a:rPr>
              <a:t>jumlah</a:t>
            </a:r>
            <a:r>
              <a:rPr sz="2650" spc="-295" dirty="0">
                <a:latin typeface="Times New Roman"/>
                <a:cs typeface="Times New Roman"/>
              </a:rPr>
              <a:t> </a:t>
            </a:r>
            <a:r>
              <a:rPr sz="2650" spc="40" dirty="0">
                <a:latin typeface="Times New Roman"/>
                <a:cs typeface="Times New Roman"/>
              </a:rPr>
              <a:t>sampel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9903" y="5304182"/>
            <a:ext cx="3047365" cy="4330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650" spc="95" dirty="0">
                <a:latin typeface="Times New Roman"/>
                <a:cs typeface="Times New Roman"/>
              </a:rPr>
              <a:t>S</a:t>
            </a:r>
            <a:r>
              <a:rPr sz="2325" spc="142" baseline="43010" dirty="0">
                <a:latin typeface="Times New Roman"/>
                <a:cs typeface="Times New Roman"/>
              </a:rPr>
              <a:t>2 </a:t>
            </a:r>
            <a:r>
              <a:rPr sz="2650" spc="50" dirty="0">
                <a:latin typeface="Symbol"/>
                <a:cs typeface="Symbol"/>
              </a:rPr>
              <a:t></a:t>
            </a:r>
            <a:r>
              <a:rPr sz="2650" spc="50" dirty="0">
                <a:latin typeface="Times New Roman"/>
                <a:cs typeface="Times New Roman"/>
              </a:rPr>
              <a:t> </a:t>
            </a:r>
            <a:r>
              <a:rPr sz="2650" spc="35" dirty="0">
                <a:latin typeface="Times New Roman"/>
                <a:cs typeface="Times New Roman"/>
              </a:rPr>
              <a:t>varians </a:t>
            </a:r>
            <a:r>
              <a:rPr sz="2650" spc="40" dirty="0">
                <a:latin typeface="Times New Roman"/>
                <a:cs typeface="Times New Roman"/>
              </a:rPr>
              <a:t>sampel</a:t>
            </a:r>
            <a:r>
              <a:rPr sz="2650" spc="-245" dirty="0">
                <a:latin typeface="Times New Roman"/>
                <a:cs typeface="Times New Roman"/>
              </a:rPr>
              <a:t> </a:t>
            </a:r>
            <a:r>
              <a:rPr sz="2650" spc="45" dirty="0">
                <a:latin typeface="Times New Roman"/>
                <a:cs typeface="Times New Roman"/>
              </a:rPr>
              <a:t>2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9554" y="4916395"/>
            <a:ext cx="3009265" cy="4330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650" spc="100" dirty="0">
                <a:latin typeface="Times New Roman"/>
                <a:cs typeface="Times New Roman"/>
              </a:rPr>
              <a:t>S</a:t>
            </a:r>
            <a:r>
              <a:rPr sz="2325" spc="150" baseline="43010" dirty="0">
                <a:latin typeface="Times New Roman"/>
                <a:cs typeface="Times New Roman"/>
              </a:rPr>
              <a:t>2 </a:t>
            </a:r>
            <a:r>
              <a:rPr sz="2650" spc="50" dirty="0">
                <a:latin typeface="Symbol"/>
                <a:cs typeface="Symbol"/>
              </a:rPr>
              <a:t></a:t>
            </a:r>
            <a:r>
              <a:rPr sz="2650" spc="50" dirty="0">
                <a:latin typeface="Times New Roman"/>
                <a:cs typeface="Times New Roman"/>
              </a:rPr>
              <a:t> </a:t>
            </a:r>
            <a:r>
              <a:rPr sz="2650" spc="35" dirty="0">
                <a:latin typeface="Times New Roman"/>
                <a:cs typeface="Times New Roman"/>
              </a:rPr>
              <a:t>varians</a:t>
            </a:r>
            <a:r>
              <a:rPr sz="2650" spc="-515" dirty="0">
                <a:latin typeface="Times New Roman"/>
                <a:cs typeface="Times New Roman"/>
              </a:rPr>
              <a:t> </a:t>
            </a:r>
            <a:r>
              <a:rPr sz="2650" spc="65" dirty="0">
                <a:latin typeface="Times New Roman"/>
                <a:cs typeface="Times New Roman"/>
              </a:rPr>
              <a:t>sampel1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2893" y="2756429"/>
            <a:ext cx="3460115" cy="2204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50010">
              <a:lnSpc>
                <a:spcPct val="100000"/>
              </a:lnSpc>
              <a:spcBef>
                <a:spcPts val="110"/>
              </a:spcBef>
              <a:tabLst>
                <a:tab pos="2637155" algn="l"/>
              </a:tabLst>
            </a:pPr>
            <a:r>
              <a:rPr sz="3400" i="1" spc="665" dirty="0">
                <a:latin typeface="Times New Roman"/>
                <a:cs typeface="Times New Roman"/>
              </a:rPr>
              <a:t>N</a:t>
            </a:r>
            <a:r>
              <a:rPr sz="2925" spc="997" baseline="-24216" dirty="0">
                <a:latin typeface="Times New Roman"/>
                <a:cs typeface="Times New Roman"/>
              </a:rPr>
              <a:t>1	</a:t>
            </a:r>
            <a:r>
              <a:rPr sz="3400" i="1" spc="860" dirty="0">
                <a:latin typeface="Times New Roman"/>
                <a:cs typeface="Times New Roman"/>
              </a:rPr>
              <a:t>N</a:t>
            </a:r>
            <a:r>
              <a:rPr sz="3400" i="1" spc="-484" dirty="0">
                <a:latin typeface="Times New Roman"/>
                <a:cs typeface="Times New Roman"/>
              </a:rPr>
              <a:t> </a:t>
            </a:r>
            <a:r>
              <a:rPr sz="2925" spc="585" baseline="-24216" dirty="0">
                <a:latin typeface="Times New Roman"/>
                <a:cs typeface="Times New Roman"/>
              </a:rPr>
              <a:t>2</a:t>
            </a:r>
            <a:endParaRPr sz="2925" baseline="-24216">
              <a:latin typeface="Times New Roman"/>
              <a:cs typeface="Times New Roman"/>
            </a:endParaRPr>
          </a:p>
          <a:p>
            <a:pPr marL="50800">
              <a:lnSpc>
                <a:spcPts val="3175"/>
              </a:lnSpc>
              <a:spcBef>
                <a:spcPts val="3495"/>
              </a:spcBef>
            </a:pPr>
            <a:r>
              <a:rPr sz="2650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Dim</a:t>
            </a:r>
            <a:r>
              <a:rPr sz="2650" spc="45" dirty="0">
                <a:latin typeface="Times New Roman"/>
                <a:cs typeface="Times New Roman"/>
              </a:rPr>
              <a:t>ana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25" dirty="0">
                <a:latin typeface="Times New Roman"/>
                <a:cs typeface="Times New Roman"/>
              </a:rPr>
              <a:t>:</a:t>
            </a:r>
            <a:endParaRPr sz="2650">
              <a:latin typeface="Times New Roman"/>
              <a:cs typeface="Times New Roman"/>
            </a:endParaRPr>
          </a:p>
          <a:p>
            <a:pPr marL="50800" marR="43180" indent="-635">
              <a:lnSpc>
                <a:spcPts val="3210"/>
              </a:lnSpc>
              <a:spcBef>
                <a:spcPts val="80"/>
              </a:spcBef>
            </a:pPr>
            <a:r>
              <a:rPr sz="2650" spc="90" dirty="0">
                <a:latin typeface="Times New Roman"/>
                <a:cs typeface="Times New Roman"/>
              </a:rPr>
              <a:t>X</a:t>
            </a:r>
            <a:r>
              <a:rPr sz="2325" spc="135" baseline="-23297" dirty="0">
                <a:latin typeface="Times New Roman"/>
                <a:cs typeface="Times New Roman"/>
              </a:rPr>
              <a:t>1 </a:t>
            </a:r>
            <a:r>
              <a:rPr sz="2650" spc="50" dirty="0">
                <a:latin typeface="Symbol"/>
                <a:cs typeface="Symbol"/>
              </a:rPr>
              <a:t></a:t>
            </a:r>
            <a:r>
              <a:rPr sz="2650" spc="50" dirty="0">
                <a:latin typeface="Times New Roman"/>
                <a:cs typeface="Times New Roman"/>
              </a:rPr>
              <a:t> </a:t>
            </a:r>
            <a:r>
              <a:rPr sz="2650" spc="30" dirty="0">
                <a:latin typeface="Times New Roman"/>
                <a:cs typeface="Times New Roman"/>
              </a:rPr>
              <a:t>rata - rata </a:t>
            </a:r>
            <a:r>
              <a:rPr sz="2650" spc="65" dirty="0">
                <a:latin typeface="Times New Roman"/>
                <a:cs typeface="Times New Roman"/>
              </a:rPr>
              <a:t>sampel1  X</a:t>
            </a:r>
            <a:r>
              <a:rPr sz="2650" spc="-400" dirty="0">
                <a:latin typeface="Times New Roman"/>
                <a:cs typeface="Times New Roman"/>
              </a:rPr>
              <a:t> </a:t>
            </a:r>
            <a:r>
              <a:rPr sz="2325" spc="37" baseline="-23297" dirty="0">
                <a:latin typeface="Times New Roman"/>
                <a:cs typeface="Times New Roman"/>
              </a:rPr>
              <a:t>2</a:t>
            </a:r>
            <a:r>
              <a:rPr sz="2325" spc="142" baseline="-23297" dirty="0">
                <a:latin typeface="Times New Roman"/>
                <a:cs typeface="Times New Roman"/>
              </a:rPr>
              <a:t> </a:t>
            </a:r>
            <a:r>
              <a:rPr sz="2650" spc="50" dirty="0">
                <a:latin typeface="Symbol"/>
                <a:cs typeface="Symbol"/>
              </a:rPr>
              <a:t>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30" dirty="0">
                <a:latin typeface="Times New Roman"/>
                <a:cs typeface="Times New Roman"/>
              </a:rPr>
              <a:t>rata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30" dirty="0">
                <a:latin typeface="Times New Roman"/>
                <a:cs typeface="Times New Roman"/>
              </a:rPr>
              <a:t>-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30" dirty="0">
                <a:latin typeface="Times New Roman"/>
                <a:cs typeface="Times New Roman"/>
              </a:rPr>
              <a:t>rata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40" dirty="0">
                <a:latin typeface="Times New Roman"/>
                <a:cs typeface="Times New Roman"/>
              </a:rPr>
              <a:t>sampel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45" dirty="0">
                <a:latin typeface="Times New Roman"/>
                <a:cs typeface="Times New Roman"/>
              </a:rPr>
              <a:t>2</a:t>
            </a:r>
            <a:endParaRPr sz="2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5940" y="624332"/>
            <a:ext cx="771969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215" dirty="0">
                <a:solidFill>
                  <a:srgbClr val="464653"/>
                </a:solidFill>
                <a:latin typeface="Georgia"/>
                <a:cs typeface="Georgia"/>
              </a:rPr>
              <a:t>Rumus </a:t>
            </a:r>
            <a:r>
              <a:rPr sz="2900" spc="130" dirty="0">
                <a:solidFill>
                  <a:srgbClr val="464653"/>
                </a:solidFill>
                <a:latin typeface="Georgia"/>
                <a:cs typeface="Georgia"/>
              </a:rPr>
              <a:t>independent </a:t>
            </a:r>
            <a:r>
              <a:rPr sz="2900" spc="100" dirty="0">
                <a:solidFill>
                  <a:srgbClr val="464653"/>
                </a:solidFill>
                <a:latin typeface="Georgia"/>
                <a:cs typeface="Georgia"/>
              </a:rPr>
              <a:t>t </a:t>
            </a:r>
            <a:r>
              <a:rPr sz="2900" spc="140" dirty="0">
                <a:solidFill>
                  <a:srgbClr val="464653"/>
                </a:solidFill>
                <a:latin typeface="Georgia"/>
                <a:cs typeface="Georgia"/>
              </a:rPr>
              <a:t>test </a:t>
            </a:r>
            <a:r>
              <a:rPr sz="2900" spc="80" dirty="0">
                <a:solidFill>
                  <a:srgbClr val="464653"/>
                </a:solidFill>
                <a:latin typeface="Georgia"/>
                <a:cs typeface="Georgia"/>
              </a:rPr>
              <a:t>(beda </a:t>
            </a:r>
            <a:r>
              <a:rPr sz="2900" spc="-80" dirty="0">
                <a:solidFill>
                  <a:srgbClr val="464653"/>
                </a:solidFill>
                <a:latin typeface="Georgia"/>
                <a:cs typeface="Georgia"/>
              </a:rPr>
              <a:t>N</a:t>
            </a:r>
            <a:r>
              <a:rPr sz="2900" spc="-15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2900" spc="100" dirty="0">
                <a:solidFill>
                  <a:srgbClr val="464653"/>
                </a:solidFill>
                <a:latin typeface="Georgia"/>
                <a:cs typeface="Georgia"/>
              </a:rPr>
              <a:t>sampel)</a:t>
            </a:r>
            <a:endParaRPr sz="29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361788" y="1697224"/>
            <a:ext cx="6009640" cy="1962150"/>
            <a:chOff x="1361788" y="1697224"/>
            <a:chExt cx="6009640" cy="1962150"/>
          </a:xfrm>
        </p:grpSpPr>
        <p:sp>
          <p:nvSpPr>
            <p:cNvPr id="9" name="object 9"/>
            <p:cNvSpPr/>
            <p:nvPr/>
          </p:nvSpPr>
          <p:spPr>
            <a:xfrm>
              <a:off x="3648099" y="1706233"/>
              <a:ext cx="478790" cy="0"/>
            </a:xfrm>
            <a:custGeom>
              <a:avLst/>
              <a:gdLst/>
              <a:ahLst/>
              <a:cxnLst/>
              <a:rect l="l" t="t" r="r" b="b"/>
              <a:pathLst>
                <a:path w="478789">
                  <a:moveTo>
                    <a:pt x="0" y="0"/>
                  </a:moveTo>
                  <a:lnTo>
                    <a:pt x="478425" y="0"/>
                  </a:lnTo>
                </a:path>
              </a:pathLst>
            </a:custGeom>
            <a:ln w="180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8795" y="1706233"/>
              <a:ext cx="525780" cy="0"/>
            </a:xfrm>
            <a:custGeom>
              <a:avLst/>
              <a:gdLst/>
              <a:ahLst/>
              <a:cxnLst/>
              <a:rect l="l" t="t" r="r" b="b"/>
              <a:pathLst>
                <a:path w="525779">
                  <a:moveTo>
                    <a:pt x="0" y="0"/>
                  </a:moveTo>
                  <a:lnTo>
                    <a:pt x="525704" y="0"/>
                  </a:lnTo>
                </a:path>
              </a:pathLst>
            </a:custGeom>
            <a:ln w="180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90495" y="3032772"/>
              <a:ext cx="3807460" cy="0"/>
            </a:xfrm>
            <a:custGeom>
              <a:avLst/>
              <a:gdLst/>
              <a:ahLst/>
              <a:cxnLst/>
              <a:rect l="l" t="t" r="r" b="b"/>
              <a:pathLst>
                <a:path w="3807460">
                  <a:moveTo>
                    <a:pt x="0" y="0"/>
                  </a:moveTo>
                  <a:lnTo>
                    <a:pt x="3807139" y="0"/>
                  </a:lnTo>
                </a:path>
              </a:pathLst>
            </a:custGeom>
            <a:ln w="90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81312" y="3032772"/>
              <a:ext cx="414655" cy="0"/>
            </a:xfrm>
            <a:custGeom>
              <a:avLst/>
              <a:gdLst/>
              <a:ahLst/>
              <a:cxnLst/>
              <a:rect l="l" t="t" r="r" b="b"/>
              <a:pathLst>
                <a:path w="414654">
                  <a:moveTo>
                    <a:pt x="0" y="0"/>
                  </a:moveTo>
                  <a:lnTo>
                    <a:pt x="414259" y="0"/>
                  </a:lnTo>
                </a:path>
              </a:pathLst>
            </a:custGeom>
            <a:ln w="90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634597" y="3032772"/>
              <a:ext cx="461645" cy="0"/>
            </a:xfrm>
            <a:custGeom>
              <a:avLst/>
              <a:gdLst/>
              <a:ahLst/>
              <a:cxnLst/>
              <a:rect l="l" t="t" r="r" b="b"/>
              <a:pathLst>
                <a:path w="461645">
                  <a:moveTo>
                    <a:pt x="0" y="0"/>
                  </a:moveTo>
                  <a:lnTo>
                    <a:pt x="461539" y="0"/>
                  </a:lnTo>
                </a:path>
              </a:pathLst>
            </a:custGeom>
            <a:ln w="90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06816" y="3152138"/>
              <a:ext cx="55244" cy="31750"/>
            </a:xfrm>
            <a:custGeom>
              <a:avLst/>
              <a:gdLst/>
              <a:ahLst/>
              <a:cxnLst/>
              <a:rect l="l" t="t" r="r" b="b"/>
              <a:pathLst>
                <a:path w="55244" h="31750">
                  <a:moveTo>
                    <a:pt x="0" y="31530"/>
                  </a:moveTo>
                  <a:lnTo>
                    <a:pt x="55159" y="0"/>
                  </a:lnTo>
                </a:path>
              </a:pathLst>
            </a:custGeom>
            <a:ln w="180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61976" y="3161146"/>
              <a:ext cx="80010" cy="480059"/>
            </a:xfrm>
            <a:custGeom>
              <a:avLst/>
              <a:gdLst/>
              <a:ahLst/>
              <a:cxnLst/>
              <a:rect l="l" t="t" r="r" b="b"/>
              <a:pathLst>
                <a:path w="80009" h="480060">
                  <a:moveTo>
                    <a:pt x="0" y="0"/>
                  </a:moveTo>
                  <a:lnTo>
                    <a:pt x="79925" y="479715"/>
                  </a:lnTo>
                </a:path>
              </a:pathLst>
            </a:custGeom>
            <a:ln w="360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50907" y="2361620"/>
              <a:ext cx="106045" cy="1279525"/>
            </a:xfrm>
            <a:custGeom>
              <a:avLst/>
              <a:gdLst/>
              <a:ahLst/>
              <a:cxnLst/>
              <a:rect l="l" t="t" r="r" b="b"/>
              <a:pathLst>
                <a:path w="106044" h="1279525">
                  <a:moveTo>
                    <a:pt x="0" y="1279242"/>
                  </a:moveTo>
                  <a:lnTo>
                    <a:pt x="105816" y="0"/>
                  </a:lnTo>
                </a:path>
              </a:pathLst>
            </a:custGeom>
            <a:ln w="180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56723" y="2361620"/>
              <a:ext cx="5678170" cy="0"/>
            </a:xfrm>
            <a:custGeom>
              <a:avLst/>
              <a:gdLst/>
              <a:ahLst/>
              <a:cxnLst/>
              <a:rect l="l" t="t" r="r" b="b"/>
              <a:pathLst>
                <a:path w="5678170">
                  <a:moveTo>
                    <a:pt x="0" y="0"/>
                  </a:moveTo>
                  <a:lnTo>
                    <a:pt x="5678063" y="0"/>
                  </a:lnTo>
                </a:path>
              </a:pathLst>
            </a:custGeom>
            <a:ln w="180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61788" y="2285045"/>
              <a:ext cx="6009640" cy="0"/>
            </a:xfrm>
            <a:custGeom>
              <a:avLst/>
              <a:gdLst/>
              <a:ahLst/>
              <a:cxnLst/>
              <a:rect l="l" t="t" r="r" b="b"/>
              <a:pathLst>
                <a:path w="6009640">
                  <a:moveTo>
                    <a:pt x="0" y="0"/>
                  </a:moveTo>
                  <a:lnTo>
                    <a:pt x="6009020" y="0"/>
                  </a:lnTo>
                </a:path>
              </a:pathLst>
            </a:custGeom>
            <a:ln w="180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137489" y="2673052"/>
            <a:ext cx="19177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dirty="0">
                <a:latin typeface="Symbol"/>
                <a:cs typeface="Symbol"/>
              </a:rPr>
              <a:t></a:t>
            </a:r>
            <a:endParaRPr sz="3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45861" y="2673485"/>
            <a:ext cx="19177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dirty="0">
                <a:latin typeface="Symbol"/>
                <a:cs typeface="Symbol"/>
              </a:rPr>
              <a:t></a:t>
            </a:r>
            <a:endParaRPr sz="3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45861" y="2396726"/>
            <a:ext cx="19177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dirty="0">
                <a:latin typeface="Symbol"/>
                <a:cs typeface="Symbol"/>
              </a:rPr>
              <a:t></a:t>
            </a:r>
            <a:endParaRPr sz="3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84183" y="2696404"/>
            <a:ext cx="26289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dirty="0">
                <a:latin typeface="Symbol"/>
                <a:cs typeface="Symbol"/>
              </a:rPr>
              <a:t></a:t>
            </a:r>
            <a:endParaRPr sz="3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43943" y="2398241"/>
            <a:ext cx="188595" cy="6299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9530">
              <a:lnSpc>
                <a:spcPct val="100000"/>
              </a:lnSpc>
              <a:spcBef>
                <a:spcPts val="135"/>
              </a:spcBef>
            </a:pPr>
            <a:r>
              <a:rPr sz="1950" spc="15" dirty="0">
                <a:latin typeface="Times New Roman"/>
                <a:cs typeface="Times New Roman"/>
              </a:rPr>
              <a:t>2</a:t>
            </a: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950" spc="15" dirty="0">
                <a:latin typeface="Times New Roman"/>
                <a:cs typeface="Times New Roman"/>
              </a:rPr>
              <a:t>2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05124" y="2398241"/>
            <a:ext cx="1172845" cy="6299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35"/>
              </a:spcBef>
            </a:pPr>
            <a:r>
              <a:rPr sz="1950" spc="15" dirty="0">
                <a:latin typeface="Times New Roman"/>
                <a:cs typeface="Times New Roman"/>
              </a:rPr>
              <a:t>2</a:t>
            </a: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1033144" algn="l"/>
              </a:tabLst>
            </a:pPr>
            <a:r>
              <a:rPr sz="1950" spc="15" dirty="0">
                <a:latin typeface="Times New Roman"/>
                <a:cs typeface="Times New Roman"/>
              </a:rPr>
              <a:t>1	2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34454" y="2699936"/>
            <a:ext cx="151765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950" spc="15" dirty="0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44614" y="2396294"/>
            <a:ext cx="58420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5130" algn="l"/>
              </a:tabLst>
            </a:pPr>
            <a:r>
              <a:rPr sz="5100" baseline="-3267" dirty="0">
                <a:latin typeface="Times New Roman"/>
                <a:cs typeface="Times New Roman"/>
              </a:rPr>
              <a:t>1	</a:t>
            </a:r>
            <a:r>
              <a:rPr sz="3400" dirty="0">
                <a:latin typeface="Symbol"/>
                <a:cs typeface="Symbol"/>
              </a:rPr>
              <a:t></a:t>
            </a:r>
            <a:endParaRPr sz="34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67533" y="2423083"/>
            <a:ext cx="24193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dirty="0">
                <a:latin typeface="Times New Roman"/>
                <a:cs typeface="Times New Roman"/>
              </a:rPr>
              <a:t>1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07761" y="3144407"/>
            <a:ext cx="185928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155700" algn="l"/>
                <a:tab pos="1642110" algn="l"/>
              </a:tabLst>
            </a:pPr>
            <a:r>
              <a:rPr sz="3400" dirty="0">
                <a:latin typeface="Symbol"/>
                <a:cs typeface="Symbol"/>
              </a:rPr>
              <a:t></a:t>
            </a:r>
            <a:r>
              <a:rPr sz="3400" spc="-175" dirty="0">
                <a:latin typeface="Times New Roman"/>
                <a:cs typeface="Times New Roman"/>
              </a:rPr>
              <a:t> </a:t>
            </a:r>
            <a:r>
              <a:rPr sz="5100" i="1" spc="-89" baseline="14705" dirty="0">
                <a:latin typeface="Times New Roman"/>
                <a:cs typeface="Times New Roman"/>
              </a:rPr>
              <a:t>n</a:t>
            </a:r>
            <a:r>
              <a:rPr sz="1950" spc="-60" dirty="0">
                <a:latin typeface="Times New Roman"/>
                <a:cs typeface="Times New Roman"/>
              </a:rPr>
              <a:t>1	</a:t>
            </a:r>
            <a:r>
              <a:rPr sz="5100" i="1" spc="82" baseline="14705" dirty="0">
                <a:latin typeface="Times New Roman"/>
                <a:cs typeface="Times New Roman"/>
              </a:rPr>
              <a:t>n</a:t>
            </a:r>
            <a:r>
              <a:rPr sz="1950" spc="55" dirty="0">
                <a:latin typeface="Times New Roman"/>
                <a:cs typeface="Times New Roman"/>
              </a:rPr>
              <a:t>2	</a:t>
            </a:r>
            <a:r>
              <a:rPr sz="3400" dirty="0">
                <a:latin typeface="Symbol"/>
                <a:cs typeface="Symbol"/>
              </a:rPr>
              <a:t></a:t>
            </a:r>
            <a:endParaRPr sz="34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53259" y="3034135"/>
            <a:ext cx="189547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316355" algn="l"/>
              </a:tabLst>
            </a:pPr>
            <a:r>
              <a:rPr sz="3400" i="1" spc="-60" dirty="0">
                <a:latin typeface="Times New Roman"/>
                <a:cs typeface="Times New Roman"/>
              </a:rPr>
              <a:t>n</a:t>
            </a:r>
            <a:r>
              <a:rPr sz="2925" spc="-89" baseline="-24216" dirty="0">
                <a:latin typeface="Times New Roman"/>
                <a:cs typeface="Times New Roman"/>
              </a:rPr>
              <a:t>1 </a:t>
            </a:r>
            <a:r>
              <a:rPr sz="2925" spc="97" baseline="-24216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Symbol"/>
                <a:cs typeface="Symbol"/>
              </a:rPr>
              <a:t></a:t>
            </a:r>
            <a:r>
              <a:rPr sz="3400" spc="-114" dirty="0">
                <a:latin typeface="Times New Roman"/>
                <a:cs typeface="Times New Roman"/>
              </a:rPr>
              <a:t> </a:t>
            </a:r>
            <a:r>
              <a:rPr sz="3400" i="1" spc="55" dirty="0">
                <a:latin typeface="Times New Roman"/>
                <a:cs typeface="Times New Roman"/>
              </a:rPr>
              <a:t>n</a:t>
            </a:r>
            <a:r>
              <a:rPr sz="2925" spc="82" baseline="-24216" dirty="0">
                <a:latin typeface="Times New Roman"/>
                <a:cs typeface="Times New Roman"/>
              </a:rPr>
              <a:t>2	</a:t>
            </a:r>
            <a:r>
              <a:rPr sz="3400" dirty="0">
                <a:latin typeface="Symbol"/>
                <a:cs typeface="Symbol"/>
              </a:rPr>
              <a:t></a:t>
            </a:r>
            <a:r>
              <a:rPr sz="3400" spc="-229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2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39398" y="2273780"/>
            <a:ext cx="1797050" cy="710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8375" algn="l"/>
              </a:tabLst>
            </a:pPr>
            <a:r>
              <a:rPr sz="3400" dirty="0">
                <a:latin typeface="Symbol"/>
                <a:cs typeface="Symbol"/>
              </a:rPr>
              <a:t></a:t>
            </a:r>
            <a:r>
              <a:rPr sz="3400" spc="-175" dirty="0">
                <a:latin typeface="Times New Roman"/>
                <a:cs typeface="Times New Roman"/>
              </a:rPr>
              <a:t> </a:t>
            </a:r>
            <a:r>
              <a:rPr sz="4500" spc="-220" dirty="0">
                <a:latin typeface="Symbol"/>
                <a:cs typeface="Symbol"/>
              </a:rPr>
              <a:t></a:t>
            </a:r>
            <a:r>
              <a:rPr sz="3400" i="1" spc="-220" dirty="0">
                <a:latin typeface="Times New Roman"/>
                <a:cs typeface="Times New Roman"/>
              </a:rPr>
              <a:t>n	</a:t>
            </a:r>
            <a:r>
              <a:rPr sz="3400" dirty="0">
                <a:latin typeface="Symbol"/>
                <a:cs typeface="Symbol"/>
              </a:rPr>
              <a:t></a:t>
            </a:r>
            <a:r>
              <a:rPr sz="3400" spc="-605" dirty="0">
                <a:latin typeface="Times New Roman"/>
                <a:cs typeface="Times New Roman"/>
              </a:rPr>
              <a:t> </a:t>
            </a:r>
            <a:r>
              <a:rPr sz="3400" spc="-225" dirty="0">
                <a:latin typeface="Times New Roman"/>
                <a:cs typeface="Times New Roman"/>
              </a:rPr>
              <a:t>1</a:t>
            </a:r>
            <a:r>
              <a:rPr sz="4500" spc="-225" dirty="0">
                <a:latin typeface="Symbol"/>
                <a:cs typeface="Symbol"/>
              </a:rPr>
              <a:t></a:t>
            </a:r>
            <a:r>
              <a:rPr sz="3400" i="1" spc="-225" dirty="0">
                <a:latin typeface="Times New Roman"/>
                <a:cs typeface="Times New Roman"/>
              </a:rPr>
              <a:t>S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99183" y="2273780"/>
            <a:ext cx="1426845" cy="710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7535" algn="l"/>
              </a:tabLst>
            </a:pPr>
            <a:r>
              <a:rPr sz="4500" spc="-220" dirty="0">
                <a:latin typeface="Symbol"/>
                <a:cs typeface="Symbol"/>
              </a:rPr>
              <a:t></a:t>
            </a:r>
            <a:r>
              <a:rPr sz="3400" i="1" spc="-220" dirty="0">
                <a:latin typeface="Times New Roman"/>
                <a:cs typeface="Times New Roman"/>
              </a:rPr>
              <a:t>n	</a:t>
            </a:r>
            <a:r>
              <a:rPr sz="3400" dirty="0">
                <a:latin typeface="Symbol"/>
                <a:cs typeface="Symbol"/>
              </a:rPr>
              <a:t></a:t>
            </a:r>
            <a:r>
              <a:rPr sz="3400" spc="-605" dirty="0">
                <a:latin typeface="Times New Roman"/>
                <a:cs typeface="Times New Roman"/>
              </a:rPr>
              <a:t> </a:t>
            </a:r>
            <a:r>
              <a:rPr sz="3400" spc="-225" dirty="0">
                <a:latin typeface="Times New Roman"/>
                <a:cs typeface="Times New Roman"/>
              </a:rPr>
              <a:t>1</a:t>
            </a:r>
            <a:r>
              <a:rPr sz="4500" spc="-225" dirty="0">
                <a:latin typeface="Symbol"/>
                <a:cs typeface="Symbol"/>
              </a:rPr>
              <a:t></a:t>
            </a:r>
            <a:r>
              <a:rPr sz="3400" i="1" spc="-225" dirty="0">
                <a:latin typeface="Times New Roman"/>
                <a:cs typeface="Times New Roman"/>
              </a:rPr>
              <a:t>S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3637544" y="1664614"/>
            <a:ext cx="144335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400" i="1" dirty="0">
                <a:latin typeface="Times New Roman"/>
                <a:cs typeface="Times New Roman"/>
              </a:rPr>
              <a:t>X </a:t>
            </a:r>
            <a:r>
              <a:rPr sz="2925" spc="22" baseline="-24216" dirty="0">
                <a:latin typeface="Times New Roman"/>
                <a:cs typeface="Times New Roman"/>
              </a:rPr>
              <a:t>1 </a:t>
            </a:r>
            <a:r>
              <a:rPr sz="3400" dirty="0">
                <a:latin typeface="Symbol"/>
                <a:cs typeface="Symbol"/>
              </a:rPr>
              <a:t></a:t>
            </a:r>
            <a:r>
              <a:rPr sz="3400" dirty="0">
                <a:latin typeface="Times New Roman"/>
                <a:cs typeface="Times New Roman"/>
              </a:rPr>
              <a:t> </a:t>
            </a:r>
            <a:r>
              <a:rPr sz="3400" i="1" dirty="0">
                <a:latin typeface="Times New Roman"/>
                <a:cs typeface="Times New Roman"/>
              </a:rPr>
              <a:t>X</a:t>
            </a:r>
            <a:r>
              <a:rPr sz="3400" i="1" spc="-395" dirty="0">
                <a:latin typeface="Times New Roman"/>
                <a:cs typeface="Times New Roman"/>
              </a:rPr>
              <a:t> </a:t>
            </a:r>
            <a:r>
              <a:rPr sz="2925" spc="22" baseline="-24216" dirty="0">
                <a:latin typeface="Times New Roman"/>
                <a:cs typeface="Times New Roman"/>
              </a:rPr>
              <a:t>2</a:t>
            </a:r>
            <a:endParaRPr sz="2925" baseline="-24216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5162" y="1948291"/>
            <a:ext cx="51879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i="1" dirty="0">
                <a:latin typeface="Times New Roman"/>
                <a:cs typeface="Times New Roman"/>
              </a:rPr>
              <a:t>t</a:t>
            </a:r>
            <a:r>
              <a:rPr sz="3400" i="1" spc="12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Symbol"/>
                <a:cs typeface="Symbol"/>
              </a:rPr>
              <a:t></a:t>
            </a:r>
            <a:endParaRPr sz="3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359"/>
            <a:ext cx="9372600" cy="307777"/>
          </a:xfrm>
        </p:spPr>
        <p:txBody>
          <a:bodyPr/>
          <a:lstStyle/>
          <a:p>
            <a:r>
              <a:rPr lang="id-ID" sz="2000" dirty="0" smtClean="0"/>
              <a:t>Penyelesaian contoh kasus 1</a:t>
            </a:r>
            <a:endParaRPr lang="id-ID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8991600" cy="995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14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6353175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143000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9525">
              <a:solidFill>
                <a:srgbClr val="9FB8C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67" y="6432208"/>
              <a:ext cx="120650" cy="191135"/>
            </a:xfrm>
            <a:custGeom>
              <a:avLst/>
              <a:gdLst/>
              <a:ahLst/>
              <a:cxnLst/>
              <a:rect l="l" t="t" r="r" b="b"/>
              <a:pathLst>
                <a:path w="120650" h="191134">
                  <a:moveTo>
                    <a:pt x="0" y="0"/>
                  </a:moveTo>
                  <a:lnTo>
                    <a:pt x="0" y="190842"/>
                  </a:lnTo>
                  <a:lnTo>
                    <a:pt x="120319" y="954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B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577088"/>
            <a:ext cx="24257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10" dirty="0">
                <a:solidFill>
                  <a:srgbClr val="464653"/>
                </a:solidFill>
                <a:latin typeface="Georgia"/>
                <a:cs typeface="Georgia"/>
              </a:rPr>
              <a:t>Paired t</a:t>
            </a:r>
            <a:r>
              <a:rPr sz="3200" spc="305" dirty="0">
                <a:solidFill>
                  <a:srgbClr val="464653"/>
                </a:solidFill>
                <a:latin typeface="Georgia"/>
                <a:cs typeface="Georgia"/>
              </a:rPr>
              <a:t> </a:t>
            </a:r>
            <a:r>
              <a:rPr sz="3200" spc="150" dirty="0">
                <a:solidFill>
                  <a:srgbClr val="464653"/>
                </a:solidFill>
                <a:latin typeface="Georgia"/>
                <a:cs typeface="Georgia"/>
              </a:rPr>
              <a:t>test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238503"/>
            <a:ext cx="8024495" cy="2952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05" dirty="0">
                <a:latin typeface="Trebuchet MS"/>
                <a:cs typeface="Trebuchet MS"/>
              </a:rPr>
              <a:t>Digunakan </a:t>
            </a:r>
            <a:r>
              <a:rPr sz="2600" spc="-114" dirty="0">
                <a:latin typeface="Trebuchet MS"/>
                <a:cs typeface="Trebuchet MS"/>
              </a:rPr>
              <a:t>untuk </a:t>
            </a:r>
            <a:r>
              <a:rPr sz="2600" spc="-160" dirty="0">
                <a:latin typeface="Trebuchet MS"/>
                <a:cs typeface="Trebuchet MS"/>
              </a:rPr>
              <a:t>membandingkan </a:t>
            </a:r>
            <a:r>
              <a:rPr sz="2600" spc="-175" dirty="0">
                <a:latin typeface="Trebuchet MS"/>
                <a:cs typeface="Trebuchet MS"/>
              </a:rPr>
              <a:t>mean </a:t>
            </a:r>
            <a:r>
              <a:rPr sz="2600" spc="-135" dirty="0">
                <a:latin typeface="Trebuchet MS"/>
                <a:cs typeface="Trebuchet MS"/>
              </a:rPr>
              <a:t>dari </a:t>
            </a:r>
            <a:r>
              <a:rPr sz="2600" spc="-145" dirty="0">
                <a:latin typeface="Trebuchet MS"/>
                <a:cs typeface="Trebuchet MS"/>
              </a:rPr>
              <a:t>suatu </a:t>
            </a:r>
            <a:r>
              <a:rPr sz="2600" spc="-165" dirty="0">
                <a:latin typeface="Trebuchet MS"/>
                <a:cs typeface="Trebuchet MS"/>
              </a:rPr>
              <a:t>sampel  </a:t>
            </a:r>
            <a:r>
              <a:rPr sz="2600" spc="-175" dirty="0">
                <a:latin typeface="Trebuchet MS"/>
                <a:cs typeface="Trebuchet MS"/>
              </a:rPr>
              <a:t>yang </a:t>
            </a:r>
            <a:r>
              <a:rPr sz="2600" spc="-155" dirty="0">
                <a:latin typeface="Trebuchet MS"/>
                <a:cs typeface="Trebuchet MS"/>
              </a:rPr>
              <a:t>berpasangan</a:t>
            </a:r>
            <a:r>
              <a:rPr sz="2600" spc="-20" dirty="0">
                <a:latin typeface="Trebuchet MS"/>
                <a:cs typeface="Trebuchet MS"/>
              </a:rPr>
              <a:t> </a:t>
            </a:r>
            <a:r>
              <a:rPr sz="2600" spc="-140" dirty="0">
                <a:latin typeface="Trebuchet MS"/>
                <a:cs typeface="Trebuchet MS"/>
              </a:rPr>
              <a:t>(paired)</a:t>
            </a:r>
            <a:endParaRPr sz="2600">
              <a:latin typeface="Trebuchet MS"/>
              <a:cs typeface="Trebuchet MS"/>
            </a:endParaRPr>
          </a:p>
          <a:p>
            <a:pPr marL="287020" marR="690880" indent="-274320">
              <a:lnSpc>
                <a:spcPct val="100000"/>
              </a:lnSpc>
              <a:spcBef>
                <a:spcPts val="59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65" dirty="0">
                <a:latin typeface="Trebuchet MS"/>
                <a:cs typeface="Trebuchet MS"/>
              </a:rPr>
              <a:t>Sampel </a:t>
            </a:r>
            <a:r>
              <a:rPr sz="2600" spc="-155" dirty="0">
                <a:latin typeface="Trebuchet MS"/>
                <a:cs typeface="Trebuchet MS"/>
              </a:rPr>
              <a:t>berpasangan </a:t>
            </a:r>
            <a:r>
              <a:rPr sz="2600" spc="-200" dirty="0">
                <a:latin typeface="Trebuchet MS"/>
                <a:cs typeface="Trebuchet MS"/>
              </a:rPr>
              <a:t>adalah </a:t>
            </a:r>
            <a:r>
              <a:rPr sz="2600" spc="-145" dirty="0">
                <a:latin typeface="Trebuchet MS"/>
                <a:cs typeface="Trebuchet MS"/>
              </a:rPr>
              <a:t>sebuah </a:t>
            </a:r>
            <a:r>
              <a:rPr sz="2600" spc="-100" dirty="0">
                <a:latin typeface="Trebuchet MS"/>
                <a:cs typeface="Trebuchet MS"/>
              </a:rPr>
              <a:t>kelompok </a:t>
            </a:r>
            <a:r>
              <a:rPr sz="2600" spc="-165" dirty="0">
                <a:latin typeface="Trebuchet MS"/>
                <a:cs typeface="Trebuchet MS"/>
              </a:rPr>
              <a:t>sampel  dengan </a:t>
            </a:r>
            <a:r>
              <a:rPr sz="2600" spc="-130" dirty="0">
                <a:latin typeface="Trebuchet MS"/>
                <a:cs typeface="Trebuchet MS"/>
              </a:rPr>
              <a:t>subyek </a:t>
            </a:r>
            <a:r>
              <a:rPr sz="2600" spc="-175" dirty="0">
                <a:latin typeface="Trebuchet MS"/>
                <a:cs typeface="Trebuchet MS"/>
              </a:rPr>
              <a:t>yang </a:t>
            </a:r>
            <a:r>
              <a:rPr sz="2600" spc="-185" dirty="0">
                <a:latin typeface="Trebuchet MS"/>
                <a:cs typeface="Trebuchet MS"/>
              </a:rPr>
              <a:t>sama </a:t>
            </a:r>
            <a:r>
              <a:rPr sz="2600" spc="-160" dirty="0">
                <a:latin typeface="Trebuchet MS"/>
                <a:cs typeface="Trebuchet MS"/>
              </a:rPr>
              <a:t>namun </a:t>
            </a:r>
            <a:r>
              <a:rPr sz="2600" spc="-185" dirty="0">
                <a:latin typeface="Trebuchet MS"/>
                <a:cs typeface="Trebuchet MS"/>
              </a:rPr>
              <a:t>mengalami </a:t>
            </a:r>
            <a:r>
              <a:rPr sz="2600" spc="-165" dirty="0">
                <a:latin typeface="Trebuchet MS"/>
                <a:cs typeface="Trebuchet MS"/>
              </a:rPr>
              <a:t>dua  </a:t>
            </a:r>
            <a:r>
              <a:rPr sz="2600" spc="-145" dirty="0">
                <a:latin typeface="Trebuchet MS"/>
                <a:cs typeface="Trebuchet MS"/>
              </a:rPr>
              <a:t>perlakuan </a:t>
            </a:r>
            <a:r>
              <a:rPr sz="2600" spc="-200" dirty="0">
                <a:latin typeface="Trebuchet MS"/>
                <a:cs typeface="Trebuchet MS"/>
              </a:rPr>
              <a:t>atau </a:t>
            </a:r>
            <a:r>
              <a:rPr sz="2600" spc="-130" dirty="0">
                <a:latin typeface="Trebuchet MS"/>
                <a:cs typeface="Trebuchet MS"/>
              </a:rPr>
              <a:t>pengukuran </a:t>
            </a:r>
            <a:r>
              <a:rPr sz="2600" spc="-175" dirty="0">
                <a:latin typeface="Trebuchet MS"/>
                <a:cs typeface="Trebuchet MS"/>
              </a:rPr>
              <a:t>yang</a:t>
            </a:r>
            <a:r>
              <a:rPr sz="2600" spc="165" dirty="0">
                <a:latin typeface="Trebuchet MS"/>
                <a:cs typeface="Trebuchet MS"/>
              </a:rPr>
              <a:t> </a:t>
            </a:r>
            <a:r>
              <a:rPr sz="2600" spc="-145" dirty="0">
                <a:latin typeface="Trebuchet MS"/>
                <a:cs typeface="Trebuchet MS"/>
              </a:rPr>
              <a:t>berbeda</a:t>
            </a:r>
            <a:endParaRPr sz="2600">
              <a:latin typeface="Trebuchet MS"/>
              <a:cs typeface="Trebuchet MS"/>
            </a:endParaRPr>
          </a:p>
          <a:p>
            <a:pPr marL="286385" marR="538480" indent="-274320">
              <a:lnSpc>
                <a:spcPct val="100000"/>
              </a:lnSpc>
              <a:spcBef>
                <a:spcPts val="605"/>
              </a:spcBef>
              <a:buClr>
                <a:srgbClr val="727CA3"/>
              </a:buClr>
              <a:buSzPct val="75000"/>
              <a:buFont typeface="UnDotum"/>
              <a:buChar char=""/>
              <a:tabLst>
                <a:tab pos="286385" algn="l"/>
                <a:tab pos="287020" algn="l"/>
              </a:tabLst>
            </a:pPr>
            <a:r>
              <a:rPr sz="2600" spc="-140" dirty="0">
                <a:latin typeface="Trebuchet MS"/>
                <a:cs typeface="Trebuchet MS"/>
              </a:rPr>
              <a:t>Menguji </a:t>
            </a:r>
            <a:r>
              <a:rPr sz="2600" spc="-150" dirty="0">
                <a:latin typeface="Trebuchet MS"/>
                <a:cs typeface="Trebuchet MS"/>
              </a:rPr>
              <a:t>perbedaan </a:t>
            </a:r>
            <a:r>
              <a:rPr sz="2600" spc="-105" dirty="0">
                <a:latin typeface="Trebuchet MS"/>
                <a:cs typeface="Trebuchet MS"/>
              </a:rPr>
              <a:t>kondisi </a:t>
            </a:r>
            <a:r>
              <a:rPr sz="2600" spc="-220" dirty="0">
                <a:latin typeface="Trebuchet MS"/>
                <a:cs typeface="Trebuchet MS"/>
              </a:rPr>
              <a:t>awal </a:t>
            </a:r>
            <a:r>
              <a:rPr sz="2600" spc="-635" dirty="0">
                <a:latin typeface="Trebuchet MS"/>
                <a:cs typeface="Trebuchet MS"/>
              </a:rPr>
              <a:t>/ </a:t>
            </a:r>
            <a:r>
              <a:rPr sz="2600" spc="-145" dirty="0">
                <a:latin typeface="Trebuchet MS"/>
                <a:cs typeface="Trebuchet MS"/>
              </a:rPr>
              <a:t>sebelum </a:t>
            </a:r>
            <a:r>
              <a:rPr sz="2600" spc="-165" dirty="0">
                <a:latin typeface="Trebuchet MS"/>
                <a:cs typeface="Trebuchet MS"/>
              </a:rPr>
              <a:t>dan setelah  </a:t>
            </a:r>
            <a:r>
              <a:rPr sz="2600" spc="-140" dirty="0">
                <a:latin typeface="Trebuchet MS"/>
                <a:cs typeface="Trebuchet MS"/>
              </a:rPr>
              <a:t>perlakukan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571</Words>
  <Application>Microsoft Office PowerPoint</Application>
  <PresentationFormat>On-screen Show (4:3)</PresentationFormat>
  <Paragraphs>233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Uji t 2 sampel</vt:lpstr>
      <vt:lpstr>Independent t test</vt:lpstr>
      <vt:lpstr>Contoh kasus 1</vt:lpstr>
      <vt:lpstr>PowerPoint Presentation</vt:lpstr>
      <vt:lpstr>Rumus t test Independent</vt:lpstr>
      <vt:lpstr>X 1  X 2</vt:lpstr>
      <vt:lpstr>Penyelesaian contoh kasus 1</vt:lpstr>
      <vt:lpstr>Paired t test</vt:lpstr>
      <vt:lpstr>Contoh kasus</vt:lpstr>
      <vt:lpstr>PowerPoint Presentation</vt:lpstr>
      <vt:lpstr> di</vt:lpstr>
      <vt:lpstr>Tabel Bantu</vt:lpstr>
      <vt:lpstr>Latihan Soal #1</vt:lpstr>
      <vt:lpstr>Cont’d latihan # 1</vt:lpstr>
      <vt:lpstr>Cont’d latihan #1</vt:lpstr>
      <vt:lpstr>Latihan # 2</vt:lpstr>
      <vt:lpstr>Cont’d Latihan # 2</vt:lpstr>
      <vt:lpstr>Cont’d latihan #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</dc:title>
  <dc:creator>Gendhis</dc:creator>
  <cp:lastModifiedBy>GIDA</cp:lastModifiedBy>
  <cp:revision>4</cp:revision>
  <dcterms:created xsi:type="dcterms:W3CDTF">2020-05-17T12:38:33Z</dcterms:created>
  <dcterms:modified xsi:type="dcterms:W3CDTF">2020-05-17T13:54:41Z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2012-06-14T00:00:00Z</vt:filetime>
  </property>
  <property fmtid="{D5CDD505-2E9C-101B-9397-08002B2CF9AE}" pid="3" name="Creator">
    <vt:lpwstr>Acrobat PDFMaker 9.1 for PowerPoint</vt:lpwstr>
  </property>
  <property fmtid="{D5CDD505-2E9C-101B-9397-08002B2CF9AE}" pid="4" name="LastSaved">
    <vt:filetime>2020-05-17T00:00:00Z</vt:filetime>
  </property>
</Properties>
</file>