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256" r:id="rId2"/>
    <p:sldId id="267" r:id="rId3"/>
    <p:sldId id="268" r:id="rId4"/>
    <p:sldId id="271" r:id="rId5"/>
    <p:sldId id="258" r:id="rId6"/>
    <p:sldId id="272" r:id="rId7"/>
    <p:sldId id="273" r:id="rId8"/>
    <p:sldId id="274" r:id="rId9"/>
    <p:sldId id="260" r:id="rId10"/>
    <p:sldId id="275" r:id="rId11"/>
    <p:sldId id="276" r:id="rId12"/>
    <p:sldId id="277" r:id="rId13"/>
    <p:sldId id="278" r:id="rId14"/>
    <p:sldId id="263" r:id="rId15"/>
    <p:sldId id="266"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4" r:id="rId3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99" autoAdjust="0"/>
  </p:normalViewPr>
  <p:slideViewPr>
    <p:cSldViewPr>
      <p:cViewPr varScale="1">
        <p:scale>
          <a:sx n="73" d="100"/>
          <a:sy n="73" d="100"/>
        </p:scale>
        <p:origin x="618" y="72"/>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pPr/>
              <a:t>10/2/2019</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p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pPr/>
              <a:t>10/2/2019</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p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67435665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pPr/>
              <a:t>10/2/2019</a:t>
            </a:fld>
            <a:endParaRPr/>
          </a:p>
        </p:txBody>
      </p:sp>
      <p:sp>
        <p:nvSpPr>
          <p:cNvPr id="6" name="Slide Number Placeholder 5"/>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212679351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pPr/>
              <a:t>10/2/2019</a:t>
            </a:fld>
            <a:endParaRPr/>
          </a:p>
        </p:txBody>
      </p:sp>
      <p:sp>
        <p:nvSpPr>
          <p:cNvPr id="6" name="Slide Number Placeholder 5"/>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221179101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pPr/>
              <a:t>10/2/2019</a:t>
            </a:fld>
            <a:endParaRPr/>
          </a:p>
        </p:txBody>
      </p:sp>
      <p:sp>
        <p:nvSpPr>
          <p:cNvPr id="6" name="Slide Number Placeholder 5"/>
          <p:cNvSpPr>
            <a:spLocks noGrp="1"/>
          </p:cNvSpPr>
          <p:nvPr>
            <p:ph type="sldNum" sz="quarter" idx="12"/>
          </p:nvPr>
        </p:nvSpPr>
        <p:spPr/>
        <p:txBody>
          <a:bodyPr/>
          <a:lstStyle/>
          <a:p>
            <a:fld id="{25BA54BD-C84D-46CE-8B72-31BFB26ABA43}" type="slidenum">
              <a:rPr/>
              <a:pPr/>
              <a:t>‹#›</a:t>
            </a:fld>
            <a:endParaRPr dirty="0"/>
          </a:p>
        </p:txBody>
      </p:sp>
    </p:spTree>
    <p:extLst>
      <p:ext uri="{BB962C8B-B14F-4D97-AF65-F5344CB8AC3E}">
        <p14:creationId xmlns:p14="http://schemas.microsoft.com/office/powerpoint/2010/main" val="261447267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pPr/>
              <a:t>10/2/2019</a:t>
            </a:fld>
            <a:endParaRPr/>
          </a:p>
        </p:txBody>
      </p:sp>
      <p:sp>
        <p:nvSpPr>
          <p:cNvPr id="6" name="Slide Number Placeholder 5"/>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405879778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pPr/>
              <a:t>10/2/2019</a:t>
            </a:fld>
            <a:endParaRPr/>
          </a:p>
        </p:txBody>
      </p:sp>
      <p:sp>
        <p:nvSpPr>
          <p:cNvPr id="7" name="Slide Number Placeholder 6"/>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168329410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pPr/>
              <a:t>10/2/2019</a:t>
            </a:fld>
            <a:endParaRPr/>
          </a:p>
        </p:txBody>
      </p:sp>
      <p:sp>
        <p:nvSpPr>
          <p:cNvPr id="9" name="Slide Number Placeholder 8"/>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418249181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pPr/>
              <a:t>10/2/2019</a:t>
            </a:fld>
            <a:endParaRPr/>
          </a:p>
        </p:txBody>
      </p:sp>
      <p:sp>
        <p:nvSpPr>
          <p:cNvPr id="5" name="Slide Number Placeholder 4"/>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253156146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pPr/>
              <a:t>10/2/2019</a:t>
            </a:fld>
            <a:endParaRPr/>
          </a:p>
        </p:txBody>
      </p:sp>
      <p:sp>
        <p:nvSpPr>
          <p:cNvPr id="4" name="Slide Number Placeholder 3"/>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140596662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pPr/>
              <a:t>10/2/2019</a:t>
            </a:fld>
            <a:endParaRPr/>
          </a:p>
        </p:txBody>
      </p:sp>
      <p:sp>
        <p:nvSpPr>
          <p:cNvPr id="7" name="Slide Number Placeholder 6"/>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96211661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pPr/>
              <a:t>10/2/2019</a:t>
            </a:fld>
            <a:endParaRPr/>
          </a:p>
        </p:txBody>
      </p:sp>
      <p:sp>
        <p:nvSpPr>
          <p:cNvPr id="7" name="Slide Number Placeholder 6"/>
          <p:cNvSpPr>
            <a:spLocks noGrp="1"/>
          </p:cNvSpPr>
          <p:nvPr>
            <p:ph type="sldNum" sz="quarter" idx="12"/>
          </p:nvPr>
        </p:nvSpPr>
        <p:spPr/>
        <p:txBody>
          <a:bodyPr/>
          <a:lstStyle/>
          <a:p>
            <a:fld id="{25BA54BD-C84D-46CE-8B72-31BFB26ABA43}" type="slidenum">
              <a:rPr/>
              <a:pPr/>
              <a:t>‹#›</a:t>
            </a:fld>
            <a:endParaRPr/>
          </a:p>
        </p:txBody>
      </p:sp>
    </p:spTree>
    <p:extLst>
      <p:ext uri="{BB962C8B-B14F-4D97-AF65-F5344CB8AC3E}">
        <p14:creationId xmlns:p14="http://schemas.microsoft.com/office/powerpoint/2010/main" val="361769410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10/2/2019</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solidFill>
                  <a:srgbClr val="FFFF00"/>
                </a:solidFill>
              </a:rPr>
              <a:t>ORGANISASI</a:t>
            </a:r>
            <a:r>
              <a:rPr lang="en-US" dirty="0">
                <a:solidFill>
                  <a:srgbClr val="FFFF00"/>
                </a:solidFill>
              </a:rPr>
              <a:t/>
            </a:r>
            <a:br>
              <a:rPr lang="en-US" dirty="0">
                <a:solidFill>
                  <a:srgbClr val="FFFF00"/>
                </a:solidFill>
              </a:rPr>
            </a:br>
            <a:r>
              <a:rPr lang="en-US" dirty="0">
                <a:solidFill>
                  <a:srgbClr val="FFFF00"/>
                </a:solidFill>
              </a:rPr>
              <a:t>&amp;</a:t>
            </a:r>
            <a:r>
              <a:rPr lang="id-ID" dirty="0">
                <a:solidFill>
                  <a:srgbClr val="FFFF00"/>
                </a:solidFill>
              </a:rPr>
              <a:t> </a:t>
            </a:r>
            <a:r>
              <a:rPr lang="en-US" dirty="0">
                <a:solidFill>
                  <a:srgbClr val="FFFF00"/>
                </a:solidFill>
              </a:rPr>
              <a:t/>
            </a:r>
            <a:br>
              <a:rPr lang="en-US" dirty="0">
                <a:solidFill>
                  <a:srgbClr val="FFFF00"/>
                </a:solidFill>
              </a:rPr>
            </a:br>
            <a:r>
              <a:rPr lang="id-ID" dirty="0">
                <a:solidFill>
                  <a:srgbClr val="FFFF00"/>
                </a:solidFill>
              </a:rPr>
              <a:t>MANAJEMEN PENDIDIKAN NASIONAL</a:t>
            </a:r>
            <a:endParaRPr lang="en-US" dirty="0">
              <a:solidFill>
                <a:srgbClr val="FFFF00"/>
              </a:solidFill>
            </a:endParaRP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201110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dirty="0">
                <a:solidFill>
                  <a:srgbClr val="FF0000"/>
                </a:solidFill>
              </a:rPr>
              <a:t>UU No.5/1974</a:t>
            </a:r>
            <a:r>
              <a:rPr lang="id-ID" sz="2800" dirty="0"/>
              <a:t> tentang pokok-pokok pemerintahan daerah di indonesia berlaku 3 asas yaitu </a:t>
            </a:r>
            <a:r>
              <a:rPr lang="id-ID" sz="2800" dirty="0">
                <a:solidFill>
                  <a:srgbClr val="00B0F0"/>
                </a:solidFill>
              </a:rPr>
              <a:t>Desentralisasi</a:t>
            </a:r>
            <a:r>
              <a:rPr lang="id-ID" sz="2800" dirty="0"/>
              <a:t>(penyerahan urusan pemerintahan kepada daerah), </a:t>
            </a:r>
            <a:r>
              <a:rPr lang="id-ID" sz="2800" dirty="0">
                <a:solidFill>
                  <a:srgbClr val="00B0F0"/>
                </a:solidFill>
              </a:rPr>
              <a:t>Dekonsentarsi</a:t>
            </a:r>
            <a:r>
              <a:rPr lang="id-ID" sz="2800" dirty="0"/>
              <a:t>(penyerahan wewenang administrasi dari pusat ke daerah), dan </a:t>
            </a:r>
            <a:r>
              <a:rPr lang="id-ID" sz="2800" dirty="0">
                <a:solidFill>
                  <a:srgbClr val="00B0F0"/>
                </a:solidFill>
              </a:rPr>
              <a:t>tugas </a:t>
            </a:r>
            <a:r>
              <a:rPr lang="id-ID" sz="2800" dirty="0" smtClean="0">
                <a:solidFill>
                  <a:srgbClr val="00B0F0"/>
                </a:solidFill>
              </a:rPr>
              <a:t>pembantu</a:t>
            </a:r>
            <a:endParaRPr lang="en-US" sz="2800" dirty="0"/>
          </a:p>
        </p:txBody>
      </p:sp>
      <p:sp>
        <p:nvSpPr>
          <p:cNvPr id="3" name="Text Placeholder 2"/>
          <p:cNvSpPr>
            <a:spLocks noGrp="1"/>
          </p:cNvSpPr>
          <p:nvPr>
            <p:ph type="body" idx="1"/>
          </p:nvPr>
        </p:nvSpPr>
        <p:spPr>
          <a:xfrm>
            <a:off x="1522413" y="4953000"/>
            <a:ext cx="9143999" cy="1069675"/>
          </a:xfrm>
        </p:spPr>
        <p:txBody>
          <a:bodyPr>
            <a:normAutofit/>
          </a:bodyPr>
          <a:lstStyle/>
          <a:p>
            <a:r>
              <a:rPr lang="id-ID" sz="5400" dirty="0" smtClean="0">
                <a:solidFill>
                  <a:srgbClr val="FFFF00"/>
                </a:solidFill>
                <a:latin typeface="+mj-lt"/>
              </a:rPr>
              <a:t>OTONOMI SEKOLAH</a:t>
            </a:r>
          </a:p>
          <a:p>
            <a:endParaRPr lang="en-US" sz="5400" dirty="0">
              <a:solidFill>
                <a:srgbClr val="FFFF00"/>
              </a:solidFill>
              <a:latin typeface="+mj-lt"/>
            </a:endParaRPr>
          </a:p>
        </p:txBody>
      </p:sp>
    </p:spTree>
    <p:extLst>
      <p:ext uri="{BB962C8B-B14F-4D97-AF65-F5344CB8AC3E}">
        <p14:creationId xmlns:p14="http://schemas.microsoft.com/office/powerpoint/2010/main" val="8424202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2" y="1905000"/>
            <a:ext cx="9982199" cy="2667000"/>
          </a:xfrm>
        </p:spPr>
        <p:txBody>
          <a:bodyPr/>
          <a:lstStyle/>
          <a:p>
            <a:r>
              <a:rPr lang="en-US" sz="2400" dirty="0"/>
              <a:t>Pada tahun 1961 </a:t>
            </a:r>
            <a:r>
              <a:rPr lang="en-US" sz="2400" dirty="0">
                <a:solidFill>
                  <a:srgbClr val="00B0F0"/>
                </a:solidFill>
              </a:rPr>
              <a:t>Jawatan Pendidikan Umum Departemen P&amp;K </a:t>
            </a:r>
            <a:r>
              <a:rPr lang="en-US" sz="2400" dirty="0"/>
              <a:t>merumuskana</a:t>
            </a:r>
            <a:r>
              <a:rPr lang="id-ID" sz="2400" dirty="0"/>
              <a:t> </a:t>
            </a:r>
            <a:r>
              <a:rPr lang="en-US" sz="2400" dirty="0"/>
              <a:t>dalam pedoman pengawasannya, merupakan “</a:t>
            </a:r>
            <a:r>
              <a:rPr lang="en-US" sz="2400" dirty="0">
                <a:solidFill>
                  <a:srgbClr val="FF0000"/>
                </a:solidFill>
              </a:rPr>
              <a:t>usaha memajukan sekolah yang bersifat kontinu dengan jalan membina, memimpin, dan menilai pekerjaan kepala sekolah dan guru dalam usaha mereka mempertinggi mutu perdidikan yang diberikan kepada murid dengan perantara perbaikan situasi belajar mengajar kearah terjelmanya tujuan pendidikan</a:t>
            </a:r>
            <a:r>
              <a:rPr lang="en-US" sz="2400" dirty="0"/>
              <a:t>”. (JAPU-Dep P.D. &amp; K Pedoman kepengawasan, 1961 : I. dikutip NA Ametembun, 1981 : 4</a:t>
            </a:r>
            <a:r>
              <a:rPr lang="en-US" sz="2400" dirty="0" smtClean="0"/>
              <a:t>)</a:t>
            </a:r>
            <a:endParaRPr lang="en-US" sz="2400" dirty="0"/>
          </a:p>
        </p:txBody>
      </p:sp>
      <p:sp>
        <p:nvSpPr>
          <p:cNvPr id="3" name="Text Placeholder 2"/>
          <p:cNvSpPr>
            <a:spLocks noGrp="1"/>
          </p:cNvSpPr>
          <p:nvPr>
            <p:ph type="body" idx="1"/>
          </p:nvPr>
        </p:nvSpPr>
        <p:spPr>
          <a:xfrm>
            <a:off x="1522414" y="4953000"/>
            <a:ext cx="9143999" cy="1069675"/>
          </a:xfrm>
        </p:spPr>
        <p:txBody>
          <a:bodyPr>
            <a:normAutofit/>
          </a:bodyPr>
          <a:lstStyle/>
          <a:p>
            <a:r>
              <a:rPr lang="id-ID" sz="4400" dirty="0" smtClean="0">
                <a:solidFill>
                  <a:srgbClr val="FFFF00"/>
                </a:solidFill>
                <a:latin typeface="+mj-lt"/>
              </a:rPr>
              <a:t>PENGAWASAN SEKOLAH</a:t>
            </a:r>
          </a:p>
          <a:p>
            <a:endParaRPr lang="en-US" sz="4000" dirty="0">
              <a:solidFill>
                <a:srgbClr val="FFFF00"/>
              </a:solidFill>
              <a:latin typeface="+mj-lt"/>
            </a:endParaRPr>
          </a:p>
        </p:txBody>
      </p:sp>
    </p:spTree>
    <p:extLst>
      <p:ext uri="{BB962C8B-B14F-4D97-AF65-F5344CB8AC3E}">
        <p14:creationId xmlns:p14="http://schemas.microsoft.com/office/powerpoint/2010/main" val="10831182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M</a:t>
            </a:r>
            <a:r>
              <a:rPr lang="en-US" dirty="0" smtClean="0">
                <a:solidFill>
                  <a:srgbClr val="FF0000"/>
                </a:solidFill>
              </a:rPr>
              <a:t>a</a:t>
            </a:r>
            <a:r>
              <a:rPr lang="id-ID" dirty="0" smtClean="0">
                <a:solidFill>
                  <a:srgbClr val="FF0000"/>
                </a:solidFill>
              </a:rPr>
              <a:t>n</a:t>
            </a:r>
            <a:r>
              <a:rPr lang="en-US" dirty="0" smtClean="0">
                <a:solidFill>
                  <a:srgbClr val="FF0000"/>
                </a:solidFill>
              </a:rPr>
              <a:t>a</a:t>
            </a:r>
            <a:r>
              <a:rPr lang="id-ID" dirty="0" smtClean="0">
                <a:solidFill>
                  <a:srgbClr val="FF0000"/>
                </a:solidFill>
              </a:rPr>
              <a:t>jemen </a:t>
            </a:r>
            <a:r>
              <a:rPr lang="id-ID" dirty="0">
                <a:solidFill>
                  <a:srgbClr val="FF0000"/>
                </a:solidFill>
              </a:rPr>
              <a:t>Sekolah </a:t>
            </a:r>
            <a:r>
              <a:rPr lang="en-US" dirty="0"/>
              <a:t>merupakan suatu kegiata</a:t>
            </a:r>
            <a:r>
              <a:rPr lang="id-ID" dirty="0"/>
              <a:t>n yang </a:t>
            </a:r>
            <a:r>
              <a:rPr lang="en-US" dirty="0">
                <a:solidFill>
                  <a:srgbClr val="FF0000"/>
                </a:solidFill>
              </a:rPr>
              <a:t>memanfaatkan sumber daya</a:t>
            </a:r>
            <a:r>
              <a:rPr lang="id-ID" dirty="0"/>
              <a:t> </a:t>
            </a:r>
            <a:r>
              <a:rPr lang="en-US" dirty="0"/>
              <a:t>untuk mencapai tujuan </a:t>
            </a:r>
            <a:r>
              <a:rPr lang="en-US" dirty="0" smtClean="0"/>
              <a:t>tertentu</a:t>
            </a:r>
            <a:endParaRPr lang="en-US" dirty="0"/>
          </a:p>
        </p:txBody>
      </p:sp>
      <p:sp>
        <p:nvSpPr>
          <p:cNvPr id="3" name="Text Placeholder 2"/>
          <p:cNvSpPr>
            <a:spLocks noGrp="1"/>
          </p:cNvSpPr>
          <p:nvPr>
            <p:ph type="body" idx="1"/>
          </p:nvPr>
        </p:nvSpPr>
        <p:spPr>
          <a:xfrm>
            <a:off x="1522413" y="4953000"/>
            <a:ext cx="9143999" cy="1069675"/>
          </a:xfrm>
        </p:spPr>
        <p:txBody>
          <a:bodyPr>
            <a:normAutofit/>
          </a:bodyPr>
          <a:lstStyle/>
          <a:p>
            <a:r>
              <a:rPr lang="id-ID" sz="4400" dirty="0" smtClean="0">
                <a:solidFill>
                  <a:srgbClr val="FFFF00"/>
                </a:solidFill>
                <a:latin typeface="+mj-lt"/>
              </a:rPr>
              <a:t>M</a:t>
            </a:r>
            <a:r>
              <a:rPr lang="en-US" sz="4400" dirty="0" smtClean="0">
                <a:solidFill>
                  <a:srgbClr val="FFFF00"/>
                </a:solidFill>
                <a:latin typeface="+mj-lt"/>
              </a:rPr>
              <a:t>A</a:t>
            </a:r>
            <a:r>
              <a:rPr lang="id-ID" sz="4400" dirty="0" smtClean="0">
                <a:solidFill>
                  <a:srgbClr val="FFFF00"/>
                </a:solidFill>
                <a:latin typeface="+mj-lt"/>
              </a:rPr>
              <a:t>N</a:t>
            </a:r>
            <a:r>
              <a:rPr lang="en-US" sz="4400" dirty="0" smtClean="0">
                <a:solidFill>
                  <a:srgbClr val="FFFF00"/>
                </a:solidFill>
                <a:latin typeface="+mj-lt"/>
              </a:rPr>
              <a:t>A</a:t>
            </a:r>
            <a:r>
              <a:rPr lang="id-ID" sz="4400" dirty="0" smtClean="0">
                <a:solidFill>
                  <a:srgbClr val="FFFF00"/>
                </a:solidFill>
                <a:latin typeface="+mj-lt"/>
              </a:rPr>
              <a:t>JEMEN SEKOLAH</a:t>
            </a:r>
          </a:p>
        </p:txBody>
      </p:sp>
    </p:spTree>
    <p:extLst>
      <p:ext uri="{BB962C8B-B14F-4D97-AF65-F5344CB8AC3E}">
        <p14:creationId xmlns:p14="http://schemas.microsoft.com/office/powerpoint/2010/main" val="31571660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solidFill>
                  <a:srgbClr val="00B0F0"/>
                </a:solidFill>
              </a:rPr>
              <a:t>G.R. Terry </a:t>
            </a:r>
            <a:r>
              <a:rPr lang="en-US" sz="2400" dirty="0"/>
              <a:t>-&gt; planning, organizing, actuating,controling</a:t>
            </a:r>
            <a:br>
              <a:rPr lang="en-US" sz="2400" dirty="0"/>
            </a:br>
            <a:r>
              <a:rPr lang="id-ID" sz="2400" dirty="0"/>
              <a:t/>
            </a:r>
            <a:br>
              <a:rPr lang="id-ID" sz="2400" dirty="0"/>
            </a:br>
            <a:r>
              <a:rPr lang="en-US" sz="2400" dirty="0">
                <a:solidFill>
                  <a:srgbClr val="00B0F0"/>
                </a:solidFill>
              </a:rPr>
              <a:t>Henry Fayol </a:t>
            </a:r>
            <a:r>
              <a:rPr lang="id-ID" sz="2400" dirty="0"/>
              <a:t>-&gt; </a:t>
            </a:r>
            <a:r>
              <a:rPr lang="en-US" sz="2400" dirty="0"/>
              <a:t>planning, organizing, commanding,coordinating, controling</a:t>
            </a:r>
            <a:br>
              <a:rPr lang="en-US" sz="2400" dirty="0"/>
            </a:br>
            <a:r>
              <a:rPr lang="id-ID" sz="2400" dirty="0"/>
              <a:t/>
            </a:r>
            <a:br>
              <a:rPr lang="id-ID" sz="2400" dirty="0"/>
            </a:br>
            <a:r>
              <a:rPr lang="en-US" sz="2400" dirty="0">
                <a:solidFill>
                  <a:srgbClr val="00B0F0"/>
                </a:solidFill>
              </a:rPr>
              <a:t>Harold koontz dan Cryil O’ Donnel</a:t>
            </a:r>
            <a:r>
              <a:rPr lang="id-ID" sz="2400" dirty="0">
                <a:solidFill>
                  <a:srgbClr val="00B0F0"/>
                </a:solidFill>
              </a:rPr>
              <a:t> </a:t>
            </a:r>
            <a:r>
              <a:rPr lang="id-ID" sz="2400" dirty="0"/>
              <a:t>-&gt;</a:t>
            </a:r>
            <a:r>
              <a:rPr lang="id-ID" sz="2400" dirty="0">
                <a:solidFill>
                  <a:srgbClr val="00B0F0"/>
                </a:solidFill>
              </a:rPr>
              <a:t> </a:t>
            </a:r>
            <a:r>
              <a:rPr lang="en-US" sz="2400" dirty="0"/>
              <a:t>planning, organizing, staffing, directing, controling</a:t>
            </a:r>
            <a:r>
              <a:rPr lang="id-ID" sz="2400" dirty="0"/>
              <a:t/>
            </a:r>
            <a:br>
              <a:rPr lang="id-ID" sz="2400" dirty="0"/>
            </a:br>
            <a:r>
              <a:rPr lang="en-US" sz="2400" dirty="0"/>
              <a:t/>
            </a:r>
            <a:br>
              <a:rPr lang="en-US" sz="2400" dirty="0"/>
            </a:br>
            <a:r>
              <a:rPr lang="en-US" sz="2400" dirty="0">
                <a:solidFill>
                  <a:srgbClr val="00B0F0"/>
                </a:solidFill>
              </a:rPr>
              <a:t>L. Gullick</a:t>
            </a:r>
            <a:r>
              <a:rPr lang="id-ID" sz="2400" dirty="0">
                <a:solidFill>
                  <a:srgbClr val="00B0F0"/>
                </a:solidFill>
              </a:rPr>
              <a:t> </a:t>
            </a:r>
            <a:r>
              <a:rPr lang="id-ID" sz="2400" dirty="0"/>
              <a:t>-&gt;</a:t>
            </a:r>
            <a:r>
              <a:rPr lang="en-US" sz="2400" dirty="0"/>
              <a:t> planning, organizing, staffing, directing, coordinating, reporting, </a:t>
            </a:r>
            <a:r>
              <a:rPr lang="en-US" sz="2400" dirty="0" smtClean="0"/>
              <a:t>budgeting</a:t>
            </a:r>
            <a:endParaRPr lang="en-US" sz="2400" dirty="0"/>
          </a:p>
        </p:txBody>
      </p:sp>
      <p:sp>
        <p:nvSpPr>
          <p:cNvPr id="3" name="Text Placeholder 2"/>
          <p:cNvSpPr>
            <a:spLocks noGrp="1"/>
          </p:cNvSpPr>
          <p:nvPr>
            <p:ph type="body" idx="1"/>
          </p:nvPr>
        </p:nvSpPr>
        <p:spPr>
          <a:xfrm>
            <a:off x="1522413" y="4876800"/>
            <a:ext cx="9143999" cy="1069675"/>
          </a:xfrm>
        </p:spPr>
        <p:txBody>
          <a:bodyPr>
            <a:normAutofit/>
          </a:bodyPr>
          <a:lstStyle/>
          <a:p>
            <a:r>
              <a:rPr lang="id-ID" sz="4000" dirty="0" smtClean="0">
                <a:solidFill>
                  <a:srgbClr val="FFFF00"/>
                </a:solidFill>
                <a:latin typeface="+mj-lt"/>
              </a:rPr>
              <a:t>FUNGSI MANAJEMEN</a:t>
            </a:r>
            <a:endParaRPr lang="id-ID" sz="4000" dirty="0">
              <a:solidFill>
                <a:srgbClr val="FFFF00"/>
              </a:solidFill>
              <a:latin typeface="+mj-lt"/>
            </a:endParaRPr>
          </a:p>
        </p:txBody>
      </p:sp>
    </p:spTree>
    <p:extLst>
      <p:ext uri="{BB962C8B-B14F-4D97-AF65-F5344CB8AC3E}">
        <p14:creationId xmlns:p14="http://schemas.microsoft.com/office/powerpoint/2010/main" val="29895163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380" y="0"/>
            <a:ext cx="9143998" cy="1020762"/>
          </a:xfrm>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4" name="Text Placeholder 3"/>
          <p:cNvSpPr>
            <a:spLocks noGrp="1"/>
          </p:cNvSpPr>
          <p:nvPr>
            <p:ph type="body" sz="half" idx="2"/>
          </p:nvPr>
        </p:nvSpPr>
        <p:spPr>
          <a:xfrm>
            <a:off x="522248" y="2786058"/>
            <a:ext cx="3743364" cy="3462342"/>
          </a:xfrm>
        </p:spPr>
        <p:txBody>
          <a:bodyPr>
            <a:normAutofit fontScale="92500" lnSpcReduction="10000"/>
          </a:bodyPr>
          <a:lstStyle/>
          <a:p>
            <a:pPr marL="342900" indent="-342900"/>
            <a:r>
              <a:rPr lang="en-US" dirty="0">
                <a:latin typeface="+mj-lt"/>
              </a:rPr>
              <a:t>Langkah-langkah pokok dalam </a:t>
            </a:r>
            <a:endParaRPr lang="en-US" dirty="0" smtClean="0">
              <a:latin typeface="+mj-lt"/>
            </a:endParaRPr>
          </a:p>
          <a:p>
            <a:pPr marL="342900" indent="-342900"/>
            <a:r>
              <a:rPr lang="en-US" dirty="0" err="1" smtClean="0">
                <a:latin typeface="+mj-lt"/>
              </a:rPr>
              <a:t>perencanaan</a:t>
            </a:r>
            <a:r>
              <a:rPr lang="en-US" dirty="0" smtClean="0">
                <a:latin typeface="+mj-lt"/>
              </a:rPr>
              <a:t> </a:t>
            </a:r>
            <a:r>
              <a:rPr lang="en-US" dirty="0" err="1" smtClean="0">
                <a:latin typeface="+mj-lt"/>
              </a:rPr>
              <a:t>menuru</a:t>
            </a:r>
            <a:r>
              <a:rPr lang="id-ID" dirty="0" smtClean="0">
                <a:latin typeface="+mj-lt"/>
              </a:rPr>
              <a:t>t</a:t>
            </a:r>
            <a:r>
              <a:rPr lang="en-US" dirty="0" smtClean="0">
                <a:latin typeface="+mj-lt"/>
              </a:rPr>
              <a:t> </a:t>
            </a:r>
            <a:r>
              <a:rPr lang="en-US" dirty="0" smtClean="0">
                <a:solidFill>
                  <a:srgbClr val="00B0F0"/>
                </a:solidFill>
                <a:latin typeface="+mj-lt"/>
              </a:rPr>
              <a:t>Indriyom Gito Sudarmo </a:t>
            </a:r>
            <a:r>
              <a:rPr lang="en-US" dirty="0">
                <a:solidFill>
                  <a:srgbClr val="00B0F0"/>
                </a:solidFill>
                <a:latin typeface="+mj-lt"/>
              </a:rPr>
              <a:t>dan </a:t>
            </a:r>
            <a:r>
              <a:rPr lang="en-US" dirty="0" smtClean="0">
                <a:solidFill>
                  <a:srgbClr val="00B0F0"/>
                </a:solidFill>
                <a:latin typeface="+mj-lt"/>
              </a:rPr>
              <a:t>Agus Mulyono</a:t>
            </a:r>
            <a:endParaRPr lang="en-US" dirty="0">
              <a:solidFill>
                <a:srgbClr val="00B0F0"/>
              </a:solidFill>
              <a:latin typeface="+mj-lt"/>
            </a:endParaRPr>
          </a:p>
          <a:p>
            <a:pPr marL="342900" indent="-342900"/>
            <a:r>
              <a:rPr lang="en-US" dirty="0" smtClean="0">
                <a:solidFill>
                  <a:srgbClr val="FF0000"/>
                </a:solidFill>
                <a:latin typeface="+mj-lt"/>
              </a:rPr>
              <a:t>Penentuan </a:t>
            </a:r>
            <a:r>
              <a:rPr lang="en-US" dirty="0">
                <a:solidFill>
                  <a:srgbClr val="FF0000"/>
                </a:solidFill>
                <a:latin typeface="+mj-lt"/>
              </a:rPr>
              <a:t>tujuan </a:t>
            </a:r>
            <a:r>
              <a:rPr lang="en-US" dirty="0" smtClean="0">
                <a:solidFill>
                  <a:srgbClr val="FF0000"/>
                </a:solidFill>
                <a:latin typeface="+mj-lt"/>
              </a:rPr>
              <a:t>dengan</a:t>
            </a:r>
            <a:r>
              <a:rPr lang="en-US" dirty="0">
                <a:solidFill>
                  <a:srgbClr val="FF0000"/>
                </a:solidFill>
                <a:latin typeface="+mj-lt"/>
              </a:rPr>
              <a:t> </a:t>
            </a:r>
            <a:endParaRPr lang="en-US" dirty="0" smtClean="0">
              <a:solidFill>
                <a:srgbClr val="FF0000"/>
              </a:solidFill>
              <a:latin typeface="+mj-lt"/>
            </a:endParaRPr>
          </a:p>
          <a:p>
            <a:pPr marL="342900" indent="-342900"/>
            <a:r>
              <a:rPr lang="en-US" dirty="0" smtClean="0">
                <a:solidFill>
                  <a:srgbClr val="FF0000"/>
                </a:solidFill>
                <a:latin typeface="+mj-lt"/>
              </a:rPr>
              <a:t>menggunakan </a:t>
            </a:r>
            <a:r>
              <a:rPr lang="en-US" dirty="0">
                <a:solidFill>
                  <a:srgbClr val="FF0000"/>
                </a:solidFill>
                <a:latin typeface="+mj-lt"/>
              </a:rPr>
              <a:t>kata yang sederhana</a:t>
            </a:r>
            <a:r>
              <a:rPr lang="id-ID" dirty="0">
                <a:solidFill>
                  <a:srgbClr val="FF0000"/>
                </a:solidFill>
                <a:latin typeface="+mj-lt"/>
              </a:rPr>
              <a:t>, </a:t>
            </a:r>
            <a:endParaRPr lang="en-US" dirty="0" smtClean="0">
              <a:solidFill>
                <a:srgbClr val="FF0000"/>
              </a:solidFill>
              <a:latin typeface="+mj-lt"/>
            </a:endParaRPr>
          </a:p>
          <a:p>
            <a:pPr marL="342900" indent="-342900"/>
            <a:r>
              <a:rPr lang="en-US" dirty="0" smtClean="0">
                <a:solidFill>
                  <a:srgbClr val="FF0000"/>
                </a:solidFill>
                <a:latin typeface="+mj-lt"/>
              </a:rPr>
              <a:t>fleksibel</a:t>
            </a:r>
            <a:r>
              <a:rPr lang="id-ID" dirty="0">
                <a:solidFill>
                  <a:srgbClr val="FF0000"/>
                </a:solidFill>
                <a:latin typeface="+mj-lt"/>
              </a:rPr>
              <a:t>, s</a:t>
            </a:r>
            <a:r>
              <a:rPr lang="en-US" dirty="0">
                <a:solidFill>
                  <a:srgbClr val="FF0000"/>
                </a:solidFill>
                <a:latin typeface="+mj-lt"/>
              </a:rPr>
              <a:t>tabiltas</a:t>
            </a:r>
            <a:r>
              <a:rPr lang="id-ID" dirty="0">
                <a:solidFill>
                  <a:srgbClr val="FF0000"/>
                </a:solidFill>
                <a:latin typeface="+mj-lt"/>
              </a:rPr>
              <a:t> , </a:t>
            </a:r>
            <a:r>
              <a:rPr lang="en-US" dirty="0">
                <a:solidFill>
                  <a:srgbClr val="FF0000"/>
                </a:solidFill>
                <a:latin typeface="+mj-lt"/>
              </a:rPr>
              <a:t>sumber daya </a:t>
            </a:r>
            <a:endParaRPr lang="en-US" dirty="0" smtClean="0">
              <a:solidFill>
                <a:srgbClr val="FF0000"/>
              </a:solidFill>
              <a:latin typeface="+mj-lt"/>
            </a:endParaRPr>
          </a:p>
          <a:p>
            <a:pPr marL="342900" indent="-342900"/>
            <a:r>
              <a:rPr lang="en-US" dirty="0" smtClean="0">
                <a:solidFill>
                  <a:srgbClr val="FF0000"/>
                </a:solidFill>
                <a:latin typeface="+mj-lt"/>
              </a:rPr>
              <a:t>manusia</a:t>
            </a:r>
            <a:r>
              <a:rPr lang="en-US" dirty="0">
                <a:solidFill>
                  <a:srgbClr val="FF0000"/>
                </a:solidFill>
                <a:latin typeface="+mj-lt"/>
              </a:rPr>
              <a:t>, sumber daya alam, dan </a:t>
            </a:r>
            <a:endParaRPr lang="en-US" dirty="0" smtClean="0">
              <a:solidFill>
                <a:srgbClr val="FF0000"/>
              </a:solidFill>
              <a:latin typeface="+mj-lt"/>
            </a:endParaRPr>
          </a:p>
          <a:p>
            <a:pPr marL="342900" indent="-342900"/>
            <a:r>
              <a:rPr lang="en-US" dirty="0" smtClean="0">
                <a:solidFill>
                  <a:srgbClr val="FF0000"/>
                </a:solidFill>
                <a:latin typeface="+mj-lt"/>
              </a:rPr>
              <a:t>sumber </a:t>
            </a:r>
            <a:r>
              <a:rPr lang="en-US" dirty="0">
                <a:solidFill>
                  <a:srgbClr val="FF0000"/>
                </a:solidFill>
                <a:latin typeface="+mj-lt"/>
              </a:rPr>
              <a:t>daya modal</a:t>
            </a:r>
            <a:r>
              <a:rPr lang="id-ID" dirty="0">
                <a:solidFill>
                  <a:srgbClr val="FF0000"/>
                </a:solidFill>
                <a:latin typeface="+mj-lt"/>
              </a:rPr>
              <a:t> dan m</a:t>
            </a:r>
            <a:r>
              <a:rPr lang="en-US" dirty="0">
                <a:solidFill>
                  <a:srgbClr val="FF0000"/>
                </a:solidFill>
                <a:latin typeface="+mj-lt"/>
              </a:rPr>
              <a:t>erumuskan </a:t>
            </a:r>
            <a:endParaRPr lang="en-US" dirty="0" smtClean="0">
              <a:solidFill>
                <a:srgbClr val="FF0000"/>
              </a:solidFill>
              <a:latin typeface="+mj-lt"/>
            </a:endParaRPr>
          </a:p>
          <a:p>
            <a:pPr marL="342900" indent="-342900"/>
            <a:r>
              <a:rPr lang="en-US" dirty="0" smtClean="0">
                <a:solidFill>
                  <a:srgbClr val="FF0000"/>
                </a:solidFill>
                <a:latin typeface="+mj-lt"/>
              </a:rPr>
              <a:t>kegiatan </a:t>
            </a:r>
            <a:r>
              <a:rPr lang="en-US" dirty="0">
                <a:solidFill>
                  <a:srgbClr val="FF0000"/>
                </a:solidFill>
                <a:latin typeface="+mj-lt"/>
              </a:rPr>
              <a:t>yang akan dilaksankan </a:t>
            </a:r>
            <a:endParaRPr lang="en-US" dirty="0" smtClean="0">
              <a:solidFill>
                <a:srgbClr val="FF0000"/>
              </a:solidFill>
              <a:latin typeface="+mj-lt"/>
            </a:endParaRPr>
          </a:p>
          <a:p>
            <a:pPr marL="342900" indent="-342900"/>
            <a:r>
              <a:rPr lang="en-US" dirty="0" smtClean="0">
                <a:solidFill>
                  <a:srgbClr val="FF0000"/>
                </a:solidFill>
                <a:latin typeface="+mj-lt"/>
              </a:rPr>
              <a:t>secara </a:t>
            </a:r>
            <a:r>
              <a:rPr lang="en-US" dirty="0">
                <a:solidFill>
                  <a:srgbClr val="FF0000"/>
                </a:solidFill>
                <a:latin typeface="+mj-lt"/>
              </a:rPr>
              <a:t>jelas dan </a:t>
            </a:r>
            <a:r>
              <a:rPr lang="en-US" dirty="0" smtClean="0">
                <a:solidFill>
                  <a:srgbClr val="FF0000"/>
                </a:solidFill>
                <a:latin typeface="+mj-lt"/>
              </a:rPr>
              <a:t>tegas</a:t>
            </a:r>
            <a:endParaRPr lang="en-US" dirty="0">
              <a:latin typeface="+mj-lt"/>
            </a:endParaRPr>
          </a:p>
        </p:txBody>
      </p:sp>
      <p:sp>
        <p:nvSpPr>
          <p:cNvPr id="6" name="Content Placeholder 5"/>
          <p:cNvSpPr>
            <a:spLocks noGrp="1"/>
          </p:cNvSpPr>
          <p:nvPr>
            <p:ph idx="1"/>
          </p:nvPr>
        </p:nvSpPr>
        <p:spPr>
          <a:xfrm>
            <a:off x="4646612" y="1752600"/>
            <a:ext cx="5867400" cy="4267200"/>
          </a:xfrm>
        </p:spPr>
        <p:txBody>
          <a:bodyPr>
            <a:normAutofit fontScale="85000" lnSpcReduction="10000"/>
          </a:bodyPr>
          <a:lstStyle/>
          <a:p>
            <a:pPr marL="0" indent="0">
              <a:buNone/>
            </a:pPr>
            <a:r>
              <a:rPr lang="en-US" sz="2100" dirty="0">
                <a:latin typeface="+mj-lt"/>
              </a:rPr>
              <a:t>Manfaat perencanaan menurut </a:t>
            </a:r>
            <a:r>
              <a:rPr lang="en-US" sz="2100" dirty="0">
                <a:solidFill>
                  <a:srgbClr val="00B0F0"/>
                </a:solidFill>
                <a:latin typeface="+mj-lt"/>
              </a:rPr>
              <a:t>T. Hani Handoko</a:t>
            </a:r>
            <a:r>
              <a:rPr lang="id-ID" sz="2100" dirty="0">
                <a:solidFill>
                  <a:srgbClr val="00B0F0"/>
                </a:solidFill>
                <a:latin typeface="+mj-lt"/>
              </a:rPr>
              <a:t> : </a:t>
            </a:r>
            <a:endParaRPr lang="en-US" sz="2100" dirty="0">
              <a:solidFill>
                <a:srgbClr val="00B0F0"/>
              </a:solidFill>
              <a:latin typeface="+mj-lt"/>
            </a:endParaRPr>
          </a:p>
          <a:p>
            <a:pPr marL="342900" indent="-342900">
              <a:buAutoNum type="alphaLcPeriod"/>
            </a:pPr>
            <a:r>
              <a:rPr lang="en-US" dirty="0">
                <a:latin typeface="+mj-lt"/>
              </a:rPr>
              <a:t>Membantu manajemen untuk menyeseuaikan diri dengan perubahan –perubahan lingkungan</a:t>
            </a:r>
          </a:p>
          <a:p>
            <a:pPr marL="342900" indent="-342900">
              <a:buAutoNum type="alphaLcPeriod"/>
            </a:pPr>
            <a:r>
              <a:rPr lang="en-US" dirty="0">
                <a:latin typeface="+mj-lt"/>
              </a:rPr>
              <a:t>Membantu penempatan tanggung jawab lebih tepat</a:t>
            </a:r>
          </a:p>
          <a:p>
            <a:pPr marL="342900" indent="-342900">
              <a:buAutoNum type="alphaLcPeriod"/>
            </a:pPr>
            <a:r>
              <a:rPr lang="en-US" dirty="0">
                <a:latin typeface="+mj-lt"/>
              </a:rPr>
              <a:t>Memudahkan </a:t>
            </a:r>
            <a:r>
              <a:rPr lang="en-US" dirty="0" err="1">
                <a:latin typeface="+mj-lt"/>
              </a:rPr>
              <a:t>dalan</a:t>
            </a:r>
            <a:r>
              <a:rPr lang="en-US" dirty="0">
                <a:latin typeface="+mj-lt"/>
              </a:rPr>
              <a:t> </a:t>
            </a:r>
            <a:r>
              <a:rPr lang="en-US" dirty="0" err="1" smtClean="0">
                <a:latin typeface="+mj-lt"/>
              </a:rPr>
              <a:t>melakukan</a:t>
            </a:r>
            <a:r>
              <a:rPr lang="en-US" dirty="0" smtClean="0">
                <a:latin typeface="+mj-lt"/>
              </a:rPr>
              <a:t> </a:t>
            </a:r>
            <a:r>
              <a:rPr lang="en-US" dirty="0">
                <a:latin typeface="+mj-lt"/>
              </a:rPr>
              <a:t>koordinasi diantara berbagai bagian organisasi</a:t>
            </a:r>
          </a:p>
          <a:p>
            <a:pPr marL="342900" indent="-342900">
              <a:buAutoNum type="alphaLcPeriod"/>
            </a:pPr>
            <a:r>
              <a:rPr lang="en-US" dirty="0">
                <a:latin typeface="+mj-lt"/>
              </a:rPr>
              <a:t>Membuat tujuan lebih khusus, terperinci dan lebih ,mudah dipahami</a:t>
            </a:r>
          </a:p>
          <a:p>
            <a:pPr marL="342900" indent="-342900">
              <a:buAutoNum type="alphaLcPeriod"/>
            </a:pPr>
            <a:r>
              <a:rPr lang="en-US" dirty="0">
                <a:latin typeface="+mj-lt"/>
              </a:rPr>
              <a:t>Menghemat waktu, usaha dan dana.</a:t>
            </a:r>
          </a:p>
          <a:p>
            <a:endParaRPr lang="en-US" dirty="0">
              <a:latin typeface="+mj-lt"/>
            </a:endParaRPr>
          </a:p>
        </p:txBody>
      </p:sp>
      <p:sp>
        <p:nvSpPr>
          <p:cNvPr id="5" name="Text Placeholder 3"/>
          <p:cNvSpPr txBox="1">
            <a:spLocks/>
          </p:cNvSpPr>
          <p:nvPr/>
        </p:nvSpPr>
        <p:spPr>
          <a:xfrm>
            <a:off x="1165190" y="928670"/>
            <a:ext cx="3124200" cy="186637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r>
              <a:rPr lang="id-ID" dirty="0" smtClean="0">
                <a:solidFill>
                  <a:srgbClr val="00B0F0"/>
                </a:solidFill>
                <a:latin typeface="+mj-lt"/>
              </a:rPr>
              <a:t>1. </a:t>
            </a:r>
            <a:r>
              <a:rPr lang="en-US" dirty="0" err="1" smtClean="0">
                <a:solidFill>
                  <a:srgbClr val="00B0F0"/>
                </a:solidFill>
                <a:latin typeface="+mj-lt"/>
              </a:rPr>
              <a:t>Perencanaan</a:t>
            </a:r>
            <a:r>
              <a:rPr lang="en-US" dirty="0" smtClean="0">
                <a:solidFill>
                  <a:srgbClr val="00B0F0"/>
                </a:solidFill>
                <a:latin typeface="+mj-lt"/>
              </a:rPr>
              <a:t> (planning)</a:t>
            </a:r>
            <a:endParaRPr lang="en-US" dirty="0">
              <a:solidFill>
                <a:schemeClr val="tx2"/>
              </a:solidFill>
              <a:latin typeface="+mj-lt"/>
            </a:endParaRPr>
          </a:p>
          <a:p>
            <a:r>
              <a:rPr lang="en-US" dirty="0" smtClean="0">
                <a:solidFill>
                  <a:srgbClr val="FF0000"/>
                </a:solidFill>
                <a:latin typeface="+mj-lt"/>
              </a:rPr>
              <a:t>memberikan kejelasan arah bagi setiap kegiatan</a:t>
            </a:r>
            <a:r>
              <a:rPr lang="en-US" dirty="0" smtClean="0">
                <a:latin typeface="+mj-lt"/>
              </a:rPr>
              <a:t>, sehingga kegiatan dapat  diusahakan dan dilaksanakan s</a:t>
            </a:r>
            <a:r>
              <a:rPr lang="id-ID" dirty="0" smtClean="0">
                <a:latin typeface="+mj-lt"/>
              </a:rPr>
              <a:t>e</a:t>
            </a:r>
            <a:r>
              <a:rPr lang="en-US" dirty="0" smtClean="0">
                <a:latin typeface="+mj-lt"/>
              </a:rPr>
              <a:t>efisien mungkin.</a:t>
            </a:r>
          </a:p>
        </p:txBody>
      </p:sp>
    </p:spTree>
    <p:extLst>
      <p:ext uri="{BB962C8B-B14F-4D97-AF65-F5344CB8AC3E}">
        <p14:creationId xmlns:p14="http://schemas.microsoft.com/office/powerpoint/2010/main" val="17973041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down)">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down)">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down)">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Effect transition="in" filter="wipe(down)">
                                      <p:cBhvr>
                                        <p:cTn id="47" dur="500"/>
                                        <p:tgtEl>
                                          <p:spTgt spid="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animEffect transition="in" filter="wipe(down)">
                                      <p:cBhvr>
                                        <p:cTn id="52" dur="500"/>
                                        <p:tgtEl>
                                          <p:spTgt spid="4">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wipe(down)">
                                      <p:cBhvr>
                                        <p:cTn id="57" dur="500"/>
                                        <p:tgtEl>
                                          <p:spTgt spid="4">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
                                            <p:txEl>
                                              <p:pRg st="3" end="3"/>
                                            </p:txEl>
                                          </p:spTgt>
                                        </p:tgtEl>
                                        <p:attrNameLst>
                                          <p:attrName>style.visibility</p:attrName>
                                        </p:attrNameLst>
                                      </p:cBhvr>
                                      <p:to>
                                        <p:strVal val="visible"/>
                                      </p:to>
                                    </p:set>
                                    <p:animEffect transition="in" filter="wipe(down)">
                                      <p:cBhvr>
                                        <p:cTn id="62" dur="500"/>
                                        <p:tgtEl>
                                          <p:spTgt spid="4">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animEffect transition="in" filter="wipe(down)">
                                      <p:cBhvr>
                                        <p:cTn id="67" dur="500"/>
                                        <p:tgtEl>
                                          <p:spTgt spid="4">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4">
                                            <p:txEl>
                                              <p:pRg st="5" end="5"/>
                                            </p:txEl>
                                          </p:spTgt>
                                        </p:tgtEl>
                                        <p:attrNameLst>
                                          <p:attrName>style.visibility</p:attrName>
                                        </p:attrNameLst>
                                      </p:cBhvr>
                                      <p:to>
                                        <p:strVal val="visible"/>
                                      </p:to>
                                    </p:set>
                                    <p:animEffect transition="in" filter="wipe(down)">
                                      <p:cBhvr>
                                        <p:cTn id="72" dur="500"/>
                                        <p:tgtEl>
                                          <p:spTgt spid="4">
                                            <p:txEl>
                                              <p:pRg st="5" end="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4">
                                            <p:txEl>
                                              <p:pRg st="6" end="6"/>
                                            </p:txEl>
                                          </p:spTgt>
                                        </p:tgtEl>
                                        <p:attrNameLst>
                                          <p:attrName>style.visibility</p:attrName>
                                        </p:attrNameLst>
                                      </p:cBhvr>
                                      <p:to>
                                        <p:strVal val="visible"/>
                                      </p:to>
                                    </p:set>
                                    <p:animEffect transition="in" filter="wipe(down)">
                                      <p:cBhvr>
                                        <p:cTn id="77" dur="500"/>
                                        <p:tgtEl>
                                          <p:spTgt spid="4">
                                            <p:txEl>
                                              <p:pRg st="6" end="6"/>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Effect transition="in" filter="wipe(down)">
                                      <p:cBhvr>
                                        <p:cTn id="82" dur="500"/>
                                        <p:tgtEl>
                                          <p:spTgt spid="4">
                                            <p:txEl>
                                              <p:pRg st="7" end="7"/>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4">
                                            <p:txEl>
                                              <p:pRg st="8" end="8"/>
                                            </p:txEl>
                                          </p:spTgt>
                                        </p:tgtEl>
                                        <p:attrNameLst>
                                          <p:attrName>style.visibility</p:attrName>
                                        </p:attrNameLst>
                                      </p:cBhvr>
                                      <p:to>
                                        <p:strVal val="visible"/>
                                      </p:to>
                                    </p:set>
                                    <p:animEffect transition="in" filter="wipe(down)">
                                      <p:cBhvr>
                                        <p:cTn id="8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4" name="Text Placeholder 3"/>
          <p:cNvSpPr>
            <a:spLocks noGrp="1"/>
          </p:cNvSpPr>
          <p:nvPr>
            <p:ph type="body" sz="half" idx="2"/>
          </p:nvPr>
        </p:nvSpPr>
        <p:spPr>
          <a:xfrm>
            <a:off x="1450942" y="1643050"/>
            <a:ext cx="6172198" cy="3733800"/>
          </a:xfrm>
        </p:spPr>
        <p:txBody>
          <a:bodyPr/>
          <a:lstStyle/>
          <a:p>
            <a:pPr marL="342900" indent="-342900"/>
            <a:r>
              <a:rPr lang="en-US" dirty="0">
                <a:solidFill>
                  <a:srgbClr val="00B0F0"/>
                </a:solidFill>
                <a:latin typeface="+mj-lt"/>
              </a:rPr>
              <a:t>T. Hani Handoko (1995) </a:t>
            </a:r>
            <a:r>
              <a:rPr lang="en-US" dirty="0">
                <a:latin typeface="+mj-lt"/>
              </a:rPr>
              <a:t>mengemukakan</a:t>
            </a:r>
            <a:r>
              <a:rPr lang="id-ID" dirty="0">
                <a:latin typeface="+mj-lt"/>
              </a:rPr>
              <a:t> </a:t>
            </a:r>
            <a:r>
              <a:rPr lang="en-US" dirty="0">
                <a:latin typeface="+mj-lt"/>
              </a:rPr>
              <a:t>ada empat tahap dalam perencanaan yaitu:</a:t>
            </a:r>
            <a:endParaRPr lang="id-ID" dirty="0">
              <a:latin typeface="+mj-lt"/>
            </a:endParaRPr>
          </a:p>
          <a:p>
            <a:pPr marL="342900" indent="-342900"/>
            <a:endParaRPr lang="id-ID" dirty="0">
              <a:latin typeface="+mj-lt"/>
            </a:endParaRPr>
          </a:p>
          <a:p>
            <a:pPr marL="342900" indent="-342900">
              <a:buAutoNum type="alphaLcPeriod"/>
            </a:pPr>
            <a:r>
              <a:rPr lang="en-US" dirty="0">
                <a:latin typeface="+mj-lt"/>
              </a:rPr>
              <a:t>Menetapkan tujuan </a:t>
            </a:r>
            <a:endParaRPr lang="id-ID" dirty="0">
              <a:latin typeface="+mj-lt"/>
            </a:endParaRPr>
          </a:p>
          <a:p>
            <a:pPr marL="342900" indent="-342900">
              <a:buAutoNum type="alphaLcPeriod"/>
            </a:pPr>
            <a:r>
              <a:rPr lang="en-US" dirty="0">
                <a:latin typeface="+mj-lt"/>
              </a:rPr>
              <a:t>Merumuskan keadaan</a:t>
            </a:r>
          </a:p>
          <a:p>
            <a:pPr marL="342900" indent="-342900">
              <a:buAutoNum type="alphaLcPeriod"/>
            </a:pPr>
            <a:r>
              <a:rPr lang="en-US" dirty="0">
                <a:latin typeface="+mj-lt"/>
              </a:rPr>
              <a:t>Mengindentifikasi segala kemudahan dan  hambatan</a:t>
            </a:r>
          </a:p>
          <a:p>
            <a:pPr marL="342900" indent="-342900">
              <a:buAutoNum type="alphaLcPeriod"/>
            </a:pPr>
            <a:r>
              <a:rPr lang="en-US" dirty="0">
                <a:latin typeface="+mj-lt"/>
              </a:rPr>
              <a:t>Mengembangkan rencana atau serangkaian kegiatan untuk mencapai tujuan</a:t>
            </a:r>
          </a:p>
          <a:p>
            <a:endParaRPr lang="en-US" dirty="0">
              <a:latin typeface="+mj-lt"/>
            </a:endParaRPr>
          </a:p>
        </p:txBody>
      </p:sp>
      <p:sp>
        <p:nvSpPr>
          <p:cNvPr id="5" name="Text Placeholder 3"/>
          <p:cNvSpPr txBox="1">
            <a:spLocks/>
          </p:cNvSpPr>
          <p:nvPr/>
        </p:nvSpPr>
        <p:spPr>
          <a:xfrm>
            <a:off x="7999412" y="1142984"/>
            <a:ext cx="3881478" cy="550072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r>
              <a:rPr lang="id-ID" dirty="0">
                <a:latin typeface="+mj-lt"/>
              </a:rPr>
              <a:t>	</a:t>
            </a:r>
            <a:endParaRPr lang="id-ID" dirty="0" smtClean="0">
              <a:latin typeface="+mj-lt"/>
            </a:endParaRPr>
          </a:p>
          <a:p>
            <a:pPr marL="342900" indent="-342900"/>
            <a:r>
              <a:rPr lang="id-ID" dirty="0" smtClean="0">
                <a:latin typeface="+mj-lt"/>
              </a:rPr>
              <a:t>P</a:t>
            </a:r>
            <a:r>
              <a:rPr lang="en-US" dirty="0">
                <a:latin typeface="+mj-lt"/>
              </a:rPr>
              <a:t>erencanaan dibedakan dalam tiga bentuk munurut </a:t>
            </a:r>
            <a:r>
              <a:rPr lang="en-US" dirty="0">
                <a:solidFill>
                  <a:srgbClr val="00B0F0"/>
                </a:solidFill>
                <a:latin typeface="+mj-lt"/>
              </a:rPr>
              <a:t>Indriyo Gito Sudarmo dan Agus Mulyono (1996) </a:t>
            </a:r>
            <a:r>
              <a:rPr lang="en-US" dirty="0">
                <a:latin typeface="+mj-lt"/>
              </a:rPr>
              <a:t>yaitu :</a:t>
            </a:r>
          </a:p>
          <a:p>
            <a:pPr marL="342900" indent="-342900">
              <a:buAutoNum type="alphaLcPeriod"/>
            </a:pPr>
            <a:r>
              <a:rPr lang="en-US" dirty="0">
                <a:solidFill>
                  <a:srgbClr val="00B0F0"/>
                </a:solidFill>
                <a:latin typeface="+mj-lt"/>
              </a:rPr>
              <a:t>Rencana global</a:t>
            </a:r>
            <a:r>
              <a:rPr lang="id-ID" dirty="0">
                <a:solidFill>
                  <a:srgbClr val="00B0F0"/>
                </a:solidFill>
                <a:latin typeface="+mj-lt"/>
              </a:rPr>
              <a:t> </a:t>
            </a:r>
            <a:r>
              <a:rPr lang="id-ID" dirty="0">
                <a:latin typeface="+mj-lt"/>
              </a:rPr>
              <a:t>-&gt; </a:t>
            </a:r>
            <a:r>
              <a:rPr lang="en-US" dirty="0">
                <a:solidFill>
                  <a:srgbClr val="FF0000"/>
                </a:solidFill>
                <a:latin typeface="+mj-lt"/>
              </a:rPr>
              <a:t>penentuan tujuan </a:t>
            </a:r>
            <a:r>
              <a:rPr lang="en-US" dirty="0">
                <a:latin typeface="+mj-lt"/>
              </a:rPr>
              <a:t>secara menyeluruh dan jangka panjang</a:t>
            </a:r>
          </a:p>
          <a:p>
            <a:pPr marL="342900" indent="-342900">
              <a:buAutoNum type="alphaLcPeriod"/>
            </a:pPr>
            <a:r>
              <a:rPr lang="en-US" dirty="0">
                <a:solidFill>
                  <a:srgbClr val="00B0F0"/>
                </a:solidFill>
                <a:latin typeface="+mj-lt"/>
              </a:rPr>
              <a:t>Rencana strategis </a:t>
            </a:r>
            <a:r>
              <a:rPr lang="id-ID" dirty="0">
                <a:latin typeface="+mj-lt"/>
              </a:rPr>
              <a:t>-&gt; </a:t>
            </a:r>
            <a:r>
              <a:rPr lang="en-US" dirty="0">
                <a:solidFill>
                  <a:srgbClr val="FF0000"/>
                </a:solidFill>
                <a:latin typeface="+mj-lt"/>
              </a:rPr>
              <a:t>rencana yang disusun guna menentukan</a:t>
            </a:r>
            <a:r>
              <a:rPr lang="id-ID" dirty="0">
                <a:solidFill>
                  <a:srgbClr val="FF0000"/>
                </a:solidFill>
                <a:latin typeface="+mj-lt"/>
              </a:rPr>
              <a:t> </a:t>
            </a:r>
            <a:r>
              <a:rPr lang="en-US" dirty="0">
                <a:solidFill>
                  <a:srgbClr val="FF0000"/>
                </a:solidFill>
                <a:latin typeface="+mj-lt"/>
              </a:rPr>
              <a:t>tujuan</a:t>
            </a:r>
            <a:r>
              <a:rPr lang="id-ID" dirty="0">
                <a:solidFill>
                  <a:srgbClr val="FF0000"/>
                </a:solidFill>
                <a:latin typeface="+mj-lt"/>
              </a:rPr>
              <a:t> </a:t>
            </a:r>
            <a:r>
              <a:rPr lang="en-US" dirty="0">
                <a:latin typeface="+mj-lt"/>
              </a:rPr>
              <a:t>kegiatan atau tugas yang mempunyai arti strategis dan mempunyai  dimensi jangka panjang </a:t>
            </a:r>
          </a:p>
          <a:p>
            <a:pPr marL="342900" indent="-342900">
              <a:buAutoNum type="alphaLcPeriod"/>
            </a:pPr>
            <a:r>
              <a:rPr lang="en-US" dirty="0">
                <a:solidFill>
                  <a:srgbClr val="00B0F0"/>
                </a:solidFill>
                <a:latin typeface="+mj-lt"/>
              </a:rPr>
              <a:t>Rencana operasional </a:t>
            </a:r>
            <a:r>
              <a:rPr lang="id-ID" dirty="0">
                <a:latin typeface="+mj-lt"/>
              </a:rPr>
              <a:t>-&gt; </a:t>
            </a:r>
            <a:r>
              <a:rPr lang="en-US" dirty="0">
                <a:solidFill>
                  <a:srgbClr val="FF0000"/>
                </a:solidFill>
                <a:latin typeface="+mj-lt"/>
              </a:rPr>
              <a:t>rencana kegiatan-kegiatan yang berjangka pendek</a:t>
            </a:r>
            <a:r>
              <a:rPr lang="en-US" dirty="0">
                <a:latin typeface="+mj-lt"/>
              </a:rPr>
              <a:t> guna menopang pencapaikan </a:t>
            </a:r>
            <a:r>
              <a:rPr lang="en-US" dirty="0">
                <a:solidFill>
                  <a:srgbClr val="FF0000"/>
                </a:solidFill>
                <a:latin typeface="+mj-lt"/>
              </a:rPr>
              <a:t>tujuan jangka panjang </a:t>
            </a:r>
            <a:r>
              <a:rPr lang="en-US" dirty="0">
                <a:latin typeface="+mj-lt"/>
              </a:rPr>
              <a:t>baikdalamperencanaan global maupun perencanaan strategis</a:t>
            </a:r>
          </a:p>
          <a:p>
            <a:endParaRPr lang="en-US" dirty="0">
              <a:latin typeface="+mj-lt"/>
            </a:endParaRPr>
          </a:p>
        </p:txBody>
      </p:sp>
    </p:spTree>
    <p:extLst>
      <p:ext uri="{BB962C8B-B14F-4D97-AF65-F5344CB8AC3E}">
        <p14:creationId xmlns:p14="http://schemas.microsoft.com/office/powerpoint/2010/main" val="11609593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6" name="Content Placeholder 5"/>
          <p:cNvSpPr>
            <a:spLocks noGrp="1"/>
          </p:cNvSpPr>
          <p:nvPr>
            <p:ph idx="1"/>
          </p:nvPr>
        </p:nvSpPr>
        <p:spPr>
          <a:xfrm>
            <a:off x="4722812" y="2057400"/>
            <a:ext cx="5669280" cy="4114800"/>
          </a:xfrm>
        </p:spPr>
        <p:txBody>
          <a:bodyPr>
            <a:normAutofit fontScale="85000" lnSpcReduction="20000"/>
          </a:bodyPr>
          <a:lstStyle/>
          <a:p>
            <a:pPr marL="342900" indent="-342900">
              <a:buNone/>
            </a:pPr>
            <a:r>
              <a:rPr lang="id-ID" dirty="0" smtClean="0">
                <a:solidFill>
                  <a:srgbClr val="00B0F0"/>
                </a:solidFill>
                <a:latin typeface="+mj-lt"/>
              </a:rPr>
              <a:t>2. </a:t>
            </a:r>
            <a:r>
              <a:rPr lang="en-US" dirty="0" err="1" smtClean="0">
                <a:solidFill>
                  <a:srgbClr val="00B0F0"/>
                </a:solidFill>
                <a:latin typeface="+mj-lt"/>
              </a:rPr>
              <a:t>Pengorganisasian</a:t>
            </a:r>
            <a:r>
              <a:rPr lang="en-US" dirty="0" smtClean="0">
                <a:solidFill>
                  <a:srgbClr val="00B0F0"/>
                </a:solidFill>
                <a:latin typeface="+mj-lt"/>
              </a:rPr>
              <a:t> </a:t>
            </a:r>
            <a:r>
              <a:rPr lang="en-US" dirty="0">
                <a:solidFill>
                  <a:srgbClr val="00B0F0"/>
                </a:solidFill>
                <a:latin typeface="+mj-lt"/>
              </a:rPr>
              <a:t>(organizing)</a:t>
            </a:r>
          </a:p>
          <a:p>
            <a:pPr marL="342900" indent="-342900"/>
            <a:r>
              <a:rPr lang="en-US" dirty="0" smtClean="0">
                <a:solidFill>
                  <a:srgbClr val="00B0F0"/>
                </a:solidFill>
                <a:latin typeface="+mj-lt"/>
              </a:rPr>
              <a:t>George </a:t>
            </a:r>
            <a:r>
              <a:rPr lang="en-US" dirty="0">
                <a:solidFill>
                  <a:srgbClr val="00B0F0"/>
                </a:solidFill>
                <a:latin typeface="+mj-lt"/>
              </a:rPr>
              <a:t>R. Terry (1986) </a:t>
            </a:r>
            <a:r>
              <a:rPr lang="en-US" dirty="0">
                <a:latin typeface="+mj-lt"/>
              </a:rPr>
              <a:t>mengemukakan : “pengorganisasian adalah </a:t>
            </a:r>
            <a:r>
              <a:rPr lang="en-US" dirty="0">
                <a:solidFill>
                  <a:srgbClr val="FF0000"/>
                </a:solidFill>
                <a:latin typeface="+mj-lt"/>
              </a:rPr>
              <a:t>tindakan mengusahakan hubungan</a:t>
            </a:r>
            <a:r>
              <a:rPr lang="en-US" dirty="0">
                <a:latin typeface="+mj-lt"/>
              </a:rPr>
              <a:t>-hubungan kelakuan yang efektif antar orang-orang sehingga mereka dapat </a:t>
            </a:r>
            <a:r>
              <a:rPr lang="en-US" dirty="0">
                <a:solidFill>
                  <a:srgbClr val="FF0000"/>
                </a:solidFill>
                <a:latin typeface="+mj-lt"/>
              </a:rPr>
              <a:t>bekerja sama secara efisien</a:t>
            </a:r>
            <a:r>
              <a:rPr lang="en-US" dirty="0">
                <a:latin typeface="+mj-lt"/>
              </a:rPr>
              <a:t>, dan memperoleh kepuasan pribadi dalam melaksanakan tugas-tugas tertentu, dalam kondisi lingkungan tertentu guna mencapai tujuan atau  sasaran </a:t>
            </a:r>
            <a:r>
              <a:rPr lang="en-US" dirty="0" smtClean="0">
                <a:latin typeface="+mj-lt"/>
              </a:rPr>
              <a:t>tertentu</a:t>
            </a:r>
            <a:endParaRPr lang="id-ID" dirty="0">
              <a:latin typeface="+mj-lt"/>
            </a:endParaRPr>
          </a:p>
          <a:p>
            <a:pPr marL="342900" indent="-342900"/>
            <a:r>
              <a:rPr lang="id-ID" dirty="0" smtClean="0">
                <a:latin typeface="+mj-lt"/>
              </a:rPr>
              <a:t>P</a:t>
            </a:r>
            <a:r>
              <a:rPr lang="en-US" dirty="0">
                <a:latin typeface="+mj-lt"/>
              </a:rPr>
              <a:t>engorganisasian merupakan -rencana yang telah di</a:t>
            </a:r>
            <a:r>
              <a:rPr lang="en-US" dirty="0">
                <a:solidFill>
                  <a:srgbClr val="FF0000"/>
                </a:solidFill>
                <a:latin typeface="+mj-lt"/>
              </a:rPr>
              <a:t>upaya untu</a:t>
            </a:r>
            <a:r>
              <a:rPr lang="id-ID" dirty="0">
                <a:solidFill>
                  <a:srgbClr val="FF0000"/>
                </a:solidFill>
                <a:latin typeface="+mj-lt"/>
              </a:rPr>
              <a:t>k</a:t>
            </a:r>
            <a:r>
              <a:rPr lang="en-US" dirty="0">
                <a:solidFill>
                  <a:srgbClr val="FF0000"/>
                </a:solidFill>
                <a:latin typeface="+mj-lt"/>
              </a:rPr>
              <a:t> </a:t>
            </a:r>
            <a:r>
              <a:rPr lang="en-US" dirty="0" err="1">
                <a:solidFill>
                  <a:srgbClr val="FF0000"/>
                </a:solidFill>
                <a:latin typeface="+mj-lt"/>
              </a:rPr>
              <a:t>melengkapi</a:t>
            </a:r>
            <a:r>
              <a:rPr lang="en-US" dirty="0">
                <a:solidFill>
                  <a:srgbClr val="FF0000"/>
                </a:solidFill>
                <a:latin typeface="+mj-lt"/>
              </a:rPr>
              <a:t> </a:t>
            </a:r>
            <a:r>
              <a:rPr lang="en-US" dirty="0" err="1" smtClean="0">
                <a:solidFill>
                  <a:srgbClr val="FF0000"/>
                </a:solidFill>
                <a:latin typeface="+mj-lt"/>
              </a:rPr>
              <a:t>rencana</a:t>
            </a:r>
            <a:r>
              <a:rPr lang="en-US" dirty="0" smtClean="0">
                <a:latin typeface="+mj-lt"/>
              </a:rPr>
              <a:t> </a:t>
            </a:r>
            <a:r>
              <a:rPr lang="en-US" dirty="0">
                <a:latin typeface="+mj-lt"/>
              </a:rPr>
              <a:t>dengan susunan organisasi pelaksanaannya</a:t>
            </a:r>
            <a:endParaRPr lang="id-ID" dirty="0">
              <a:latin typeface="+mj-lt"/>
            </a:endParaRPr>
          </a:p>
        </p:txBody>
      </p:sp>
      <p:sp>
        <p:nvSpPr>
          <p:cNvPr id="5" name="Text Placeholder 3"/>
          <p:cNvSpPr txBox="1">
            <a:spLocks/>
          </p:cNvSpPr>
          <p:nvPr/>
        </p:nvSpPr>
        <p:spPr>
          <a:xfrm>
            <a:off x="665124" y="785794"/>
            <a:ext cx="3733800" cy="5715016"/>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r>
              <a:rPr lang="en-US" dirty="0">
                <a:solidFill>
                  <a:srgbClr val="00B0F0"/>
                </a:solidFill>
                <a:latin typeface="+mj-lt"/>
              </a:rPr>
              <a:t>Hadarii  Nawawi</a:t>
            </a:r>
            <a:r>
              <a:rPr lang="en-US" i="1" dirty="0">
                <a:solidFill>
                  <a:srgbClr val="00B0F0"/>
                </a:solidFill>
                <a:latin typeface="+mj-lt"/>
              </a:rPr>
              <a:t>  </a:t>
            </a:r>
            <a:r>
              <a:rPr lang="en-US" dirty="0">
                <a:latin typeface="+mj-lt"/>
              </a:rPr>
              <a:t>mengemukakan asas pengorganisasian, sebagai berikut : </a:t>
            </a:r>
          </a:p>
          <a:p>
            <a:pPr marL="342900" indent="-342900">
              <a:buAutoNum type="alphaLcPeriod"/>
            </a:pPr>
            <a:r>
              <a:rPr lang="en-US" dirty="0">
                <a:latin typeface="+mj-lt"/>
              </a:rPr>
              <a:t>Organisasi harus profesional</a:t>
            </a:r>
          </a:p>
          <a:p>
            <a:pPr marL="342900" indent="-342900">
              <a:buAutoNum type="alphaLcPeriod"/>
            </a:pPr>
            <a:r>
              <a:rPr lang="en-US" dirty="0">
                <a:latin typeface="+mj-lt"/>
              </a:rPr>
              <a:t>Pengelompokan  satuan kerja harus menggambarkan pembagian kerja</a:t>
            </a:r>
          </a:p>
          <a:p>
            <a:pPr marL="342900" indent="-342900">
              <a:buAutoNum type="alphaLcPeriod"/>
            </a:pPr>
            <a:r>
              <a:rPr lang="en-US" dirty="0">
                <a:latin typeface="+mj-lt"/>
              </a:rPr>
              <a:t>Organisasi harus mengatur pelimpahan wewenang dan tanggung jawab</a:t>
            </a:r>
          </a:p>
          <a:p>
            <a:pPr marL="342900" indent="-342900">
              <a:buAutoNum type="alphaLcPeriod"/>
            </a:pPr>
            <a:r>
              <a:rPr lang="en-US" dirty="0">
                <a:latin typeface="+mj-lt"/>
              </a:rPr>
              <a:t>Organisasi harus mencerminkan rentangan kontrol</a:t>
            </a:r>
          </a:p>
          <a:p>
            <a:pPr marL="342900" indent="-342900">
              <a:buAutoNum type="alphaLcPeriod"/>
            </a:pPr>
            <a:r>
              <a:rPr lang="en-US" dirty="0">
                <a:latin typeface="+mj-lt"/>
              </a:rPr>
              <a:t>Organisasi harus mengandung kesatuan  perintah</a:t>
            </a:r>
          </a:p>
          <a:p>
            <a:pPr marL="342900" indent="-342900">
              <a:buAutoNum type="alphaLcPeriod"/>
            </a:pPr>
            <a:r>
              <a:rPr lang="en-US" dirty="0">
                <a:latin typeface="+mj-lt"/>
              </a:rPr>
              <a:t>Organisasi harus fleksibel dan seimbang</a:t>
            </a:r>
          </a:p>
        </p:txBody>
      </p:sp>
    </p:spTree>
    <p:extLst>
      <p:ext uri="{BB962C8B-B14F-4D97-AF65-F5344CB8AC3E}">
        <p14:creationId xmlns:p14="http://schemas.microsoft.com/office/powerpoint/2010/main" val="27322419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4" name="Text Placeholder 3"/>
          <p:cNvSpPr>
            <a:spLocks noGrp="1"/>
          </p:cNvSpPr>
          <p:nvPr>
            <p:ph type="body" sz="half" idx="2"/>
          </p:nvPr>
        </p:nvSpPr>
        <p:spPr>
          <a:xfrm>
            <a:off x="1674812" y="2514600"/>
            <a:ext cx="5867400" cy="2667000"/>
          </a:xfrm>
        </p:spPr>
        <p:txBody>
          <a:bodyPr/>
          <a:lstStyle/>
          <a:p>
            <a:pPr marL="342900" indent="-342900"/>
            <a:r>
              <a:rPr lang="en-US" dirty="0">
                <a:latin typeface="+mj-lt"/>
              </a:rPr>
              <a:t>Tiga langkah dalam proses pengorganisasian, yaitu :</a:t>
            </a:r>
          </a:p>
          <a:p>
            <a:pPr marL="342900" indent="-342900">
              <a:buAutoNum type="alphaLcPeriod"/>
            </a:pPr>
            <a:r>
              <a:rPr lang="en-US" dirty="0">
                <a:solidFill>
                  <a:srgbClr val="FF0000"/>
                </a:solidFill>
                <a:latin typeface="+mj-lt"/>
              </a:rPr>
              <a:t>Pemerincian</a:t>
            </a:r>
            <a:r>
              <a:rPr lang="en-US" dirty="0">
                <a:latin typeface="+mj-lt"/>
              </a:rPr>
              <a:t> seluruh pekerjaan yang </a:t>
            </a:r>
            <a:r>
              <a:rPr lang="en-US" dirty="0" err="1">
                <a:latin typeface="+mj-lt"/>
              </a:rPr>
              <a:t>harus</a:t>
            </a:r>
            <a:r>
              <a:rPr lang="en-US" dirty="0">
                <a:latin typeface="+mj-lt"/>
              </a:rPr>
              <a:t> </a:t>
            </a:r>
            <a:r>
              <a:rPr lang="en-US" dirty="0" err="1" smtClean="0">
                <a:latin typeface="+mj-lt"/>
              </a:rPr>
              <a:t>dilaksanaka</a:t>
            </a:r>
            <a:r>
              <a:rPr lang="id-ID" dirty="0" smtClean="0">
                <a:latin typeface="+mj-lt"/>
              </a:rPr>
              <a:t> </a:t>
            </a:r>
            <a:r>
              <a:rPr lang="en-US" dirty="0" err="1" smtClean="0">
                <a:latin typeface="+mj-lt"/>
              </a:rPr>
              <a:t>untuk</a:t>
            </a:r>
            <a:r>
              <a:rPr lang="en-US" dirty="0" smtClean="0">
                <a:latin typeface="+mj-lt"/>
              </a:rPr>
              <a:t> </a:t>
            </a:r>
            <a:r>
              <a:rPr lang="en-US" dirty="0">
                <a:latin typeface="+mj-lt"/>
              </a:rPr>
              <a:t>mencapai tujuan organisasi</a:t>
            </a:r>
          </a:p>
          <a:p>
            <a:pPr marL="342900" indent="-342900">
              <a:buAutoNum type="alphaLcPeriod"/>
            </a:pPr>
            <a:r>
              <a:rPr lang="en-US" dirty="0">
                <a:solidFill>
                  <a:srgbClr val="FF0000"/>
                </a:solidFill>
                <a:latin typeface="+mj-lt"/>
              </a:rPr>
              <a:t>Pembagian beban </a:t>
            </a:r>
            <a:r>
              <a:rPr lang="en-US" dirty="0">
                <a:latin typeface="+mj-lt"/>
              </a:rPr>
              <a:t>pekerjaan totalmenjadi kegiatan-kegiatan yang logisdapat dilaksanakan oleh satu orang</a:t>
            </a:r>
          </a:p>
          <a:p>
            <a:pPr marL="342900" indent="-342900">
              <a:buAutoNum type="alphaLcPeriod"/>
            </a:pPr>
            <a:r>
              <a:rPr lang="en-US" dirty="0">
                <a:solidFill>
                  <a:srgbClr val="FF0000"/>
                </a:solidFill>
                <a:latin typeface="+mj-lt"/>
              </a:rPr>
              <a:t>Pengadaan dan pengembangan </a:t>
            </a:r>
            <a:r>
              <a:rPr lang="en-US" dirty="0">
                <a:latin typeface="+mj-lt"/>
              </a:rPr>
              <a:t>suatu mekanisme untuk mengoordinasikan pekerjaan para anggota  menjadi kesatuan yang terpadu dan harmonis</a:t>
            </a:r>
            <a:r>
              <a:rPr lang="en-US" dirty="0" smtClean="0">
                <a:latin typeface="+mj-lt"/>
              </a:rPr>
              <a:t>.</a:t>
            </a:r>
            <a:endParaRPr lang="en-US" dirty="0">
              <a:latin typeface="+mj-lt"/>
            </a:endParaRPr>
          </a:p>
        </p:txBody>
      </p:sp>
    </p:spTree>
    <p:extLst>
      <p:ext uri="{BB962C8B-B14F-4D97-AF65-F5344CB8AC3E}">
        <p14:creationId xmlns:p14="http://schemas.microsoft.com/office/powerpoint/2010/main" val="27924340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6" name="Content Placeholder 5"/>
          <p:cNvSpPr>
            <a:spLocks noGrp="1"/>
          </p:cNvSpPr>
          <p:nvPr>
            <p:ph idx="1"/>
          </p:nvPr>
        </p:nvSpPr>
        <p:spPr>
          <a:xfrm>
            <a:off x="4722812" y="1981200"/>
            <a:ext cx="5669280" cy="4038600"/>
          </a:xfrm>
        </p:spPr>
        <p:txBody>
          <a:bodyPr>
            <a:normAutofit fontScale="85000" lnSpcReduction="20000"/>
          </a:bodyPr>
          <a:lstStyle/>
          <a:p>
            <a:pPr marL="0" indent="0">
              <a:buNone/>
            </a:pPr>
            <a:r>
              <a:rPr lang="en-US" dirty="0" smtClean="0">
                <a:latin typeface="+mj-lt"/>
              </a:rPr>
              <a:t>Hal </a:t>
            </a:r>
            <a:r>
              <a:rPr lang="en-US" dirty="0">
                <a:latin typeface="+mj-lt"/>
              </a:rPr>
              <a:t>yang penting untuk diperhatikan dalam pelaksanaan (actuating) :</a:t>
            </a:r>
          </a:p>
          <a:p>
            <a:pPr marL="342900" indent="-342900">
              <a:buAutoNum type="alphaLcPeriod"/>
            </a:pPr>
            <a:r>
              <a:rPr lang="en-US" dirty="0">
                <a:latin typeface="+mj-lt"/>
              </a:rPr>
              <a:t>Merasa yakin akan mampu mengerjakan</a:t>
            </a:r>
          </a:p>
          <a:p>
            <a:pPr marL="342900" indent="-342900">
              <a:buAutoNum type="alphaLcPeriod"/>
            </a:pPr>
            <a:r>
              <a:rPr lang="en-US" dirty="0">
                <a:latin typeface="+mj-lt"/>
              </a:rPr>
              <a:t>Yakin b</a:t>
            </a:r>
            <a:r>
              <a:rPr lang="id-ID" dirty="0">
                <a:latin typeface="+mj-lt"/>
              </a:rPr>
              <a:t>a</a:t>
            </a:r>
            <a:r>
              <a:rPr lang="en-US" dirty="0">
                <a:latin typeface="+mj-lt"/>
              </a:rPr>
              <a:t>hwa pekerjaan tersebut memberikan manfaat bagi dirinya</a:t>
            </a:r>
          </a:p>
          <a:p>
            <a:pPr marL="342900" indent="-342900">
              <a:buAutoNum type="alphaLcPeriod"/>
            </a:pPr>
            <a:r>
              <a:rPr lang="en-US" dirty="0">
                <a:latin typeface="+mj-lt"/>
              </a:rPr>
              <a:t>Tidak sedang dibebani oleh problem pribadi atau tugas lain yang lebih penting atau mendesak</a:t>
            </a:r>
          </a:p>
          <a:p>
            <a:pPr marL="342900" indent="-342900">
              <a:buAutoNum type="alphaLcPeriod"/>
            </a:pPr>
            <a:r>
              <a:rPr lang="en-US" dirty="0">
                <a:latin typeface="+mj-lt"/>
              </a:rPr>
              <a:t>Tugas tersebut merupakan kepercayaan bagiyang bersangkutan</a:t>
            </a:r>
          </a:p>
          <a:p>
            <a:pPr marL="342900" indent="-342900">
              <a:buAutoNum type="alphaLcPeriod"/>
            </a:pPr>
            <a:r>
              <a:rPr lang="en-US" dirty="0">
                <a:latin typeface="+mj-lt"/>
              </a:rPr>
              <a:t>Hubungan  antar teman dalam organisasi tersebut harmonis</a:t>
            </a:r>
          </a:p>
        </p:txBody>
      </p:sp>
      <p:sp>
        <p:nvSpPr>
          <p:cNvPr id="5" name="Text Placeholder 3"/>
          <p:cNvSpPr txBox="1">
            <a:spLocks/>
          </p:cNvSpPr>
          <p:nvPr/>
        </p:nvSpPr>
        <p:spPr>
          <a:xfrm>
            <a:off x="455612" y="2590800"/>
            <a:ext cx="4038600" cy="182880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buAutoNum type="arabicPeriod" startAt="3"/>
            </a:pPr>
            <a:r>
              <a:rPr lang="en-US" dirty="0">
                <a:solidFill>
                  <a:srgbClr val="00B0F0"/>
                </a:solidFill>
                <a:latin typeface="+mj-lt"/>
              </a:rPr>
              <a:t>Pelaksanaan (actuating</a:t>
            </a:r>
            <a:r>
              <a:rPr lang="en-US" dirty="0" smtClean="0">
                <a:solidFill>
                  <a:srgbClr val="00B0F0"/>
                </a:solidFill>
                <a:latin typeface="+mj-lt"/>
              </a:rPr>
              <a:t>)</a:t>
            </a:r>
            <a:r>
              <a:rPr lang="id-ID" dirty="0" smtClean="0">
                <a:latin typeface="+mj-lt"/>
              </a:rPr>
              <a:t> </a:t>
            </a:r>
            <a:r>
              <a:rPr lang="en-US" dirty="0">
                <a:latin typeface="+mj-lt"/>
              </a:rPr>
              <a:t>fungsi manajemen yang </a:t>
            </a:r>
            <a:r>
              <a:rPr lang="en-US" dirty="0">
                <a:solidFill>
                  <a:srgbClr val="FF0000"/>
                </a:solidFill>
                <a:latin typeface="+mj-lt"/>
              </a:rPr>
              <a:t>paling utama</a:t>
            </a:r>
            <a:r>
              <a:rPr lang="en-US" dirty="0">
                <a:latin typeface="+mj-lt"/>
              </a:rPr>
              <a:t>. Fungsi actuating lebih menekankan pada  kegiatan yang </a:t>
            </a:r>
            <a:r>
              <a:rPr lang="en-US" dirty="0">
                <a:solidFill>
                  <a:srgbClr val="FF0000"/>
                </a:solidFill>
                <a:latin typeface="+mj-lt"/>
              </a:rPr>
              <a:t>berhubungan langsung dengan orang</a:t>
            </a:r>
            <a:r>
              <a:rPr lang="id-ID" dirty="0">
                <a:latin typeface="+mj-lt"/>
              </a:rPr>
              <a:t> </a:t>
            </a:r>
            <a:r>
              <a:rPr lang="en-US" dirty="0">
                <a:latin typeface="+mj-lt"/>
              </a:rPr>
              <a:t>da</a:t>
            </a:r>
            <a:r>
              <a:rPr lang="id-ID" dirty="0">
                <a:latin typeface="+mj-lt"/>
              </a:rPr>
              <a:t>l</a:t>
            </a:r>
            <a:r>
              <a:rPr lang="en-US" dirty="0">
                <a:latin typeface="+mj-lt"/>
              </a:rPr>
              <a:t>am organisasi.</a:t>
            </a:r>
          </a:p>
        </p:txBody>
      </p:sp>
    </p:spTree>
    <p:extLst>
      <p:ext uri="{BB962C8B-B14F-4D97-AF65-F5344CB8AC3E}">
        <p14:creationId xmlns:p14="http://schemas.microsoft.com/office/powerpoint/2010/main" val="20676028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down)">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down)">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wipe(down)">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sz="4400" dirty="0" smtClean="0">
                <a:solidFill>
                  <a:srgbClr val="FFFF00"/>
                </a:solidFill>
              </a:rPr>
              <a:t>FUNGSI MANAJEMEN</a:t>
            </a:r>
            <a:endParaRPr lang="id-ID" sz="4400" dirty="0">
              <a:solidFill>
                <a:srgbClr val="FFFF00"/>
              </a:solidFill>
            </a:endParaRPr>
          </a:p>
        </p:txBody>
      </p:sp>
      <p:sp>
        <p:nvSpPr>
          <p:cNvPr id="4" name="Text Placeholder 3"/>
          <p:cNvSpPr>
            <a:spLocks noGrp="1"/>
          </p:cNvSpPr>
          <p:nvPr>
            <p:ph type="body" sz="half" idx="2"/>
          </p:nvPr>
        </p:nvSpPr>
        <p:spPr>
          <a:xfrm>
            <a:off x="1751012" y="2438400"/>
            <a:ext cx="5867400" cy="2743200"/>
          </a:xfrm>
        </p:spPr>
        <p:txBody>
          <a:bodyPr/>
          <a:lstStyle/>
          <a:p>
            <a:pPr marL="342900" indent="-342900"/>
            <a:r>
              <a:rPr lang="en-US" dirty="0">
                <a:solidFill>
                  <a:srgbClr val="00B0F0"/>
                </a:solidFill>
                <a:latin typeface="+mj-lt"/>
              </a:rPr>
              <a:t>. Hanny Handoko </a:t>
            </a:r>
            <a:r>
              <a:rPr lang="en-US" dirty="0">
                <a:latin typeface="+mj-lt"/>
              </a:rPr>
              <a:t>mengemukakan bahwa  proses pengawasan memiliki lima tahapan, yaitu :</a:t>
            </a:r>
          </a:p>
          <a:p>
            <a:pPr marL="342900" indent="-342900">
              <a:buAutoNum type="alphaLcPeriod"/>
            </a:pPr>
            <a:r>
              <a:rPr lang="en-US" dirty="0">
                <a:latin typeface="+mj-lt"/>
              </a:rPr>
              <a:t>Penetapan standar pelaksanaan</a:t>
            </a:r>
          </a:p>
          <a:p>
            <a:pPr marL="342900" indent="-342900">
              <a:buAutoNum type="alphaLcPeriod"/>
            </a:pPr>
            <a:r>
              <a:rPr lang="en-US" dirty="0">
                <a:latin typeface="+mj-lt"/>
              </a:rPr>
              <a:t>Penentuan pengukuran pelaksanan kegiatan</a:t>
            </a:r>
          </a:p>
          <a:p>
            <a:pPr marL="342900" indent="-342900">
              <a:buAutoNum type="alphaLcPeriod"/>
            </a:pPr>
            <a:r>
              <a:rPr lang="en-US" dirty="0">
                <a:latin typeface="+mj-lt"/>
              </a:rPr>
              <a:t>Pengukuran pelaksanaan kegiatan nyata</a:t>
            </a:r>
          </a:p>
          <a:p>
            <a:pPr marL="342900" indent="-342900">
              <a:buAutoNum type="alphaLcPeriod"/>
            </a:pPr>
            <a:r>
              <a:rPr lang="en-US" dirty="0">
                <a:latin typeface="+mj-lt"/>
              </a:rPr>
              <a:t>Pembandingan pelaksanaan kegiatan dengan standar dan penganalisaan penyimpangan-penyimpangan</a:t>
            </a:r>
          </a:p>
          <a:p>
            <a:pPr marL="342900" indent="-342900">
              <a:buAutoNum type="alphaLcPeriod"/>
            </a:pPr>
            <a:r>
              <a:rPr lang="en-US" dirty="0">
                <a:latin typeface="+mj-lt"/>
              </a:rPr>
              <a:t>Pengambilan tindakan koreksi, bila diperlukan</a:t>
            </a:r>
          </a:p>
        </p:txBody>
      </p:sp>
      <p:sp>
        <p:nvSpPr>
          <p:cNvPr id="5" name="Text Placeholder 3"/>
          <p:cNvSpPr txBox="1">
            <a:spLocks/>
          </p:cNvSpPr>
          <p:nvPr/>
        </p:nvSpPr>
        <p:spPr>
          <a:xfrm>
            <a:off x="7770812" y="1855940"/>
            <a:ext cx="3162300" cy="416386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endParaRPr lang="en-US" dirty="0">
              <a:latin typeface="+mj-lt"/>
            </a:endParaRPr>
          </a:p>
        </p:txBody>
      </p:sp>
      <p:sp>
        <p:nvSpPr>
          <p:cNvPr id="6" name="Text Placeholder 3"/>
          <p:cNvSpPr txBox="1">
            <a:spLocks/>
          </p:cNvSpPr>
          <p:nvPr/>
        </p:nvSpPr>
        <p:spPr>
          <a:xfrm>
            <a:off x="8094676" y="1571612"/>
            <a:ext cx="3786214" cy="416386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endParaRPr lang="en-US" dirty="0">
              <a:latin typeface="+mj-lt"/>
            </a:endParaRPr>
          </a:p>
        </p:txBody>
      </p:sp>
      <p:sp>
        <p:nvSpPr>
          <p:cNvPr id="7" name="Text Placeholder 3"/>
          <p:cNvSpPr txBox="1">
            <a:spLocks/>
          </p:cNvSpPr>
          <p:nvPr/>
        </p:nvSpPr>
        <p:spPr>
          <a:xfrm>
            <a:off x="8075612" y="2160740"/>
            <a:ext cx="3162300" cy="416386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endParaRPr lang="en-US" dirty="0">
              <a:latin typeface="+mj-lt"/>
            </a:endParaRPr>
          </a:p>
        </p:txBody>
      </p:sp>
      <p:sp>
        <p:nvSpPr>
          <p:cNvPr id="8" name="Text Placeholder 3"/>
          <p:cNvSpPr txBox="1">
            <a:spLocks/>
          </p:cNvSpPr>
          <p:nvPr/>
        </p:nvSpPr>
        <p:spPr>
          <a:xfrm>
            <a:off x="7770812" y="2643182"/>
            <a:ext cx="3657600" cy="342902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200"/>
              </a:spcBef>
              <a:buSzPct val="100000"/>
              <a:buFont typeface="Arial"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1200"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900" kern="1200">
                <a:solidFill>
                  <a:schemeClr val="tx1"/>
                </a:solidFill>
                <a:latin typeface="+mn-lt"/>
                <a:ea typeface="+mn-ea"/>
                <a:cs typeface="+mn-cs"/>
              </a:defRPr>
            </a:lvl9pPr>
          </a:lstStyle>
          <a:p>
            <a:pPr marL="342900" indent="-342900">
              <a:buAutoNum type="arabicPeriod" startAt="4"/>
            </a:pPr>
            <a:r>
              <a:rPr lang="en-US" sz="2000" dirty="0">
                <a:solidFill>
                  <a:srgbClr val="00B0F0"/>
                </a:solidFill>
                <a:latin typeface="+mj-lt"/>
              </a:rPr>
              <a:t>Pengawasan (controllin</a:t>
            </a:r>
            <a:r>
              <a:rPr lang="id-ID" sz="2000" dirty="0">
                <a:solidFill>
                  <a:srgbClr val="00B0F0"/>
                </a:solidFill>
                <a:latin typeface="+mj-lt"/>
              </a:rPr>
              <a:t>g) </a:t>
            </a:r>
            <a:r>
              <a:rPr lang="en-US" sz="2000" dirty="0" smtClean="0">
                <a:latin typeface="+mj-lt"/>
              </a:rPr>
              <a:t>suatu </a:t>
            </a:r>
            <a:r>
              <a:rPr lang="en-US" sz="2000" dirty="0">
                <a:latin typeface="+mj-lt"/>
              </a:rPr>
              <a:t>kegiatan yang berusaha untuk </a:t>
            </a:r>
            <a:r>
              <a:rPr lang="en-US" sz="2000" dirty="0">
                <a:solidFill>
                  <a:srgbClr val="FF0000"/>
                </a:solidFill>
                <a:latin typeface="+mj-lt"/>
              </a:rPr>
              <a:t>mengendalikan</a:t>
            </a:r>
            <a:r>
              <a:rPr lang="en-US" sz="2000" dirty="0">
                <a:latin typeface="+mj-lt"/>
              </a:rPr>
              <a:t> agar pelaksanaan dapat berjalan sesuai dengan rencana dan memastikan tujuan organisasi tercapai</a:t>
            </a:r>
          </a:p>
        </p:txBody>
      </p:sp>
    </p:spTree>
    <p:extLst>
      <p:ext uri="{BB962C8B-B14F-4D97-AF65-F5344CB8AC3E}">
        <p14:creationId xmlns:p14="http://schemas.microsoft.com/office/powerpoint/2010/main" val="33013595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down)">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wipe(down)">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457200"/>
            <a:ext cx="9143998" cy="1020762"/>
          </a:xfrm>
        </p:spPr>
        <p:txBody>
          <a:bodyPr>
            <a:noAutofit/>
          </a:bodyPr>
          <a:lstStyle/>
          <a:p>
            <a:pPr algn="ctr"/>
            <a:r>
              <a:rPr lang="id-ID" sz="3600" dirty="0" smtClean="0">
                <a:solidFill>
                  <a:srgbClr val="FFFF00"/>
                </a:solidFill>
              </a:rPr>
              <a:t>PERBEDAAN ANTARA ORGANISASI DAN MANAJEMEN</a:t>
            </a:r>
            <a:endParaRPr lang="id-ID" sz="3600" dirty="0">
              <a:solidFill>
                <a:srgbClr val="FFFF00"/>
              </a:solidFill>
            </a:endParaRPr>
          </a:p>
        </p:txBody>
      </p:sp>
      <p:sp>
        <p:nvSpPr>
          <p:cNvPr id="3" name="Content Placeholder 2"/>
          <p:cNvSpPr>
            <a:spLocks noGrp="1"/>
          </p:cNvSpPr>
          <p:nvPr>
            <p:ph idx="1"/>
          </p:nvPr>
        </p:nvSpPr>
        <p:spPr>
          <a:xfrm>
            <a:off x="1522414" y="2133600"/>
            <a:ext cx="9144000" cy="3962400"/>
          </a:xfrm>
        </p:spPr>
        <p:txBody>
          <a:bodyPr/>
          <a:lstStyle/>
          <a:p>
            <a:pPr marL="0" indent="0" algn="ctr">
              <a:buNone/>
            </a:pPr>
            <a:r>
              <a:rPr lang="id-ID" dirty="0">
                <a:solidFill>
                  <a:srgbClr val="00B0F0"/>
                </a:solidFill>
                <a:latin typeface="+mj-lt"/>
              </a:rPr>
              <a:t>Organisasi</a:t>
            </a:r>
            <a:r>
              <a:rPr lang="id-ID" dirty="0">
                <a:latin typeface="+mj-lt"/>
              </a:rPr>
              <a:t>  menyangkut </a:t>
            </a:r>
            <a:r>
              <a:rPr lang="id-ID" dirty="0">
                <a:solidFill>
                  <a:srgbClr val="FF0000"/>
                </a:solidFill>
                <a:latin typeface="+mj-lt"/>
              </a:rPr>
              <a:t>pemberian fungsi dalam bentuk kegiatan</a:t>
            </a:r>
            <a:r>
              <a:rPr lang="id-ID" dirty="0">
                <a:latin typeface="+mj-lt"/>
              </a:rPr>
              <a:t> dan pekerjaan yang harus dilakukan oleh orang-orang </a:t>
            </a:r>
            <a:r>
              <a:rPr lang="id-ID" dirty="0">
                <a:solidFill>
                  <a:srgbClr val="FF0000"/>
                </a:solidFill>
                <a:latin typeface="+mj-lt"/>
              </a:rPr>
              <a:t>sesuai latar belakang </a:t>
            </a:r>
            <a:r>
              <a:rPr lang="id-ID" dirty="0">
                <a:latin typeface="+mj-lt"/>
              </a:rPr>
              <a:t>keahlian untuk mencapai visi misi tertentu</a:t>
            </a:r>
            <a:r>
              <a:rPr lang="id-ID" dirty="0" smtClean="0">
                <a:latin typeface="+mj-lt"/>
              </a:rPr>
              <a:t>.</a:t>
            </a:r>
            <a:endParaRPr lang="en-US" dirty="0" smtClean="0">
              <a:latin typeface="+mj-lt"/>
            </a:endParaRPr>
          </a:p>
          <a:p>
            <a:pPr marL="0" indent="0">
              <a:buNone/>
            </a:pPr>
            <a:endParaRPr lang="id-ID" dirty="0">
              <a:latin typeface="+mj-lt"/>
            </a:endParaRPr>
          </a:p>
          <a:p>
            <a:pPr marL="0" indent="0" algn="ctr">
              <a:buNone/>
            </a:pPr>
            <a:r>
              <a:rPr lang="id-ID" dirty="0">
                <a:solidFill>
                  <a:srgbClr val="00B0F0"/>
                </a:solidFill>
                <a:latin typeface="+mj-lt"/>
              </a:rPr>
              <a:t>Manajemen</a:t>
            </a:r>
            <a:r>
              <a:rPr lang="id-ID" dirty="0">
                <a:latin typeface="+mj-lt"/>
              </a:rPr>
              <a:t> adalah </a:t>
            </a:r>
            <a:r>
              <a:rPr lang="id-ID" dirty="0">
                <a:solidFill>
                  <a:srgbClr val="FF0000"/>
                </a:solidFill>
                <a:latin typeface="+mj-lt"/>
              </a:rPr>
              <a:t>usaha mewujudkan tujuan </a:t>
            </a:r>
            <a:r>
              <a:rPr lang="id-ID" dirty="0">
                <a:latin typeface="+mj-lt"/>
              </a:rPr>
              <a:t>yang telah direncanakan, mengendalikan dan </a:t>
            </a:r>
            <a:r>
              <a:rPr lang="id-ID" dirty="0">
                <a:solidFill>
                  <a:srgbClr val="FF0000"/>
                </a:solidFill>
                <a:latin typeface="+mj-lt"/>
              </a:rPr>
              <a:t>mengawasi </a:t>
            </a:r>
            <a:r>
              <a:rPr lang="id-ID" dirty="0">
                <a:latin typeface="+mj-lt"/>
              </a:rPr>
              <a:t>orang bekerja dalam organisasi</a:t>
            </a:r>
            <a:endParaRPr lang="en-US" dirty="0">
              <a:latin typeface="+mj-lt"/>
            </a:endParaRPr>
          </a:p>
        </p:txBody>
      </p:sp>
    </p:spTree>
    <p:extLst>
      <p:ext uri="{BB962C8B-B14F-4D97-AF65-F5344CB8AC3E}">
        <p14:creationId xmlns:p14="http://schemas.microsoft.com/office/powerpoint/2010/main" val="3965807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en-US" sz="2800" dirty="0" smtClean="0">
                <a:solidFill>
                  <a:srgbClr val="00B0F0"/>
                </a:solidFill>
              </a:rPr>
              <a:t/>
            </a:r>
            <a:br>
              <a:rPr lang="en-US" sz="2800" dirty="0" smtClean="0">
                <a:solidFill>
                  <a:srgbClr val="00B0F0"/>
                </a:solidFill>
              </a:rPr>
            </a:br>
            <a:r>
              <a:rPr lang="en-US" sz="2800" dirty="0" smtClean="0">
                <a:solidFill>
                  <a:srgbClr val="00B0F0"/>
                </a:solidFill>
              </a:rPr>
              <a:t>Ngalim </a:t>
            </a:r>
            <a:r>
              <a:rPr lang="en-US" sz="2800" dirty="0">
                <a:solidFill>
                  <a:srgbClr val="00B0F0"/>
                </a:solidFill>
              </a:rPr>
              <a:t>Purwanto (1986) </a:t>
            </a:r>
            <a:r>
              <a:rPr lang="en-US" sz="2800" dirty="0"/>
              <a:t>mengelompokan ke </a:t>
            </a:r>
            <a:r>
              <a:rPr lang="en-US" sz="2800" dirty="0" smtClean="0"/>
              <a:t>dalam tiga  </a:t>
            </a:r>
            <a:r>
              <a:rPr lang="en-US" sz="2800" dirty="0"/>
              <a:t>bidang garapan  yaitu</a:t>
            </a:r>
            <a:r>
              <a:rPr lang="id-ID" sz="2800" dirty="0"/>
              <a:t> </a:t>
            </a:r>
            <a:r>
              <a:rPr lang="en-US" sz="2800" dirty="0"/>
              <a:t>Admitistrasi  material</a:t>
            </a:r>
            <a:r>
              <a:rPr lang="id-ID" sz="2800" dirty="0"/>
              <a:t>, </a:t>
            </a:r>
            <a:r>
              <a:rPr lang="en-US" sz="2800" dirty="0"/>
              <a:t>Administrasi personal</a:t>
            </a:r>
            <a:r>
              <a:rPr lang="id-ID" sz="2800" dirty="0"/>
              <a:t>, dan </a:t>
            </a:r>
            <a:r>
              <a:rPr lang="en-US" sz="2800" dirty="0"/>
              <a:t>Administrasi kurikulum</a:t>
            </a:r>
            <a:br>
              <a:rPr lang="en-US" sz="2800" dirty="0"/>
            </a:br>
            <a:r>
              <a:rPr lang="en-US" sz="2800" dirty="0"/>
              <a:t/>
            </a:r>
            <a:br>
              <a:rPr lang="en-US" sz="2800" dirty="0"/>
            </a:br>
            <a:r>
              <a:rPr lang="en-US" sz="2800" dirty="0">
                <a:solidFill>
                  <a:srgbClr val="00B0F0"/>
                </a:solidFill>
              </a:rPr>
              <a:t>M. Rifa’I (1980)</a:t>
            </a:r>
            <a:r>
              <a:rPr lang="en-US" sz="2800" dirty="0"/>
              <a:t> bahwa bidang-bidang administrasi pendidikan dari </a:t>
            </a:r>
            <a:r>
              <a:rPr lang="id-ID" sz="2800" dirty="0"/>
              <a:t> </a:t>
            </a:r>
            <a:r>
              <a:rPr lang="en-US" sz="2800" dirty="0"/>
              <a:t>Bidang kependidikan atau bidang edukatif</a:t>
            </a:r>
            <a:r>
              <a:rPr lang="id-ID" sz="2800" dirty="0"/>
              <a:t>, </a:t>
            </a:r>
            <a:r>
              <a:rPr lang="en-US" sz="2800" dirty="0"/>
              <a:t>Bidang personil</a:t>
            </a:r>
            <a:r>
              <a:rPr lang="id-ID" sz="2800" dirty="0"/>
              <a:t>, dan </a:t>
            </a:r>
            <a:r>
              <a:rPr lang="en-US" sz="2800" dirty="0"/>
              <a:t>Bidang alat dan </a:t>
            </a:r>
            <a:r>
              <a:rPr lang="en-US" sz="2800" dirty="0" smtClean="0"/>
              <a:t>keuangan</a:t>
            </a:r>
            <a:endParaRPr lang="en-US" sz="2800" dirty="0"/>
          </a:p>
        </p:txBody>
      </p:sp>
      <p:sp>
        <p:nvSpPr>
          <p:cNvPr id="3" name="Text Placeholder 2"/>
          <p:cNvSpPr>
            <a:spLocks noGrp="1"/>
          </p:cNvSpPr>
          <p:nvPr>
            <p:ph type="body" idx="1"/>
          </p:nvPr>
        </p:nvSpPr>
        <p:spPr>
          <a:xfrm>
            <a:off x="1522414" y="4953000"/>
            <a:ext cx="9143999" cy="1069675"/>
          </a:xfrm>
        </p:spPr>
        <p:txBody>
          <a:bodyPr/>
          <a:lstStyle/>
          <a:p>
            <a:r>
              <a:rPr lang="id-ID" sz="4000" dirty="0" smtClean="0">
                <a:solidFill>
                  <a:srgbClr val="FFFF00"/>
                </a:solidFill>
                <a:latin typeface="+mj-lt"/>
              </a:rPr>
              <a:t>Bidang Kegiatan Pendidikan</a:t>
            </a:r>
          </a:p>
          <a:p>
            <a:endParaRPr lang="en-US" dirty="0">
              <a:solidFill>
                <a:srgbClr val="FFFF00"/>
              </a:solidFill>
              <a:latin typeface="+mj-lt"/>
            </a:endParaRPr>
          </a:p>
        </p:txBody>
      </p:sp>
    </p:spTree>
    <p:extLst>
      <p:ext uri="{BB962C8B-B14F-4D97-AF65-F5344CB8AC3E}">
        <p14:creationId xmlns:p14="http://schemas.microsoft.com/office/powerpoint/2010/main" val="13800648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en-US" sz="2400" dirty="0" smtClean="0">
                <a:solidFill>
                  <a:srgbClr val="00B0F0"/>
                </a:solidFill>
              </a:rPr>
              <a:t/>
            </a:r>
            <a:br>
              <a:rPr lang="en-US" sz="2400" dirty="0" smtClean="0">
                <a:solidFill>
                  <a:srgbClr val="00B0F0"/>
                </a:solidFill>
              </a:rPr>
            </a:br>
            <a:r>
              <a:rPr lang="en-US" sz="2400" dirty="0" smtClean="0">
                <a:solidFill>
                  <a:srgbClr val="00B0F0"/>
                </a:solidFill>
              </a:rPr>
              <a:t>1. Manajemen </a:t>
            </a:r>
            <a:r>
              <a:rPr lang="en-US" sz="2400" dirty="0">
                <a:solidFill>
                  <a:srgbClr val="00B0F0"/>
                </a:solidFill>
              </a:rPr>
              <a:t>kurikulum</a:t>
            </a:r>
            <a:r>
              <a:rPr lang="id-ID" sz="2400" dirty="0">
                <a:solidFill>
                  <a:srgbClr val="00B0F0"/>
                </a:solidFill>
              </a:rPr>
              <a:t> -&gt; </a:t>
            </a:r>
            <a:r>
              <a:rPr lang="en-US" sz="2400" dirty="0"/>
              <a:t>substansi </a:t>
            </a:r>
            <a:r>
              <a:rPr lang="en-US" sz="2400" dirty="0">
                <a:solidFill>
                  <a:srgbClr val="FF0000"/>
                </a:solidFill>
              </a:rPr>
              <a:t>manajemen yang utama </a:t>
            </a:r>
            <a:r>
              <a:rPr lang="en-US" sz="2400" dirty="0"/>
              <a:t>di sekolah. </a:t>
            </a:r>
            <a:r>
              <a:rPr lang="en-US" sz="2400" dirty="0">
                <a:solidFill>
                  <a:srgbClr val="FF0000"/>
                </a:solidFill>
              </a:rPr>
              <a:t>Prinsip dasar </a:t>
            </a:r>
            <a:r>
              <a:rPr lang="en-US" sz="2400" dirty="0"/>
              <a:t>manajemen kurikulum adalah </a:t>
            </a:r>
            <a:r>
              <a:rPr lang="en-US" sz="2400" dirty="0">
                <a:solidFill>
                  <a:srgbClr val="FF0000"/>
                </a:solidFill>
              </a:rPr>
              <a:t>berusaha agar proses pembelajaran dapat berjalaan dengan baik.</a:t>
            </a:r>
            <a:br>
              <a:rPr lang="en-US" sz="2400" dirty="0">
                <a:solidFill>
                  <a:srgbClr val="FF0000"/>
                </a:solidFill>
              </a:rPr>
            </a:br>
            <a:r>
              <a:rPr lang="id-ID" sz="2400" dirty="0"/>
              <a:t>	</a:t>
            </a:r>
            <a:br>
              <a:rPr lang="id-ID" sz="2400" dirty="0"/>
            </a:br>
            <a:r>
              <a:rPr lang="en-US" sz="2400" dirty="0"/>
              <a:t>Tahapan manajemen di sekolah dilakukan melalui empat tahap, yaitu :</a:t>
            </a:r>
            <a:br>
              <a:rPr lang="en-US" sz="2400" dirty="0"/>
            </a:br>
            <a:r>
              <a:rPr lang="en-US" sz="2400" dirty="0" smtClean="0"/>
              <a:t>-Perencanaan</a:t>
            </a:r>
            <a:r>
              <a:rPr lang="en-US" sz="2400" dirty="0"/>
              <a:t/>
            </a:r>
            <a:br>
              <a:rPr lang="en-US" sz="2400" dirty="0"/>
            </a:br>
            <a:r>
              <a:rPr lang="en-US" sz="2400" dirty="0" smtClean="0"/>
              <a:t>-Pengorganisasian </a:t>
            </a:r>
            <a:r>
              <a:rPr lang="en-US" sz="2400" dirty="0"/>
              <a:t>dan koordinasi</a:t>
            </a:r>
            <a:br>
              <a:rPr lang="en-US" sz="2400" dirty="0"/>
            </a:br>
            <a:r>
              <a:rPr lang="en-US" sz="2400" dirty="0" smtClean="0"/>
              <a:t>-Pelaksanaan</a:t>
            </a:r>
            <a:r>
              <a:rPr lang="en-US" sz="2400" dirty="0"/>
              <a:t/>
            </a:r>
            <a:br>
              <a:rPr lang="en-US" sz="2400" dirty="0"/>
            </a:br>
            <a:r>
              <a:rPr lang="en-US" sz="2400" dirty="0" smtClean="0"/>
              <a:t>-Pengendalian</a:t>
            </a:r>
            <a:endParaRPr lang="en-US" sz="2400" dirty="0"/>
          </a:p>
        </p:txBody>
      </p:sp>
      <p:sp>
        <p:nvSpPr>
          <p:cNvPr id="3" name="Text Placeholder 2"/>
          <p:cNvSpPr>
            <a:spLocks noGrp="1"/>
          </p:cNvSpPr>
          <p:nvPr>
            <p:ph type="body" idx="1"/>
          </p:nvPr>
        </p:nvSpPr>
        <p:spPr>
          <a:xfrm>
            <a:off x="1522414" y="4876800"/>
            <a:ext cx="9143999" cy="1069675"/>
          </a:xfrm>
        </p:spPr>
        <p:txBody>
          <a:bodyPr>
            <a:normAutofit/>
          </a:bodyPr>
          <a:lstStyle/>
          <a:p>
            <a:r>
              <a:rPr lang="id-ID" sz="4400" dirty="0" smtClean="0">
                <a:solidFill>
                  <a:srgbClr val="FFFF00"/>
                </a:solidFill>
                <a:latin typeface="+mj-lt"/>
              </a:rPr>
              <a:t>BIDANG KEGIATAN PENDIDIKAN</a:t>
            </a:r>
            <a:endParaRPr lang="id-ID" sz="4400" dirty="0">
              <a:solidFill>
                <a:srgbClr val="FFFF00"/>
              </a:solidFill>
              <a:latin typeface="+mj-lt"/>
            </a:endParaRPr>
          </a:p>
        </p:txBody>
      </p:sp>
    </p:spTree>
    <p:extLst>
      <p:ext uri="{BB962C8B-B14F-4D97-AF65-F5344CB8AC3E}">
        <p14:creationId xmlns:p14="http://schemas.microsoft.com/office/powerpoint/2010/main" val="18761777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id-ID" sz="2400" dirty="0" smtClean="0"/>
              <a:t>	</a:t>
            </a:r>
            <a:r>
              <a:rPr lang="en-US" sz="2400" dirty="0" smtClean="0"/>
              <a:t>2. </a:t>
            </a:r>
            <a:r>
              <a:rPr lang="en-US" sz="2400" dirty="0" smtClean="0">
                <a:solidFill>
                  <a:srgbClr val="00B0F0"/>
                </a:solidFill>
              </a:rPr>
              <a:t>Manajemen Kesiswaan</a:t>
            </a:r>
            <a:br>
              <a:rPr lang="en-US" sz="2400" dirty="0" smtClean="0">
                <a:solidFill>
                  <a:srgbClr val="00B0F0"/>
                </a:solidFill>
              </a:rPr>
            </a:br>
            <a:r>
              <a:rPr lang="en-US" sz="2400" dirty="0" smtClean="0">
                <a:solidFill>
                  <a:srgbClr val="00B0F0"/>
                </a:solidFill>
              </a:rPr>
              <a:t/>
            </a:r>
            <a:br>
              <a:rPr lang="en-US" sz="2400" dirty="0" smtClean="0">
                <a:solidFill>
                  <a:srgbClr val="00B0F0"/>
                </a:solidFill>
              </a:rPr>
            </a:br>
            <a:r>
              <a:rPr lang="en-US" sz="2400" dirty="0" smtClean="0">
                <a:solidFill>
                  <a:srgbClr val="FFFF00"/>
                </a:solidFill>
              </a:rPr>
              <a:t>Terdapat empat prinsip dasar</a:t>
            </a:r>
            <a:r>
              <a:rPr lang="en-US" sz="2400" dirty="0" smtClean="0"/>
              <a:t>, yaitu :</a:t>
            </a:r>
            <a:br>
              <a:rPr lang="en-US" sz="2400" dirty="0" smtClean="0"/>
            </a:br>
            <a:r>
              <a:rPr lang="en-US" sz="2400" dirty="0" smtClean="0"/>
              <a:t>Siswa harus  diperlukan sebagai subyek dan obyek.</a:t>
            </a:r>
            <a:br>
              <a:rPr lang="en-US" sz="2400" dirty="0" smtClean="0"/>
            </a:br>
            <a:r>
              <a:rPr lang="en-US" sz="2400" dirty="0" smtClean="0"/>
              <a:t>Kondisi siswa sangat beragam, ditinjau dari kondisi fisik, kemampuan intelektual, sosial ekonomi, dan minat.</a:t>
            </a:r>
            <a:br>
              <a:rPr lang="en-US" sz="2400" dirty="0" smtClean="0"/>
            </a:br>
            <a:r>
              <a:rPr lang="en-US" sz="2400" dirty="0" smtClean="0"/>
              <a:t>Siswa hanya termotivasi belajar, jika mereka menyenangi apa yang dikerjakan</a:t>
            </a:r>
            <a:br>
              <a:rPr lang="en-US" sz="2400" dirty="0" smtClean="0"/>
            </a:br>
            <a:r>
              <a:rPr lang="en-US" sz="2400" dirty="0" smtClean="0"/>
              <a:t>Pengembangan pontensi siswa hanya tidak menyangkut ranah kognitif, tetapi juga ranah afektif dan psikomotor.</a:t>
            </a:r>
            <a:endParaRPr lang="en-US" sz="2400" dirty="0"/>
          </a:p>
        </p:txBody>
      </p:sp>
      <p:sp>
        <p:nvSpPr>
          <p:cNvPr id="3" name="Text Placeholder 2"/>
          <p:cNvSpPr>
            <a:spLocks noGrp="1"/>
          </p:cNvSpPr>
          <p:nvPr>
            <p:ph type="body" idx="1"/>
          </p:nvPr>
        </p:nvSpPr>
        <p:spPr>
          <a:xfrm>
            <a:off x="1674812" y="4953000"/>
            <a:ext cx="9143999" cy="1069675"/>
          </a:xfrm>
        </p:spPr>
        <p:txBody>
          <a:bodyPr/>
          <a:lstStyle/>
          <a:p>
            <a:r>
              <a:rPr lang="id-ID" sz="4400" dirty="0" smtClean="0">
                <a:solidFill>
                  <a:srgbClr val="FFFF00"/>
                </a:solidFill>
                <a:latin typeface="+mj-lt"/>
              </a:rPr>
              <a:t>BIDANG KEGIATAN PENDIDIKAN</a:t>
            </a:r>
          </a:p>
          <a:p>
            <a:endParaRPr lang="en-US" dirty="0">
              <a:solidFill>
                <a:srgbClr val="FFFF00"/>
              </a:solidFill>
              <a:latin typeface="+mj-lt"/>
            </a:endParaRPr>
          </a:p>
        </p:txBody>
      </p:sp>
    </p:spTree>
    <p:extLst>
      <p:ext uri="{BB962C8B-B14F-4D97-AF65-F5344CB8AC3E}">
        <p14:creationId xmlns:p14="http://schemas.microsoft.com/office/powerpoint/2010/main" val="2097769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id-ID" sz="2400" dirty="0"/>
              <a:t>	</a:t>
            </a:r>
            <a:r>
              <a:rPr lang="en-US" sz="2400" dirty="0" smtClean="0"/>
              <a:t>3. </a:t>
            </a:r>
            <a:r>
              <a:rPr lang="en-US" sz="2400" dirty="0" smtClean="0">
                <a:solidFill>
                  <a:srgbClr val="00B0F0"/>
                </a:solidFill>
              </a:rPr>
              <a:t>Manajemen </a:t>
            </a:r>
            <a:r>
              <a:rPr lang="en-US" sz="2400" dirty="0">
                <a:solidFill>
                  <a:srgbClr val="00B0F0"/>
                </a:solidFill>
              </a:rPr>
              <a:t>personalia</a:t>
            </a:r>
            <a:br>
              <a:rPr lang="en-US" sz="2400" dirty="0">
                <a:solidFill>
                  <a:srgbClr val="00B0F0"/>
                </a:solidFill>
              </a:rPr>
            </a:br>
            <a:r>
              <a:rPr lang="id-ID" sz="2400" dirty="0"/>
              <a:t>	</a:t>
            </a:r>
            <a:r>
              <a:rPr lang="en-US" sz="2400" dirty="0" smtClean="0"/>
              <a:t/>
            </a:r>
            <a:br>
              <a:rPr lang="en-US" sz="2400" dirty="0" smtClean="0"/>
            </a:br>
            <a:r>
              <a:rPr lang="id-ID" sz="2400" dirty="0" smtClean="0"/>
              <a:t>A</a:t>
            </a:r>
            <a:r>
              <a:rPr lang="en-US" sz="2400" dirty="0"/>
              <a:t>da  empat prinsip  dasar manajemen  personalia, yaitu </a:t>
            </a:r>
            <a:r>
              <a:rPr lang="en-US" sz="2400" dirty="0" smtClean="0"/>
              <a:t>:</a:t>
            </a:r>
            <a:r>
              <a:rPr lang="en-US" sz="2400" dirty="0"/>
              <a:t/>
            </a:r>
            <a:br>
              <a:rPr lang="en-US" sz="2400" dirty="0"/>
            </a:br>
            <a:r>
              <a:rPr lang="en-US" sz="2400" dirty="0"/>
              <a:t>Dalam pengembangan sekolah, SDM adalah komponen </a:t>
            </a:r>
            <a:r>
              <a:rPr lang="en-US" sz="2400" dirty="0" smtClean="0"/>
              <a:t>paling </a:t>
            </a:r>
            <a:r>
              <a:rPr lang="en-US" sz="2400" dirty="0"/>
              <a:t>berharga</a:t>
            </a:r>
            <a:br>
              <a:rPr lang="en-US" sz="2400" dirty="0"/>
            </a:br>
            <a:r>
              <a:rPr lang="en-US" sz="2400" dirty="0"/>
              <a:t>SDM akan berperan secara optoimal jika dikelola dengan baik, sehingga mendukung tujuan instiusional</a:t>
            </a:r>
            <a:br>
              <a:rPr lang="en-US" sz="2400" dirty="0"/>
            </a:br>
            <a:r>
              <a:rPr lang="en-US" sz="2400" dirty="0"/>
              <a:t>Kultur dan suasana organisasi sekolah</a:t>
            </a:r>
            <a:br>
              <a:rPr lang="en-US" sz="2400" dirty="0"/>
            </a:br>
            <a:r>
              <a:rPr lang="en-US" sz="2400" dirty="0"/>
              <a:t>Manajemen personalia di sekolah pada prinsipnya mengupaya agar setiap warga dapat bekerja sama dan saling mendukung untuk mencapai tujuan sekolah</a:t>
            </a:r>
          </a:p>
        </p:txBody>
      </p:sp>
      <p:sp>
        <p:nvSpPr>
          <p:cNvPr id="3" name="Text Placeholder 2"/>
          <p:cNvSpPr>
            <a:spLocks noGrp="1"/>
          </p:cNvSpPr>
          <p:nvPr>
            <p:ph type="body" idx="1"/>
          </p:nvPr>
        </p:nvSpPr>
        <p:spPr>
          <a:xfrm>
            <a:off x="1674812" y="4953000"/>
            <a:ext cx="9143999" cy="1069675"/>
          </a:xfrm>
        </p:spPr>
        <p:txBody>
          <a:bodyPr/>
          <a:lstStyle/>
          <a:p>
            <a:r>
              <a:rPr lang="id-ID" sz="4400" dirty="0" smtClean="0">
                <a:solidFill>
                  <a:srgbClr val="FFFF00"/>
                </a:solidFill>
                <a:latin typeface="+mj-lt"/>
              </a:rPr>
              <a:t>BIDANG KEGIATAN PENDIDIKAN</a:t>
            </a:r>
          </a:p>
          <a:p>
            <a:endParaRPr lang="en-US" dirty="0">
              <a:solidFill>
                <a:srgbClr val="FFFF00"/>
              </a:solidFill>
              <a:latin typeface="+mj-lt"/>
            </a:endParaRPr>
          </a:p>
        </p:txBody>
      </p:sp>
    </p:spTree>
    <p:extLst>
      <p:ext uri="{BB962C8B-B14F-4D97-AF65-F5344CB8AC3E}">
        <p14:creationId xmlns:p14="http://schemas.microsoft.com/office/powerpoint/2010/main" val="3327493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en-US" sz="2400" dirty="0" smtClean="0">
                <a:solidFill>
                  <a:srgbClr val="00B0F0"/>
                </a:solidFill>
              </a:rPr>
              <a:t/>
            </a:r>
            <a:br>
              <a:rPr lang="en-US" sz="2400" dirty="0" smtClean="0">
                <a:solidFill>
                  <a:srgbClr val="00B0F0"/>
                </a:solidFill>
              </a:rPr>
            </a:br>
            <a:r>
              <a:rPr lang="id-ID" sz="2800" dirty="0" smtClean="0">
                <a:solidFill>
                  <a:srgbClr val="00B0F0"/>
                </a:solidFill>
              </a:rPr>
              <a:t>4</a:t>
            </a:r>
            <a:r>
              <a:rPr lang="id-ID" sz="2800" dirty="0">
                <a:solidFill>
                  <a:srgbClr val="00B0F0"/>
                </a:solidFill>
              </a:rPr>
              <a:t>.	</a:t>
            </a:r>
            <a:r>
              <a:rPr lang="en-US" sz="2800" dirty="0">
                <a:solidFill>
                  <a:srgbClr val="00B0F0"/>
                </a:solidFill>
              </a:rPr>
              <a:t>Manajemen keuangan</a:t>
            </a:r>
            <a:r>
              <a:rPr lang="id-ID" sz="2800" dirty="0">
                <a:solidFill>
                  <a:srgbClr val="00B0F0"/>
                </a:solidFill>
              </a:rPr>
              <a:t> -&gt; </a:t>
            </a:r>
            <a:r>
              <a:rPr lang="en-US" sz="2800" dirty="0"/>
              <a:t>berkenaan dengan </a:t>
            </a:r>
            <a:r>
              <a:rPr lang="en-US" sz="2800" dirty="0">
                <a:solidFill>
                  <a:srgbClr val="FF0000"/>
                </a:solidFill>
              </a:rPr>
              <a:t>menggali dana</a:t>
            </a:r>
            <a:r>
              <a:rPr lang="en-US" sz="2800" dirty="0"/>
              <a:t>,  </a:t>
            </a:r>
            <a:r>
              <a:rPr lang="en-US" sz="2800" dirty="0">
                <a:solidFill>
                  <a:srgbClr val="FF0000"/>
                </a:solidFill>
              </a:rPr>
              <a:t>mengelola dana</a:t>
            </a:r>
            <a:r>
              <a:rPr lang="en-US" sz="2800" dirty="0"/>
              <a:t>, cara </a:t>
            </a:r>
            <a:r>
              <a:rPr lang="en-US" sz="2800" dirty="0">
                <a:solidFill>
                  <a:srgbClr val="FF0000"/>
                </a:solidFill>
              </a:rPr>
              <a:t>mengadministrasi</a:t>
            </a:r>
            <a:r>
              <a:rPr lang="en-US" sz="2800" dirty="0"/>
              <a:t> dana sekolah, dan cara </a:t>
            </a:r>
            <a:r>
              <a:rPr lang="en-US" sz="2800" dirty="0">
                <a:solidFill>
                  <a:srgbClr val="FF0000"/>
                </a:solidFill>
              </a:rPr>
              <a:t>melakukan pengawasan, pengendalian serta pemeriksaan</a:t>
            </a:r>
          </a:p>
        </p:txBody>
      </p:sp>
      <p:sp>
        <p:nvSpPr>
          <p:cNvPr id="3" name="Text Placeholder 2"/>
          <p:cNvSpPr>
            <a:spLocks noGrp="1"/>
          </p:cNvSpPr>
          <p:nvPr>
            <p:ph type="body" idx="1"/>
          </p:nvPr>
        </p:nvSpPr>
        <p:spPr>
          <a:xfrm>
            <a:off x="1522414" y="4953000"/>
            <a:ext cx="9143999" cy="1069675"/>
          </a:xfrm>
        </p:spPr>
        <p:txBody>
          <a:bodyPr/>
          <a:lstStyle/>
          <a:p>
            <a:r>
              <a:rPr lang="id-ID" sz="4400" dirty="0" smtClean="0">
                <a:solidFill>
                  <a:srgbClr val="FFFF00"/>
                </a:solidFill>
                <a:latin typeface="+mj-lt"/>
              </a:rPr>
              <a:t>BIDANG KEGIATAN PENDIDIKAN</a:t>
            </a:r>
          </a:p>
          <a:p>
            <a:endParaRPr lang="en-US" dirty="0">
              <a:solidFill>
                <a:srgbClr val="FFFF00"/>
              </a:solidFill>
              <a:latin typeface="+mj-lt"/>
            </a:endParaRPr>
          </a:p>
        </p:txBody>
      </p:sp>
    </p:spTree>
    <p:extLst>
      <p:ext uri="{BB962C8B-B14F-4D97-AF65-F5344CB8AC3E}">
        <p14:creationId xmlns:p14="http://schemas.microsoft.com/office/powerpoint/2010/main" val="4812131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en-US" sz="2400" dirty="0" smtClean="0">
                <a:solidFill>
                  <a:srgbClr val="00B0F0"/>
                </a:solidFill>
              </a:rPr>
              <a:t/>
            </a:r>
            <a:br>
              <a:rPr lang="en-US" sz="2400" dirty="0" smtClean="0">
                <a:solidFill>
                  <a:srgbClr val="00B0F0"/>
                </a:solidFill>
              </a:rPr>
            </a:br>
            <a:r>
              <a:rPr lang="en-US" sz="2400" dirty="0" smtClean="0">
                <a:solidFill>
                  <a:srgbClr val="00B0F0"/>
                </a:solidFill>
              </a:rPr>
              <a:t>5. Manajemen </a:t>
            </a:r>
            <a:r>
              <a:rPr lang="en-US" sz="2400" dirty="0">
                <a:solidFill>
                  <a:srgbClr val="00B0F0"/>
                </a:solidFill>
              </a:rPr>
              <a:t>perawatan preventif sarana dan prasarana sekolah</a:t>
            </a:r>
            <a:r>
              <a:rPr lang="id-ID" sz="2400" dirty="0">
                <a:solidFill>
                  <a:srgbClr val="00B0F0"/>
                </a:solidFill>
              </a:rPr>
              <a:t> -&gt; </a:t>
            </a:r>
            <a:r>
              <a:rPr lang="en-US" sz="2400" dirty="0"/>
              <a:t>tindakan yang  dilakukan secara oeriodik dan terencana untuk </a:t>
            </a:r>
            <a:r>
              <a:rPr lang="en-US" sz="2400" dirty="0">
                <a:solidFill>
                  <a:srgbClr val="FF0000"/>
                </a:solidFill>
              </a:rPr>
              <a:t>merawat fasilitas </a:t>
            </a:r>
            <a:r>
              <a:rPr lang="en-US" sz="2400" dirty="0"/>
              <a:t>fisik, seperti gedung.</a:t>
            </a:r>
            <a:br>
              <a:rPr lang="en-US" sz="2400" dirty="0"/>
            </a:br>
            <a:r>
              <a:rPr lang="en-US" sz="2400" dirty="0"/>
              <a:t>	</a:t>
            </a:r>
            <a:r>
              <a:rPr lang="id-ID" sz="2400" dirty="0"/>
              <a:t>U</a:t>
            </a:r>
            <a:r>
              <a:rPr lang="en-US" sz="2400" dirty="0"/>
              <a:t>ntuk pelaksanaanya dilakukan pengarahan kepada tim pelaksana, mengupaya pemantauan bulanan ke lokasi tempat sarana dan prasarana, menyebarluaskan informasi tentang program perawatan preventif untuk seluruh warga sekolah, dan membuat program lomba perawatan terhadap sarana dan faslitas sekolah  untuk memotivasi warga sekolah</a:t>
            </a:r>
            <a:endParaRPr lang="en-US" sz="2400" dirty="0">
              <a:solidFill>
                <a:srgbClr val="FF0000"/>
              </a:solidFill>
            </a:endParaRPr>
          </a:p>
        </p:txBody>
      </p:sp>
      <p:sp>
        <p:nvSpPr>
          <p:cNvPr id="3" name="Text Placeholder 2"/>
          <p:cNvSpPr>
            <a:spLocks noGrp="1"/>
          </p:cNvSpPr>
          <p:nvPr>
            <p:ph type="body" idx="1"/>
          </p:nvPr>
        </p:nvSpPr>
        <p:spPr>
          <a:xfrm>
            <a:off x="1674812" y="4876800"/>
            <a:ext cx="9143999" cy="1069675"/>
          </a:xfrm>
        </p:spPr>
        <p:txBody>
          <a:bodyPr/>
          <a:lstStyle/>
          <a:p>
            <a:r>
              <a:rPr lang="id-ID" sz="4400" dirty="0" smtClean="0">
                <a:solidFill>
                  <a:srgbClr val="FFFF00"/>
                </a:solidFill>
                <a:latin typeface="+mj-lt"/>
              </a:rPr>
              <a:t>BIDANG KEGIATAN PENDIDIKAN</a:t>
            </a:r>
          </a:p>
          <a:p>
            <a:endParaRPr lang="en-US" dirty="0">
              <a:solidFill>
                <a:srgbClr val="FFFF00"/>
              </a:solidFill>
              <a:latin typeface="+mj-lt"/>
            </a:endParaRPr>
          </a:p>
        </p:txBody>
      </p:sp>
    </p:spTree>
    <p:extLst>
      <p:ext uri="{BB962C8B-B14F-4D97-AF65-F5344CB8AC3E}">
        <p14:creationId xmlns:p14="http://schemas.microsoft.com/office/powerpoint/2010/main" val="18332591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20170914-WA0000.jpg"/>
          <p:cNvPicPr>
            <a:picLocks noChangeAspect="1"/>
          </p:cNvPicPr>
          <p:nvPr/>
        </p:nvPicPr>
        <p:blipFill>
          <a:blip r:embed="rId2"/>
          <a:stretch>
            <a:fillRect/>
          </a:stretch>
        </p:blipFill>
        <p:spPr>
          <a:xfrm>
            <a:off x="2055812" y="590550"/>
            <a:ext cx="7696200" cy="5772149"/>
          </a:xfrm>
          <a:prstGeom prst="rect">
            <a:avLst/>
          </a:prstGeom>
        </p:spPr>
      </p:pic>
    </p:spTree>
    <p:extLst>
      <p:ext uri="{BB962C8B-B14F-4D97-AF65-F5344CB8AC3E}">
        <p14:creationId xmlns:p14="http://schemas.microsoft.com/office/powerpoint/2010/main" val="40994666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4755" y="609600"/>
            <a:ext cx="11811000" cy="6401753"/>
          </a:xfrm>
          <a:prstGeom prst="rect">
            <a:avLst/>
          </a:prstGeom>
        </p:spPr>
        <p:txBody>
          <a:bodyPr wrap="square">
            <a:spAutoFit/>
          </a:bodyPr>
          <a:lstStyle/>
          <a:p>
            <a:pPr marL="342900" indent="-342900"/>
            <a:r>
              <a:rPr lang="id-ID" sz="2000" dirty="0">
                <a:solidFill>
                  <a:srgbClr val="00B0F0"/>
                </a:solidFill>
                <a:latin typeface="+mj-lt"/>
              </a:rPr>
              <a:t>Kepala Dinas</a:t>
            </a:r>
          </a:p>
          <a:p>
            <a:pPr marL="342900" indent="-342900"/>
            <a:r>
              <a:rPr lang="id-ID" sz="2000" dirty="0">
                <a:solidFill>
                  <a:srgbClr val="00B0F0"/>
                </a:solidFill>
                <a:latin typeface="+mj-lt"/>
              </a:rPr>
              <a:t>Sekretariat </a:t>
            </a:r>
            <a:r>
              <a:rPr lang="id-ID" sz="2000" dirty="0">
                <a:latin typeface="+mj-lt"/>
              </a:rPr>
              <a:t>: - Sub-Bagian Perencanaan</a:t>
            </a:r>
          </a:p>
          <a:p>
            <a:r>
              <a:rPr lang="id-ID" sz="2000" dirty="0">
                <a:latin typeface="+mj-lt"/>
              </a:rPr>
              <a:t>	     - Sub-Bagian Umum dan Kepegawaian</a:t>
            </a:r>
          </a:p>
          <a:p>
            <a:r>
              <a:rPr lang="id-ID" sz="2000" dirty="0">
                <a:latin typeface="+mj-lt"/>
              </a:rPr>
              <a:t>	     - Sub-Bagian Keuangan</a:t>
            </a:r>
          </a:p>
          <a:p>
            <a:pPr marL="342900" indent="-342900"/>
            <a:r>
              <a:rPr lang="id-ID" sz="2000" dirty="0">
                <a:solidFill>
                  <a:srgbClr val="00B0F0"/>
                </a:solidFill>
                <a:latin typeface="+mj-lt"/>
              </a:rPr>
              <a:t>Bidang Pendidikan Dasar Dan Agama </a:t>
            </a:r>
            <a:r>
              <a:rPr lang="id-ID" sz="2000" dirty="0">
                <a:latin typeface="+mj-lt"/>
              </a:rPr>
              <a:t>:</a:t>
            </a:r>
          </a:p>
          <a:p>
            <a:r>
              <a:rPr lang="id-ID" sz="2000" dirty="0">
                <a:latin typeface="+mj-lt"/>
              </a:rPr>
              <a:t>	- Seksi Sarana dan Prasarana Pendidikan Dasar dan  Agama</a:t>
            </a:r>
          </a:p>
          <a:p>
            <a:r>
              <a:rPr lang="id-ID" sz="2000" dirty="0">
                <a:latin typeface="+mj-lt"/>
              </a:rPr>
              <a:t>	- Seksi Kurikulum Pendidikan Dasar dan Agama</a:t>
            </a:r>
          </a:p>
          <a:p>
            <a:r>
              <a:rPr lang="id-ID" sz="2000" dirty="0">
                <a:latin typeface="+mj-lt"/>
              </a:rPr>
              <a:t>	- Seksi SPEM</a:t>
            </a:r>
          </a:p>
          <a:p>
            <a:r>
              <a:rPr lang="id-ID" sz="2000" dirty="0">
                <a:solidFill>
                  <a:srgbClr val="00B0F0"/>
                </a:solidFill>
                <a:latin typeface="+mj-lt"/>
              </a:rPr>
              <a:t>Bidang Pendidikan Menengah : </a:t>
            </a:r>
            <a:r>
              <a:rPr lang="id-ID" sz="2000" dirty="0">
                <a:latin typeface="+mj-lt"/>
              </a:rPr>
              <a:t>Kejuruan dan Agama :</a:t>
            </a:r>
          </a:p>
          <a:p>
            <a:r>
              <a:rPr lang="id-ID" sz="2000" dirty="0">
                <a:latin typeface="+mj-lt"/>
              </a:rPr>
              <a:t>	- Seksi Sarana Dan Prasarana </a:t>
            </a:r>
            <a:r>
              <a:rPr lang="id-ID" sz="2000" dirty="0" smtClean="0">
                <a:latin typeface="+mj-lt"/>
              </a:rPr>
              <a:t>Pendidikan </a:t>
            </a:r>
            <a:r>
              <a:rPr lang="id-ID" sz="2000" dirty="0">
                <a:latin typeface="+mj-lt"/>
              </a:rPr>
              <a:t>Menengah,Kejuruan  dan Agama;</a:t>
            </a:r>
          </a:p>
          <a:p>
            <a:r>
              <a:rPr lang="id-ID" sz="2000" dirty="0">
                <a:latin typeface="+mj-lt"/>
              </a:rPr>
              <a:t>	- Seksi Kurikulum Pendidikan Menengah,  Kejuruan dan Agama;</a:t>
            </a:r>
          </a:p>
          <a:p>
            <a:r>
              <a:rPr lang="id-ID" sz="2000" dirty="0">
                <a:latin typeface="+mj-lt"/>
              </a:rPr>
              <a:t>	- Seksi SPEM;</a:t>
            </a:r>
          </a:p>
          <a:p>
            <a:r>
              <a:rPr lang="id-ID" sz="2000" dirty="0">
                <a:solidFill>
                  <a:srgbClr val="00B0F0"/>
                </a:solidFill>
                <a:latin typeface="+mj-lt"/>
              </a:rPr>
              <a:t>Bidang Pemuda dan Olahraga :</a:t>
            </a:r>
          </a:p>
          <a:p>
            <a:r>
              <a:rPr lang="id-ID" sz="2000" dirty="0">
                <a:latin typeface="+mj-lt"/>
              </a:rPr>
              <a:t>	- Seksi Pembinaan Pemuda;</a:t>
            </a:r>
          </a:p>
          <a:p>
            <a:r>
              <a:rPr lang="id-ID" sz="2000" dirty="0">
                <a:latin typeface="+mj-lt"/>
              </a:rPr>
              <a:t>	- Seksi Pembinaan Olah Raga;</a:t>
            </a:r>
          </a:p>
          <a:p>
            <a:r>
              <a:rPr lang="id-ID" sz="2000" dirty="0">
                <a:latin typeface="+mj-lt"/>
              </a:rPr>
              <a:t>	- Seksi Pembinaan PLS</a:t>
            </a:r>
          </a:p>
          <a:p>
            <a:r>
              <a:rPr lang="id-ID" sz="2000" dirty="0">
                <a:solidFill>
                  <a:srgbClr val="00B0F0"/>
                </a:solidFill>
                <a:latin typeface="+mj-lt"/>
              </a:rPr>
              <a:t>Bidang Ketenagaan Pendidikan </a:t>
            </a:r>
            <a:r>
              <a:rPr lang="id-ID" sz="2000" dirty="0">
                <a:latin typeface="+mj-lt"/>
              </a:rPr>
              <a:t>:</a:t>
            </a:r>
          </a:p>
          <a:p>
            <a:r>
              <a:rPr lang="id-ID" sz="2000" dirty="0">
                <a:latin typeface="+mj-lt"/>
              </a:rPr>
              <a:t>	- Seksi Pendidikan dan Pelatihan;</a:t>
            </a:r>
          </a:p>
          <a:p>
            <a:r>
              <a:rPr lang="id-ID" sz="2000" dirty="0">
                <a:latin typeface="+mj-lt"/>
              </a:rPr>
              <a:t>	- Seksi Ketenagaan TK/SD;</a:t>
            </a:r>
          </a:p>
          <a:p>
            <a:r>
              <a:rPr lang="id-ID" sz="2000" dirty="0">
                <a:latin typeface="+mj-lt"/>
              </a:rPr>
              <a:t>	- Seksi Ketenagaan SMP/SMU/SMK</a:t>
            </a:r>
          </a:p>
          <a:p>
            <a:endParaRPr lang="id-ID" sz="1200" dirty="0">
              <a:latin typeface="+mj-lt"/>
            </a:endParaRPr>
          </a:p>
        </p:txBody>
      </p:sp>
    </p:spTree>
    <p:extLst>
      <p:ext uri="{BB962C8B-B14F-4D97-AF65-F5344CB8AC3E}">
        <p14:creationId xmlns:p14="http://schemas.microsoft.com/office/powerpoint/2010/main" val="17759555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888" y="685800"/>
            <a:ext cx="11274425" cy="2000548"/>
          </a:xfrm>
          <a:prstGeom prst="rect">
            <a:avLst/>
          </a:prstGeom>
        </p:spPr>
        <p:txBody>
          <a:bodyPr wrap="square">
            <a:spAutoFit/>
          </a:bodyPr>
          <a:lstStyle/>
          <a:p>
            <a:pPr marL="514350" indent="-514350">
              <a:buAutoNum type="arabicPeriod"/>
            </a:pPr>
            <a:r>
              <a:rPr lang="id-ID" sz="2000" dirty="0" smtClean="0">
                <a:solidFill>
                  <a:srgbClr val="00B0F0"/>
                </a:solidFill>
                <a:latin typeface="+mj-lt"/>
              </a:rPr>
              <a:t>Sekretariat</a:t>
            </a:r>
            <a:r>
              <a:rPr lang="id-ID" sz="2000" dirty="0" smtClean="0">
                <a:latin typeface="+mj-lt"/>
              </a:rPr>
              <a:t> </a:t>
            </a:r>
            <a:r>
              <a:rPr lang="id-ID" sz="2000" dirty="0">
                <a:latin typeface="+mj-lt"/>
              </a:rPr>
              <a:t>-&gt; dipimpin oleh seorang </a:t>
            </a:r>
            <a:r>
              <a:rPr lang="id-ID" sz="2000" dirty="0">
                <a:solidFill>
                  <a:srgbClr val="FF0000"/>
                </a:solidFill>
                <a:latin typeface="+mj-lt"/>
              </a:rPr>
              <a:t>sekretaris</a:t>
            </a:r>
            <a:r>
              <a:rPr lang="id-ID" sz="2000" dirty="0">
                <a:latin typeface="+mj-lt"/>
              </a:rPr>
              <a:t> yang mempunyai </a:t>
            </a:r>
            <a:r>
              <a:rPr lang="id-ID" sz="2000" dirty="0" smtClean="0">
                <a:latin typeface="+mj-lt"/>
              </a:rPr>
              <a:t>tugas</a:t>
            </a:r>
            <a:r>
              <a:rPr lang="en-US" sz="2000" dirty="0" smtClean="0">
                <a:latin typeface="+mj-lt"/>
              </a:rPr>
              <a:t> </a:t>
            </a:r>
            <a:r>
              <a:rPr lang="id-ID" sz="2000" dirty="0" smtClean="0">
                <a:solidFill>
                  <a:srgbClr val="FF0000"/>
                </a:solidFill>
                <a:latin typeface="+mj-lt"/>
              </a:rPr>
              <a:t>melaksanakan </a:t>
            </a:r>
            <a:r>
              <a:rPr lang="id-ID" sz="2000" dirty="0">
                <a:solidFill>
                  <a:srgbClr val="FF0000"/>
                </a:solidFill>
                <a:latin typeface="+mj-lt"/>
              </a:rPr>
              <a:t>bidang kepegawaian, keuangan serta perencanaan</a:t>
            </a:r>
            <a:r>
              <a:rPr lang="id-ID" sz="2000" dirty="0">
                <a:latin typeface="+mj-lt"/>
              </a:rPr>
              <a:t> Dinas Pendidikan, Pemuda dan Olahraga yang contoh </a:t>
            </a:r>
            <a:r>
              <a:rPr lang="id-ID" sz="2400" dirty="0">
                <a:latin typeface="+mj-lt"/>
              </a:rPr>
              <a:t>tugasnya</a:t>
            </a:r>
            <a:r>
              <a:rPr lang="id-ID" sz="2000" dirty="0">
                <a:latin typeface="+mj-lt"/>
              </a:rPr>
              <a:t> sebagai berikut:</a:t>
            </a:r>
          </a:p>
          <a:p>
            <a:pPr marL="342900" indent="-342900">
              <a:buAutoNum type="alphaLcPeriod"/>
            </a:pPr>
            <a:r>
              <a:rPr lang="id-ID" sz="2000" dirty="0">
                <a:latin typeface="+mj-lt"/>
              </a:rPr>
              <a:t>merencanakan operasionalisasi pengelolaan 	administrasi perencanaan</a:t>
            </a:r>
          </a:p>
          <a:p>
            <a:pPr marL="342900" indent="-342900">
              <a:buAutoNum type="alphaLcPeriod"/>
            </a:pPr>
            <a:r>
              <a:rPr lang="id-ID" sz="2000" dirty="0">
                <a:latin typeface="+mj-lt"/>
              </a:rPr>
              <a:t>Administrasi Umum Kepegawaian serta 	Administrasi keuangan</a:t>
            </a:r>
          </a:p>
          <a:p>
            <a:pPr marL="342900" indent="-342900">
              <a:buAutoNum type="alphaLcPeriod"/>
            </a:pPr>
            <a:r>
              <a:rPr lang="id-ID" sz="2000" dirty="0">
                <a:latin typeface="+mj-lt"/>
              </a:rPr>
              <a:t>Memberi tugas kepada bawahan dalam  pengelolaan urusan administrasi</a:t>
            </a:r>
          </a:p>
        </p:txBody>
      </p:sp>
      <p:sp>
        <p:nvSpPr>
          <p:cNvPr id="3" name="Rectangle 2"/>
          <p:cNvSpPr/>
          <p:nvPr/>
        </p:nvSpPr>
        <p:spPr>
          <a:xfrm>
            <a:off x="248888" y="2819400"/>
            <a:ext cx="11655425" cy="3508653"/>
          </a:xfrm>
          <a:prstGeom prst="rect">
            <a:avLst/>
          </a:prstGeom>
        </p:spPr>
        <p:txBody>
          <a:bodyPr wrap="square">
            <a:spAutoFit/>
          </a:bodyPr>
          <a:lstStyle/>
          <a:p>
            <a:r>
              <a:rPr lang="en-US" sz="2400" dirty="0" smtClean="0">
                <a:solidFill>
                  <a:srgbClr val="00B0F0"/>
                </a:solidFill>
                <a:latin typeface="+mj-lt"/>
              </a:rPr>
              <a:t>2</a:t>
            </a:r>
            <a:r>
              <a:rPr lang="id-ID" sz="2400" dirty="0" smtClean="0">
                <a:solidFill>
                  <a:srgbClr val="00B0F0"/>
                </a:solidFill>
                <a:latin typeface="+mj-lt"/>
              </a:rPr>
              <a:t>. </a:t>
            </a:r>
            <a:r>
              <a:rPr lang="id-ID" sz="2000" dirty="0">
                <a:solidFill>
                  <a:srgbClr val="00B0F0"/>
                </a:solidFill>
                <a:latin typeface="+mj-lt"/>
              </a:rPr>
              <a:t>Bidang Pendidikan Dasar dan Agama -&gt; </a:t>
            </a:r>
            <a:r>
              <a:rPr lang="id-ID" sz="2000" dirty="0">
                <a:latin typeface="+mj-lt"/>
              </a:rPr>
              <a:t>dipimpin oleh seorang </a:t>
            </a:r>
            <a:r>
              <a:rPr lang="id-ID" sz="2000" dirty="0">
                <a:solidFill>
                  <a:srgbClr val="FF0000"/>
                </a:solidFill>
                <a:latin typeface="+mj-lt"/>
              </a:rPr>
              <a:t>Kepala Bidang </a:t>
            </a:r>
            <a:r>
              <a:rPr lang="id-ID" sz="2000" dirty="0">
                <a:latin typeface="+mj-lt"/>
              </a:rPr>
              <a:t>dengan </a:t>
            </a:r>
            <a:r>
              <a:rPr lang="id-ID" sz="2000" dirty="0">
                <a:solidFill>
                  <a:srgbClr val="FF0000"/>
                </a:solidFill>
                <a:latin typeface="+mj-lt"/>
              </a:rPr>
              <a:t>tugas pokok </a:t>
            </a:r>
            <a:r>
              <a:rPr lang="id-ID" sz="2000" dirty="0">
                <a:latin typeface="+mj-lt"/>
              </a:rPr>
              <a:t>adalah </a:t>
            </a:r>
            <a:r>
              <a:rPr lang="id-ID" sz="2000" dirty="0">
                <a:solidFill>
                  <a:srgbClr val="FF0000"/>
                </a:solidFill>
                <a:latin typeface="+mj-lt"/>
              </a:rPr>
              <a:t>menyelengaraan pembinaan dan pengembangan pendidikan dasar dan agama</a:t>
            </a:r>
            <a:r>
              <a:rPr lang="id-ID" sz="2000" dirty="0">
                <a:latin typeface="+mj-lt"/>
              </a:rPr>
              <a:t>. contoh tugas yang dimaksud diantaranya sebagai berikut :</a:t>
            </a:r>
          </a:p>
          <a:p>
            <a:endParaRPr lang="id-ID" sz="2000" dirty="0">
              <a:latin typeface="+mj-lt"/>
            </a:endParaRPr>
          </a:p>
          <a:p>
            <a:pPr marL="342900" indent="-342900">
              <a:buAutoNum type="alphaLcPeriod"/>
            </a:pPr>
            <a:r>
              <a:rPr lang="id-ID" sz="2000" dirty="0">
                <a:latin typeface="+mj-lt"/>
              </a:rPr>
              <a:t>Mempelajari peraturan perundang-undangan dan 	ketentuan lainnya untuk menunjang kelancaran pelaksanaan  tugas</a:t>
            </a:r>
          </a:p>
          <a:p>
            <a:pPr marL="342900" indent="-342900">
              <a:buAutoNum type="alphaLcPeriod"/>
            </a:pPr>
            <a:r>
              <a:rPr lang="id-ID" sz="2000" dirty="0">
                <a:latin typeface="+mj-lt"/>
              </a:rPr>
              <a:t>Menyusun rencana program kerja tahunan Bidang Pendidikan Dasar dan Agama(TK,SD,MI dan SDLB)</a:t>
            </a:r>
          </a:p>
          <a:p>
            <a:pPr marL="342900" indent="-342900">
              <a:buAutoNum type="alphaLcPeriod"/>
            </a:pPr>
            <a:r>
              <a:rPr lang="id-ID" sz="2000" dirty="0">
                <a:latin typeface="+mj-lt"/>
              </a:rPr>
              <a:t>Mendelegasi tugas kewenangan kepada kepala seksi sarana dan prasarana, Kepala Seksi Kurikulum dan Kepala Seksi  SPEM;</a:t>
            </a:r>
          </a:p>
          <a:p>
            <a:endParaRPr lang="id-ID" sz="2000" dirty="0">
              <a:latin typeface="+mj-lt"/>
            </a:endParaRPr>
          </a:p>
        </p:txBody>
      </p:sp>
    </p:spTree>
    <p:extLst>
      <p:ext uri="{BB962C8B-B14F-4D97-AF65-F5344CB8AC3E}">
        <p14:creationId xmlns:p14="http://schemas.microsoft.com/office/powerpoint/2010/main" val="15494951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212" y="1196876"/>
            <a:ext cx="11734800" cy="2308324"/>
          </a:xfrm>
          <a:prstGeom prst="rect">
            <a:avLst/>
          </a:prstGeom>
        </p:spPr>
        <p:txBody>
          <a:bodyPr wrap="square">
            <a:spAutoFit/>
          </a:bodyPr>
          <a:lstStyle/>
          <a:p>
            <a:r>
              <a:rPr lang="id-ID" sz="2000" dirty="0">
                <a:solidFill>
                  <a:srgbClr val="00B0F0"/>
                </a:solidFill>
                <a:latin typeface="+mj-lt"/>
              </a:rPr>
              <a:t>3. Bidang pemuda dan Olahraga -&gt; </a:t>
            </a:r>
            <a:r>
              <a:rPr lang="id-ID" sz="2000" dirty="0">
                <a:latin typeface="+mj-lt"/>
              </a:rPr>
              <a:t>dipimpin oleh seorang </a:t>
            </a:r>
            <a:r>
              <a:rPr lang="id-ID" sz="2000" dirty="0">
                <a:solidFill>
                  <a:srgbClr val="FF0000"/>
                </a:solidFill>
                <a:latin typeface="+mj-lt"/>
              </a:rPr>
              <a:t>Kepala Bidang </a:t>
            </a:r>
            <a:r>
              <a:rPr lang="id-ID" sz="2000" dirty="0">
                <a:latin typeface="+mj-lt"/>
              </a:rPr>
              <a:t>, dengan </a:t>
            </a:r>
            <a:r>
              <a:rPr lang="id-ID" sz="2000" dirty="0">
                <a:solidFill>
                  <a:srgbClr val="FF0000"/>
                </a:solidFill>
                <a:latin typeface="+mj-lt"/>
              </a:rPr>
              <a:t>tugas</a:t>
            </a:r>
            <a:r>
              <a:rPr lang="id-ID" sz="2000" dirty="0">
                <a:latin typeface="+mj-lt"/>
              </a:rPr>
              <a:t> melaksanakan </a:t>
            </a:r>
            <a:r>
              <a:rPr lang="id-ID" sz="2000" dirty="0">
                <a:solidFill>
                  <a:srgbClr val="FF0000"/>
                </a:solidFill>
                <a:latin typeface="+mj-lt"/>
              </a:rPr>
              <a:t>pembinaan dan bimbingan di Pendidikan Luar Sekolah Pemuda dan Olahraga</a:t>
            </a:r>
            <a:r>
              <a:rPr lang="id-ID" sz="2000" dirty="0">
                <a:latin typeface="+mj-lt"/>
              </a:rPr>
              <a:t>, Contoh tugas yang dimaksud adalah sebagai berikut</a:t>
            </a:r>
          </a:p>
          <a:p>
            <a:pPr marL="342900" indent="-342900">
              <a:buAutoNum type="alphaLcPeriod"/>
            </a:pPr>
            <a:r>
              <a:rPr lang="id-ID" sz="2000" dirty="0">
                <a:latin typeface="+mj-lt"/>
              </a:rPr>
              <a:t>Merencanakan operasionalisasi rencana kerja sesuai tugas pokok dan funsinya</a:t>
            </a:r>
          </a:p>
          <a:p>
            <a:pPr marL="342900" indent="-342900">
              <a:buAutoNum type="alphaLcPeriod"/>
            </a:pPr>
            <a:r>
              <a:rPr lang="id-ID" sz="2000" dirty="0">
                <a:latin typeface="+mj-lt"/>
              </a:rPr>
              <a:t>Menyusun rencana dan program kerja bidang pemuda dan Olahraga  sebagai pedoman pelaksanaan tugas</a:t>
            </a:r>
          </a:p>
          <a:p>
            <a:pPr marL="342900" indent="-342900">
              <a:buAutoNum type="alphaLcPeriod"/>
            </a:pPr>
            <a:r>
              <a:rPr lang="id-ID" sz="2000" dirty="0" smtClean="0">
                <a:latin typeface="+mj-lt"/>
              </a:rPr>
              <a:t>Mengoordinasikan </a:t>
            </a:r>
            <a:r>
              <a:rPr lang="id-ID" sz="2000" dirty="0">
                <a:latin typeface="+mj-lt"/>
              </a:rPr>
              <a:t>konsep rencana pada kepala seksi dalam  melaksanakan tugas</a:t>
            </a:r>
          </a:p>
        </p:txBody>
      </p:sp>
      <p:sp>
        <p:nvSpPr>
          <p:cNvPr id="3" name="Rectangle 2"/>
          <p:cNvSpPr/>
          <p:nvPr/>
        </p:nvSpPr>
        <p:spPr>
          <a:xfrm>
            <a:off x="303212" y="3581400"/>
            <a:ext cx="11353800" cy="2246769"/>
          </a:xfrm>
          <a:prstGeom prst="rect">
            <a:avLst/>
          </a:prstGeom>
        </p:spPr>
        <p:txBody>
          <a:bodyPr wrap="square">
            <a:spAutoFit/>
          </a:bodyPr>
          <a:lstStyle/>
          <a:p>
            <a:r>
              <a:rPr lang="id-ID" sz="2000" dirty="0" smtClean="0">
                <a:solidFill>
                  <a:srgbClr val="00B0F0"/>
                </a:solidFill>
                <a:latin typeface="+mj-lt"/>
              </a:rPr>
              <a:t>4. </a:t>
            </a:r>
            <a:r>
              <a:rPr lang="id-ID" sz="2000" dirty="0">
                <a:solidFill>
                  <a:srgbClr val="00B0F0"/>
                </a:solidFill>
                <a:latin typeface="+mj-lt"/>
              </a:rPr>
              <a:t>Bidang ketenagaan pendidikan -&gt; </a:t>
            </a:r>
            <a:r>
              <a:rPr lang="id-ID" sz="2000" dirty="0">
                <a:latin typeface="+mj-lt"/>
              </a:rPr>
              <a:t>dipimpin oleh </a:t>
            </a:r>
            <a:r>
              <a:rPr lang="id-ID" sz="2000" dirty="0">
                <a:solidFill>
                  <a:srgbClr val="FF0000"/>
                </a:solidFill>
                <a:latin typeface="+mj-lt"/>
              </a:rPr>
              <a:t>seorang kepala bidang</a:t>
            </a:r>
            <a:r>
              <a:rPr lang="id-ID" sz="2000" dirty="0">
                <a:latin typeface="+mj-lt"/>
              </a:rPr>
              <a:t> dengan tugas </a:t>
            </a:r>
            <a:r>
              <a:rPr lang="id-ID" sz="2000" dirty="0">
                <a:solidFill>
                  <a:srgbClr val="FF0000"/>
                </a:solidFill>
                <a:latin typeface="+mj-lt"/>
              </a:rPr>
              <a:t>melaksanakan pembinaan dan bimbingan ketenagaan pendidikan</a:t>
            </a:r>
            <a:r>
              <a:rPr lang="id-ID" sz="2000" dirty="0">
                <a:latin typeface="+mj-lt"/>
              </a:rPr>
              <a:t>. Contoh tugas yang dimaksud adalah sebagai berikut</a:t>
            </a:r>
          </a:p>
          <a:p>
            <a:pPr marL="342900" indent="-342900">
              <a:buAutoNum type="alphaLcPeriod"/>
            </a:pPr>
            <a:r>
              <a:rPr lang="id-ID" sz="2000" dirty="0">
                <a:latin typeface="+mj-lt"/>
              </a:rPr>
              <a:t>Merencanakan operasionalisasi rencana kerja sesuai tugas pokok dan fungsinya</a:t>
            </a:r>
          </a:p>
          <a:p>
            <a:pPr marL="342900" indent="-342900">
              <a:buAutoNum type="alphaLcPeriod"/>
            </a:pPr>
            <a:r>
              <a:rPr lang="id-ID" sz="2000" dirty="0">
                <a:latin typeface="+mj-lt"/>
              </a:rPr>
              <a:t>Menyusun rencana dan program kerja ketenagaan kependidikan sebagai pedoman pelaksanaan tugas</a:t>
            </a:r>
          </a:p>
          <a:p>
            <a:pPr marL="342900" indent="-342900">
              <a:buAutoNum type="alphaLcPeriod"/>
            </a:pPr>
            <a:r>
              <a:rPr lang="id-ID" sz="2000" dirty="0" smtClean="0">
                <a:latin typeface="+mj-lt"/>
              </a:rPr>
              <a:t>Mengoordinasikan </a:t>
            </a:r>
            <a:r>
              <a:rPr lang="id-ID" sz="2000" dirty="0">
                <a:latin typeface="+mj-lt"/>
              </a:rPr>
              <a:t>konsep rencana kepada kepala seksi dalam melaksanakan tugas</a:t>
            </a:r>
          </a:p>
        </p:txBody>
      </p:sp>
    </p:spTree>
    <p:extLst>
      <p:ext uri="{BB962C8B-B14F-4D97-AF65-F5344CB8AC3E}">
        <p14:creationId xmlns:p14="http://schemas.microsoft.com/office/powerpoint/2010/main" val="25144026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124" y="457200"/>
            <a:ext cx="9143998" cy="1020762"/>
          </a:xfrm>
        </p:spPr>
        <p:txBody>
          <a:bodyPr>
            <a:normAutofit/>
          </a:bodyPr>
          <a:lstStyle/>
          <a:p>
            <a:r>
              <a:rPr lang="en-US" sz="4400" dirty="0" smtClean="0">
                <a:solidFill>
                  <a:srgbClr val="FFFF00"/>
                </a:solidFill>
              </a:rPr>
              <a:t>ORGANISASI PENDIDIKAN</a:t>
            </a:r>
            <a:endParaRPr lang="en-US" sz="4400" dirty="0">
              <a:solidFill>
                <a:srgbClr val="FFFF00"/>
              </a:solidFill>
            </a:endParaRPr>
          </a:p>
        </p:txBody>
      </p:sp>
      <p:sp>
        <p:nvSpPr>
          <p:cNvPr id="5" name="Content Placeholder 4"/>
          <p:cNvSpPr>
            <a:spLocks noGrp="1"/>
          </p:cNvSpPr>
          <p:nvPr>
            <p:ph sz="half" idx="1"/>
          </p:nvPr>
        </p:nvSpPr>
        <p:spPr/>
        <p:txBody>
          <a:bodyPr/>
          <a:lstStyle/>
          <a:p>
            <a:pPr marL="0" indent="0">
              <a:buNone/>
            </a:pPr>
            <a:r>
              <a:rPr lang="en-US" dirty="0" smtClean="0">
                <a:solidFill>
                  <a:srgbClr val="92D050"/>
                </a:solidFill>
                <a:latin typeface="+mj-lt"/>
              </a:rPr>
              <a:t>ORGANISASI PENDIDIKAN?</a:t>
            </a:r>
          </a:p>
          <a:p>
            <a:pPr marL="0" indent="0">
              <a:buNone/>
            </a:pPr>
            <a:r>
              <a:rPr lang="id-ID" dirty="0" smtClean="0">
                <a:solidFill>
                  <a:srgbClr val="FF0000"/>
                </a:solidFill>
                <a:latin typeface="+mj-lt"/>
              </a:rPr>
              <a:t>sekumpulan </a:t>
            </a:r>
            <a:r>
              <a:rPr lang="id-ID" dirty="0">
                <a:solidFill>
                  <a:srgbClr val="FF0000"/>
                </a:solidFill>
                <a:latin typeface="+mj-lt"/>
              </a:rPr>
              <a:t>orang yang melakukan suatu tujuan yang objektif</a:t>
            </a:r>
            <a:r>
              <a:rPr lang="id-ID" dirty="0">
                <a:latin typeface="+mj-lt"/>
              </a:rPr>
              <a:t> dalam bidang pendidikan dan mencerdaskan kehidupan bangsa.</a:t>
            </a:r>
          </a:p>
          <a:p>
            <a:pPr marL="0" indent="0">
              <a:buNone/>
            </a:pPr>
            <a:r>
              <a:rPr lang="id-ID" dirty="0">
                <a:solidFill>
                  <a:srgbClr val="00B0F0"/>
                </a:solidFill>
                <a:latin typeface="+mj-lt"/>
              </a:rPr>
              <a:t>Tujuan Objektif </a:t>
            </a:r>
            <a:r>
              <a:rPr lang="id-ID" dirty="0">
                <a:latin typeface="+mj-lt"/>
              </a:rPr>
              <a:t>: tujuan yang apabila direncanakan dengan matang </a:t>
            </a:r>
          </a:p>
          <a:p>
            <a:endParaRPr lang="en-US" dirty="0">
              <a:latin typeface="+mj-lt"/>
            </a:endParaRPr>
          </a:p>
        </p:txBody>
      </p:sp>
      <p:sp>
        <p:nvSpPr>
          <p:cNvPr id="3" name="Content Placeholder 2"/>
          <p:cNvSpPr>
            <a:spLocks noGrp="1"/>
          </p:cNvSpPr>
          <p:nvPr>
            <p:ph sz="half" idx="2"/>
          </p:nvPr>
        </p:nvSpPr>
        <p:spPr>
          <a:xfrm>
            <a:off x="7085012" y="1906044"/>
            <a:ext cx="4419598" cy="4267200"/>
          </a:xfrm>
        </p:spPr>
        <p:txBody>
          <a:bodyPr/>
          <a:lstStyle/>
          <a:p>
            <a:r>
              <a:rPr lang="id-ID" dirty="0">
                <a:solidFill>
                  <a:srgbClr val="FF0000"/>
                </a:solidFill>
                <a:latin typeface="+mj-lt"/>
              </a:rPr>
              <a:t>Organisasi pendidikan normal </a:t>
            </a:r>
            <a:r>
              <a:rPr lang="id-ID" dirty="0">
                <a:latin typeface="+mj-lt"/>
              </a:rPr>
              <a:t>meliputi SD, SMP, SMA, Madrasah, Perguruan Tinggi, Osis, dan lain sebagainya</a:t>
            </a:r>
          </a:p>
          <a:p>
            <a:r>
              <a:rPr lang="id-ID" dirty="0">
                <a:solidFill>
                  <a:srgbClr val="FF0000"/>
                </a:solidFill>
                <a:latin typeface="+mj-lt"/>
              </a:rPr>
              <a:t>Organisasi pendidikan nonformal </a:t>
            </a:r>
            <a:r>
              <a:rPr lang="id-ID" dirty="0">
                <a:latin typeface="+mj-lt"/>
              </a:rPr>
              <a:t>meliputi berbagai macam bimbingan </a:t>
            </a:r>
            <a:r>
              <a:rPr lang="id-ID" dirty="0" smtClean="0">
                <a:latin typeface="+mj-lt"/>
              </a:rPr>
              <a:t>belajar</a:t>
            </a:r>
            <a:endParaRPr lang="id-ID" dirty="0">
              <a:latin typeface="+mj-lt"/>
            </a:endParaRPr>
          </a:p>
        </p:txBody>
      </p:sp>
    </p:spTree>
    <p:extLst>
      <p:ext uri="{BB962C8B-B14F-4D97-AF65-F5344CB8AC3E}">
        <p14:creationId xmlns:p14="http://schemas.microsoft.com/office/powerpoint/2010/main" val="2237309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22412" y="2971800"/>
            <a:ext cx="9143998" cy="1020762"/>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smtClean="0">
                <a:ln w="0"/>
                <a:solidFill>
                  <a:srgbClr val="FFFF00"/>
                </a:solidFill>
                <a:effectLst>
                  <a:outerShdw blurRad="38100" dist="25400" dir="5400000" algn="ctr" rotWithShape="0">
                    <a:srgbClr val="6E747A">
                      <a:alpha val="43000"/>
                    </a:srgbClr>
                  </a:outerShdw>
                </a:effectLst>
              </a:rPr>
              <a:t>Tanyakan bila ada yang ingin ditanyakan</a:t>
            </a:r>
            <a:br>
              <a:rPr lang="en-US" dirty="0" smtClean="0">
                <a:ln w="0"/>
                <a:solidFill>
                  <a:srgbClr val="FFFF00"/>
                </a:solidFill>
                <a:effectLst>
                  <a:outerShdw blurRad="38100" dist="25400" dir="5400000" algn="ctr" rotWithShape="0">
                    <a:srgbClr val="6E747A">
                      <a:alpha val="43000"/>
                    </a:srgbClr>
                  </a:outerShdw>
                </a:effectLst>
              </a:rPr>
            </a:br>
            <a:r>
              <a:rPr lang="en-US" dirty="0" smtClean="0">
                <a:ln w="0"/>
                <a:solidFill>
                  <a:srgbClr val="FFFF00"/>
                </a:solidFill>
                <a:effectLst>
                  <a:outerShdw blurRad="38100" dist="25400" dir="5400000" algn="ctr" rotWithShape="0">
                    <a:srgbClr val="6E747A">
                      <a:alpha val="43000"/>
                    </a:srgbClr>
                  </a:outerShdw>
                </a:effectLst>
              </a:rPr>
              <a:t>kalo ga ngerti nanya, kalo ngerti diem</a:t>
            </a:r>
            <a:endParaRPr lang="en-US" dirty="0">
              <a:ln w="0"/>
              <a:solidFill>
                <a:srgbClr val="FFFF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85708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grpId="1" nodeType="clickEffect">
                                  <p:stCondLst>
                                    <p:cond delay="0"/>
                                  </p:stCondLst>
                                  <p:childTnLst>
                                    <p:animClr clrSpc="rgb" dir="cw">
                                      <p:cBhvr>
                                        <p:cTn id="11" dur="2000" fill="hold"/>
                                        <p:tgtEl>
                                          <p:spTgt spid="2"/>
                                        </p:tgtEl>
                                        <p:attrNameLst>
                                          <p:attrName>stroke.color</p:attrName>
                                        </p:attrNameLst>
                                      </p:cBhvr>
                                      <p:to>
                                        <a:schemeClr val="accent2"/>
                                      </p:to>
                                    </p:animClr>
                                    <p:set>
                                      <p:cBhvr>
                                        <p:cTn id="12"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011" y="228600"/>
            <a:ext cx="10134599" cy="1981200"/>
          </a:xfrm>
        </p:spPr>
        <p:txBody>
          <a:bodyPr/>
          <a:lstStyle/>
          <a:p>
            <a:r>
              <a:rPr lang="id-ID" sz="2400" dirty="0"/>
              <a:t>Fungsi manajemen </a:t>
            </a:r>
            <a:r>
              <a:rPr lang="id-ID" sz="2400" dirty="0" smtClean="0"/>
              <a:t>:</a:t>
            </a:r>
            <a:r>
              <a:rPr lang="en-US" sz="2400" dirty="0" smtClean="0"/>
              <a:t/>
            </a:r>
            <a:br>
              <a:rPr lang="en-US" sz="2400" dirty="0" smtClean="0"/>
            </a:br>
            <a:r>
              <a:rPr lang="id-ID" sz="2400" dirty="0" smtClean="0"/>
              <a:t> </a:t>
            </a:r>
            <a:r>
              <a:rPr lang="id-ID" sz="2400" dirty="0"/>
              <a:t/>
            </a:r>
            <a:br>
              <a:rPr lang="id-ID" sz="2400" dirty="0"/>
            </a:br>
            <a:r>
              <a:rPr lang="id-ID" sz="2400" dirty="0" smtClean="0">
                <a:solidFill>
                  <a:srgbClr val="00B0F0"/>
                </a:solidFill>
              </a:rPr>
              <a:t>Planning</a:t>
            </a:r>
            <a:r>
              <a:rPr lang="en-US" sz="2400" dirty="0" smtClean="0"/>
              <a:t> – </a:t>
            </a:r>
            <a:r>
              <a:rPr lang="id-ID" sz="2400" dirty="0" smtClean="0">
                <a:solidFill>
                  <a:srgbClr val="00B0F0"/>
                </a:solidFill>
              </a:rPr>
              <a:t>Staffing</a:t>
            </a:r>
            <a:r>
              <a:rPr lang="en-US" sz="2400" dirty="0" smtClean="0">
                <a:solidFill>
                  <a:srgbClr val="00B0F0"/>
                </a:solidFill>
              </a:rPr>
              <a:t> - </a:t>
            </a:r>
            <a:r>
              <a:rPr lang="id-ID" sz="2400" dirty="0" smtClean="0">
                <a:solidFill>
                  <a:srgbClr val="00B0F0"/>
                </a:solidFill>
              </a:rPr>
              <a:t>Organizing </a:t>
            </a:r>
            <a:r>
              <a:rPr lang="en-US" sz="2400" dirty="0" smtClean="0">
                <a:solidFill>
                  <a:srgbClr val="00B0F0"/>
                </a:solidFill>
              </a:rPr>
              <a:t>– </a:t>
            </a:r>
            <a:r>
              <a:rPr lang="id-ID" sz="2400" dirty="0" smtClean="0">
                <a:solidFill>
                  <a:srgbClr val="00B0F0"/>
                </a:solidFill>
              </a:rPr>
              <a:t>Directing</a:t>
            </a:r>
            <a:r>
              <a:rPr lang="en-US" sz="2400" dirty="0" smtClean="0">
                <a:solidFill>
                  <a:srgbClr val="00B0F0"/>
                </a:solidFill>
              </a:rPr>
              <a:t> - </a:t>
            </a:r>
            <a:r>
              <a:rPr lang="id-ID" sz="2400" dirty="0" smtClean="0">
                <a:solidFill>
                  <a:srgbClr val="00B0F0"/>
                </a:solidFill>
              </a:rPr>
              <a:t>Controlling</a:t>
            </a:r>
            <a:endParaRPr lang="en-US" sz="2000" dirty="0"/>
          </a:p>
        </p:txBody>
      </p:sp>
      <p:sp>
        <p:nvSpPr>
          <p:cNvPr id="3" name="Subtitle 2"/>
          <p:cNvSpPr>
            <a:spLocks noGrp="1"/>
          </p:cNvSpPr>
          <p:nvPr>
            <p:ph type="subTitle" idx="1"/>
          </p:nvPr>
        </p:nvSpPr>
        <p:spPr>
          <a:xfrm>
            <a:off x="1370012" y="4876800"/>
            <a:ext cx="9143999" cy="1066800"/>
          </a:xfrm>
        </p:spPr>
        <p:txBody>
          <a:bodyPr>
            <a:normAutofit/>
          </a:bodyPr>
          <a:lstStyle/>
          <a:p>
            <a:r>
              <a:rPr lang="id-ID" sz="4400" dirty="0" smtClean="0">
                <a:solidFill>
                  <a:srgbClr val="FFFF00"/>
                </a:solidFill>
                <a:latin typeface="+mj-lt"/>
              </a:rPr>
              <a:t>MANAJEMEN PENDIDIKAN</a:t>
            </a:r>
            <a:endParaRPr lang="en-US" sz="4400" dirty="0">
              <a:solidFill>
                <a:srgbClr val="FFFF00"/>
              </a:solidFill>
              <a:latin typeface="+mj-lt"/>
            </a:endParaRPr>
          </a:p>
        </p:txBody>
      </p:sp>
      <p:sp>
        <p:nvSpPr>
          <p:cNvPr id="4" name="Title 1"/>
          <p:cNvSpPr txBox="1">
            <a:spLocks/>
          </p:cNvSpPr>
          <p:nvPr/>
        </p:nvSpPr>
        <p:spPr>
          <a:xfrm>
            <a:off x="1522413" y="609600"/>
            <a:ext cx="9144000" cy="19812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endParaRPr lang="en-US" sz="3200" dirty="0"/>
          </a:p>
        </p:txBody>
      </p:sp>
      <p:sp>
        <p:nvSpPr>
          <p:cNvPr id="5" name="Title 1"/>
          <p:cNvSpPr txBox="1">
            <a:spLocks/>
          </p:cNvSpPr>
          <p:nvPr/>
        </p:nvSpPr>
        <p:spPr>
          <a:xfrm>
            <a:off x="1370011" y="2622115"/>
            <a:ext cx="9144000" cy="19812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id-ID" sz="3200" dirty="0" smtClean="0">
                <a:solidFill>
                  <a:srgbClr val="00B0F0"/>
                </a:solidFill>
              </a:rPr>
              <a:t>Manajemen pendidikan </a:t>
            </a:r>
            <a:r>
              <a:rPr lang="id-ID" sz="3200" dirty="0" smtClean="0"/>
              <a:t>adalah </a:t>
            </a:r>
            <a:r>
              <a:rPr lang="id-ID" sz="3200" dirty="0" smtClean="0">
                <a:solidFill>
                  <a:srgbClr val="FF0000"/>
                </a:solidFill>
              </a:rPr>
              <a:t>aktivitas untuk menggabungkan seluruh elemen yang terdapat dalam bidang pendidikan untuk mencapai tujuan</a:t>
            </a:r>
            <a:r>
              <a:rPr lang="id-ID" sz="3200" dirty="0" smtClean="0"/>
              <a:t> yang telah ditetapkan</a:t>
            </a:r>
            <a:endParaRPr lang="en-US" sz="3200" dirty="0"/>
          </a:p>
        </p:txBody>
      </p:sp>
    </p:spTree>
    <p:extLst>
      <p:ext uri="{BB962C8B-B14F-4D97-AF65-F5344CB8AC3E}">
        <p14:creationId xmlns:p14="http://schemas.microsoft.com/office/powerpoint/2010/main" val="9542865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id-ID" sz="3200" dirty="0">
                <a:solidFill>
                  <a:srgbClr val="00B0F0"/>
                </a:solidFill>
              </a:rPr>
              <a:t>Administrasi pendidikan </a:t>
            </a:r>
            <a:r>
              <a:rPr lang="id-ID" sz="3200" dirty="0"/>
              <a:t>adalah suatu tata kerja dengan maksud untuk </a:t>
            </a:r>
            <a:r>
              <a:rPr lang="id-ID" sz="3200" dirty="0">
                <a:solidFill>
                  <a:srgbClr val="FF0000"/>
                </a:solidFill>
              </a:rPr>
              <a:t>mengorganisasikan, merencanakan, dan memimpin</a:t>
            </a:r>
            <a:r>
              <a:rPr lang="id-ID" sz="3200" dirty="0"/>
              <a:t> suatu kegiatan yang berhubungan dengan bidang pendidikan dan keberhasilan administrasi </a:t>
            </a:r>
          </a:p>
        </p:txBody>
      </p:sp>
      <p:sp>
        <p:nvSpPr>
          <p:cNvPr id="3" name="Text Placeholder 2"/>
          <p:cNvSpPr>
            <a:spLocks noGrp="1"/>
          </p:cNvSpPr>
          <p:nvPr>
            <p:ph type="body" idx="1"/>
          </p:nvPr>
        </p:nvSpPr>
        <p:spPr>
          <a:xfrm>
            <a:off x="1502036" y="4876800"/>
            <a:ext cx="9143999" cy="1069675"/>
          </a:xfrm>
        </p:spPr>
        <p:txBody>
          <a:bodyPr>
            <a:normAutofit/>
          </a:bodyPr>
          <a:lstStyle/>
          <a:p>
            <a:pPr algn="r"/>
            <a:r>
              <a:rPr lang="id-ID" sz="4400" dirty="0" smtClean="0">
                <a:solidFill>
                  <a:srgbClr val="FFFF00"/>
                </a:solidFill>
                <a:latin typeface="+mj-lt"/>
              </a:rPr>
              <a:t>ADMINISTRASI PENDIDIKAN</a:t>
            </a:r>
            <a:endParaRPr lang="id-ID" sz="4400" dirty="0">
              <a:solidFill>
                <a:srgbClr val="FFFF00"/>
              </a:solidFill>
              <a:latin typeface="+mj-lt"/>
            </a:endParaRPr>
          </a:p>
        </p:txBody>
      </p:sp>
    </p:spTree>
    <p:extLst>
      <p:ext uri="{BB962C8B-B14F-4D97-AF65-F5344CB8AC3E}">
        <p14:creationId xmlns:p14="http://schemas.microsoft.com/office/powerpoint/2010/main" val="38477509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836" y="1700808"/>
            <a:ext cx="9601199" cy="2667000"/>
          </a:xfrm>
        </p:spPr>
        <p:txBody>
          <a:bodyPr/>
          <a:lstStyle/>
          <a:p>
            <a:r>
              <a:rPr lang="id-ID" sz="2400" dirty="0"/>
              <a:t>Menurut </a:t>
            </a:r>
            <a:r>
              <a:rPr lang="id-ID" sz="2400" dirty="0">
                <a:solidFill>
                  <a:srgbClr val="FF0000"/>
                </a:solidFill>
              </a:rPr>
              <a:t>Edgar Schein (1973) </a:t>
            </a:r>
            <a:r>
              <a:rPr lang="id-ID" sz="2400" dirty="0"/>
              <a:t>adalah koordinasi yang rasional dari aktivitas sejumlah orang dalam mencapai sejumlah tujuan yang jelas </a:t>
            </a:r>
            <a:r>
              <a:rPr lang="id-ID" sz="2400" dirty="0">
                <a:solidFill>
                  <a:srgbClr val="FF0000"/>
                </a:solidFill>
              </a:rPr>
              <a:t>melalui fungsi dan fungsi dan hirarki kekuasaan</a:t>
            </a:r>
            <a:r>
              <a:rPr lang="id-ID" sz="2400" dirty="0"/>
              <a:t>. </a:t>
            </a:r>
            <a:r>
              <a:rPr lang="en-US" sz="2400" dirty="0" smtClean="0"/>
              <a:t/>
            </a:r>
            <a:br>
              <a:rPr lang="en-US" sz="2400" dirty="0" smtClean="0"/>
            </a:br>
            <a:r>
              <a:rPr lang="id-ID" sz="2400" dirty="0" smtClean="0"/>
              <a:t>Keuntungan </a:t>
            </a:r>
            <a:r>
              <a:rPr lang="id-ID" sz="2400" dirty="0"/>
              <a:t>memasuki organisasi :</a:t>
            </a:r>
            <a:br>
              <a:rPr lang="id-ID" sz="2400" dirty="0"/>
            </a:br>
            <a:r>
              <a:rPr lang="id-ID" sz="2400" dirty="0"/>
              <a:t>Meringankan beban perseorangan karena saling membantu</a:t>
            </a:r>
            <a:br>
              <a:rPr lang="id-ID" sz="2400" dirty="0"/>
            </a:br>
            <a:r>
              <a:rPr lang="id-ID" sz="2400" dirty="0"/>
              <a:t>Memenuhi kebutuhan sosial</a:t>
            </a:r>
            <a:br>
              <a:rPr lang="id-ID" sz="2400" dirty="0"/>
            </a:br>
            <a:r>
              <a:rPr lang="id-ID" sz="2400" dirty="0"/>
              <a:t>Mempermudah pemecahan </a:t>
            </a:r>
            <a:r>
              <a:rPr lang="id-ID" sz="2400" dirty="0" smtClean="0"/>
              <a:t>masalah</a:t>
            </a:r>
            <a:endParaRPr lang="en-US" sz="2400" dirty="0"/>
          </a:p>
        </p:txBody>
      </p:sp>
      <p:sp>
        <p:nvSpPr>
          <p:cNvPr id="3" name="Text Placeholder 2"/>
          <p:cNvSpPr>
            <a:spLocks noGrp="1"/>
          </p:cNvSpPr>
          <p:nvPr>
            <p:ph type="body" idx="1"/>
          </p:nvPr>
        </p:nvSpPr>
        <p:spPr>
          <a:xfrm>
            <a:off x="1522413" y="4876800"/>
            <a:ext cx="9143999" cy="1069675"/>
          </a:xfrm>
        </p:spPr>
        <p:txBody>
          <a:bodyPr>
            <a:normAutofit/>
          </a:bodyPr>
          <a:lstStyle/>
          <a:p>
            <a:r>
              <a:rPr lang="id-ID" sz="4400" dirty="0" smtClean="0">
                <a:solidFill>
                  <a:srgbClr val="FFFF00"/>
                </a:solidFill>
                <a:latin typeface="+mj-lt"/>
              </a:rPr>
              <a:t>INDIVIDU DAN ORGANISASI</a:t>
            </a:r>
            <a:endParaRPr lang="id-ID" sz="4400" dirty="0">
              <a:solidFill>
                <a:srgbClr val="FFFF00"/>
              </a:solidFill>
              <a:latin typeface="+mj-lt"/>
            </a:endParaRPr>
          </a:p>
        </p:txBody>
      </p:sp>
    </p:spTree>
    <p:extLst>
      <p:ext uri="{BB962C8B-B14F-4D97-AF65-F5344CB8AC3E}">
        <p14:creationId xmlns:p14="http://schemas.microsoft.com/office/powerpoint/2010/main" val="1284416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5167" y="457200"/>
            <a:ext cx="9143998" cy="1020762"/>
          </a:xfrm>
        </p:spPr>
        <p:txBody>
          <a:bodyPr>
            <a:normAutofit/>
          </a:bodyPr>
          <a:lstStyle/>
          <a:p>
            <a:r>
              <a:rPr lang="id-ID" sz="4800" dirty="0" smtClean="0">
                <a:solidFill>
                  <a:srgbClr val="FFFF00"/>
                </a:solidFill>
              </a:rPr>
              <a:t>JENIS ORGANISASI</a:t>
            </a:r>
            <a:endParaRPr lang="en-US" sz="4800" dirty="0">
              <a:solidFill>
                <a:srgbClr val="FFFF00"/>
              </a:solidFill>
            </a:endParaRPr>
          </a:p>
        </p:txBody>
      </p:sp>
      <p:sp>
        <p:nvSpPr>
          <p:cNvPr id="3" name="Content Placeholder 2"/>
          <p:cNvSpPr>
            <a:spLocks noGrp="1"/>
          </p:cNvSpPr>
          <p:nvPr>
            <p:ph sz="half" idx="1"/>
          </p:nvPr>
        </p:nvSpPr>
        <p:spPr/>
        <p:txBody>
          <a:bodyPr>
            <a:normAutofit lnSpcReduction="10000"/>
          </a:bodyPr>
          <a:lstStyle/>
          <a:p>
            <a:r>
              <a:rPr lang="id-ID" dirty="0">
                <a:solidFill>
                  <a:srgbClr val="FF0000"/>
                </a:solidFill>
                <a:latin typeface="+mj-lt"/>
              </a:rPr>
              <a:t>Organisasi Formal </a:t>
            </a:r>
            <a:r>
              <a:rPr lang="id-ID" dirty="0">
                <a:latin typeface="+mj-lt"/>
              </a:rPr>
              <a:t>memiliki ciri-ciri :</a:t>
            </a:r>
          </a:p>
          <a:p>
            <a:pPr marL="644652" lvl="1" indent="-342900">
              <a:buAutoNum type="arabicPeriod"/>
            </a:pPr>
            <a:r>
              <a:rPr lang="id-ID" dirty="0">
                <a:latin typeface="+mj-lt"/>
              </a:rPr>
              <a:t>Struktur kegiatan diatur dengan jelas</a:t>
            </a:r>
          </a:p>
          <a:p>
            <a:pPr marL="342900" indent="-342900">
              <a:buAutoNum type="arabicPeriod"/>
            </a:pPr>
            <a:r>
              <a:rPr lang="id-ID" dirty="0">
                <a:latin typeface="+mj-lt"/>
              </a:rPr>
              <a:t>Organisasi dibentuk secara rasional</a:t>
            </a:r>
          </a:p>
          <a:p>
            <a:pPr marL="342900" indent="-342900">
              <a:buAutoNum type="arabicPeriod"/>
            </a:pPr>
            <a:r>
              <a:rPr lang="id-ID" dirty="0">
                <a:latin typeface="+mj-lt"/>
              </a:rPr>
              <a:t>Setiap masalah dipecahkan secara formal</a:t>
            </a:r>
          </a:p>
          <a:p>
            <a:pPr marL="342900" indent="-342900">
              <a:buAutoNum type="arabicPeriod"/>
            </a:pPr>
            <a:r>
              <a:rPr lang="id-ID" dirty="0">
                <a:latin typeface="+mj-lt"/>
              </a:rPr>
              <a:t>Organisasi relatif permanen</a:t>
            </a:r>
          </a:p>
          <a:p>
            <a:endParaRPr lang="en-US" dirty="0">
              <a:latin typeface="+mj-lt"/>
            </a:endParaRPr>
          </a:p>
        </p:txBody>
      </p:sp>
      <p:sp>
        <p:nvSpPr>
          <p:cNvPr id="4" name="Content Placeholder 3"/>
          <p:cNvSpPr>
            <a:spLocks noGrp="1"/>
          </p:cNvSpPr>
          <p:nvPr>
            <p:ph sz="half" idx="2"/>
          </p:nvPr>
        </p:nvSpPr>
        <p:spPr/>
        <p:txBody>
          <a:bodyPr>
            <a:normAutofit lnSpcReduction="10000"/>
          </a:bodyPr>
          <a:lstStyle/>
          <a:p>
            <a:r>
              <a:rPr lang="id-ID" dirty="0">
                <a:solidFill>
                  <a:srgbClr val="FF0000"/>
                </a:solidFill>
                <a:latin typeface="+mj-lt"/>
              </a:rPr>
              <a:t>Organisasi informal </a:t>
            </a:r>
            <a:r>
              <a:rPr lang="id-ID" dirty="0">
                <a:latin typeface="+mj-lt"/>
              </a:rPr>
              <a:t>memiliki ciri-ciri :</a:t>
            </a:r>
          </a:p>
          <a:p>
            <a:pPr marL="342900" indent="-342900">
              <a:buAutoNum type="arabicPeriod"/>
            </a:pPr>
            <a:r>
              <a:rPr lang="id-ID" dirty="0">
                <a:latin typeface="+mj-lt"/>
              </a:rPr>
              <a:t>Fleksibel</a:t>
            </a:r>
          </a:p>
          <a:p>
            <a:pPr marL="342900" indent="-342900">
              <a:buAutoNum type="arabicPeriod"/>
            </a:pPr>
            <a:r>
              <a:rPr lang="id-ID" dirty="0">
                <a:latin typeface="+mj-lt"/>
              </a:rPr>
              <a:t>Spontan</a:t>
            </a:r>
          </a:p>
          <a:p>
            <a:pPr marL="342900" indent="-342900">
              <a:buAutoNum type="arabicPeriod"/>
            </a:pPr>
            <a:r>
              <a:rPr lang="id-ID" dirty="0">
                <a:latin typeface="+mj-lt"/>
              </a:rPr>
              <a:t>Tidak terumuskan</a:t>
            </a:r>
          </a:p>
          <a:p>
            <a:pPr marL="342900" indent="-342900">
              <a:buAutoNum type="arabicPeriod"/>
            </a:pPr>
            <a:r>
              <a:rPr lang="id-ID" dirty="0" smtClean="0">
                <a:latin typeface="+mj-lt"/>
              </a:rPr>
              <a:t>Tujuan organisasi tidak terspesifikasi</a:t>
            </a:r>
            <a:endParaRPr lang="id-ID" dirty="0">
              <a:latin typeface="+mj-lt"/>
            </a:endParaRPr>
          </a:p>
          <a:p>
            <a:endParaRPr lang="en-US" dirty="0">
              <a:latin typeface="+mj-lt"/>
            </a:endParaRPr>
          </a:p>
        </p:txBody>
      </p:sp>
    </p:spTree>
    <p:extLst>
      <p:ext uri="{BB962C8B-B14F-4D97-AF65-F5344CB8AC3E}">
        <p14:creationId xmlns:p14="http://schemas.microsoft.com/office/powerpoint/2010/main" val="8098646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wipe(down)">
                                      <p:cBhvr>
                                        <p:cTn id="35" dur="500"/>
                                        <p:tgtEl>
                                          <p:spTgt spid="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wipe(down)">
                                      <p:cBhvr>
                                        <p:cTn id="40" dur="500"/>
                                        <p:tgtEl>
                                          <p:spTgt spid="4">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wipe(down)">
                                      <p:cBhvr>
                                        <p:cTn id="45" dur="500"/>
                                        <p:tgtEl>
                                          <p:spTgt spid="4">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wipe(down)">
                                      <p:cBhvr>
                                        <p:cTn id="50" dur="500"/>
                                        <p:tgtEl>
                                          <p:spTgt spid="4">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wipe(down)">
                                      <p:cBhvr>
                                        <p:cTn id="5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4400" dirty="0" smtClean="0">
                <a:solidFill>
                  <a:srgbClr val="FFFF00"/>
                </a:solidFill>
              </a:rPr>
              <a:t>BENTUK ORGANISASI</a:t>
            </a:r>
            <a:endParaRPr lang="en-US" sz="4400" dirty="0">
              <a:solidFill>
                <a:srgbClr val="FFFF00"/>
              </a:solidFill>
            </a:endParaRPr>
          </a:p>
        </p:txBody>
      </p:sp>
      <p:sp>
        <p:nvSpPr>
          <p:cNvPr id="3" name="Content Placeholder 2"/>
          <p:cNvSpPr>
            <a:spLocks noGrp="1"/>
          </p:cNvSpPr>
          <p:nvPr>
            <p:ph idx="1"/>
          </p:nvPr>
        </p:nvSpPr>
        <p:spPr/>
        <p:txBody>
          <a:bodyPr/>
          <a:lstStyle/>
          <a:p>
            <a:r>
              <a:rPr lang="id-ID" dirty="0">
                <a:solidFill>
                  <a:srgbClr val="00B0F0"/>
                </a:solidFill>
                <a:latin typeface="+mj-lt"/>
              </a:rPr>
              <a:t>Bentuk organisasi Jalur </a:t>
            </a:r>
            <a:r>
              <a:rPr lang="id-ID" dirty="0">
                <a:latin typeface="+mj-lt"/>
              </a:rPr>
              <a:t>adalah adanya </a:t>
            </a:r>
            <a:r>
              <a:rPr lang="id-ID" dirty="0">
                <a:solidFill>
                  <a:srgbClr val="FF0000"/>
                </a:solidFill>
                <a:latin typeface="+mj-lt"/>
              </a:rPr>
              <a:t>garis komando sentral dari atasan kepada bawahan</a:t>
            </a:r>
          </a:p>
          <a:p>
            <a:r>
              <a:rPr lang="id-ID" dirty="0">
                <a:solidFill>
                  <a:srgbClr val="00B0F0"/>
                </a:solidFill>
                <a:latin typeface="+mj-lt"/>
              </a:rPr>
              <a:t>Bentuk organisasi Garis (line organization)  dan staf </a:t>
            </a:r>
            <a:r>
              <a:rPr lang="id-ID" dirty="0">
                <a:latin typeface="+mj-lt"/>
              </a:rPr>
              <a:t>adalah bentuk organisasi </a:t>
            </a:r>
            <a:r>
              <a:rPr lang="id-ID" dirty="0">
                <a:solidFill>
                  <a:srgbClr val="FF0000"/>
                </a:solidFill>
                <a:latin typeface="+mj-lt"/>
              </a:rPr>
              <a:t>yang pemimpin mempunyai staf</a:t>
            </a:r>
            <a:r>
              <a:rPr lang="id-ID" dirty="0">
                <a:latin typeface="+mj-lt"/>
              </a:rPr>
              <a:t> sebagai pembantu yang</a:t>
            </a:r>
            <a:r>
              <a:rPr lang="id-ID" dirty="0">
                <a:solidFill>
                  <a:srgbClr val="FF0000"/>
                </a:solidFill>
                <a:latin typeface="+mj-lt"/>
              </a:rPr>
              <a:t> tidak memiliki komando </a:t>
            </a:r>
          </a:p>
          <a:p>
            <a:r>
              <a:rPr lang="id-ID" dirty="0">
                <a:solidFill>
                  <a:srgbClr val="00B0F0"/>
                </a:solidFill>
                <a:latin typeface="+mj-lt"/>
              </a:rPr>
              <a:t>Bentuk organisasi Fungsional </a:t>
            </a:r>
            <a:r>
              <a:rPr lang="id-ID" dirty="0">
                <a:latin typeface="+mj-lt"/>
              </a:rPr>
              <a:t>adalah organisasi yang mendasarkan kepada </a:t>
            </a:r>
            <a:r>
              <a:rPr lang="id-ID" dirty="0">
                <a:solidFill>
                  <a:srgbClr val="FF0000"/>
                </a:solidFill>
                <a:latin typeface="+mj-lt"/>
              </a:rPr>
              <a:t>keahlian</a:t>
            </a:r>
          </a:p>
          <a:p>
            <a:endParaRPr lang="en-US" dirty="0">
              <a:latin typeface="+mj-lt"/>
            </a:endParaRPr>
          </a:p>
        </p:txBody>
      </p:sp>
    </p:spTree>
    <p:extLst>
      <p:ext uri="{BB962C8B-B14F-4D97-AF65-F5344CB8AC3E}">
        <p14:creationId xmlns:p14="http://schemas.microsoft.com/office/powerpoint/2010/main" val="16765251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510" y="457200"/>
            <a:ext cx="9143998" cy="1020762"/>
          </a:xfrm>
        </p:spPr>
        <p:txBody>
          <a:bodyPr>
            <a:noAutofit/>
          </a:bodyPr>
          <a:lstStyle/>
          <a:p>
            <a:pPr algn="ctr"/>
            <a:r>
              <a:rPr lang="id-ID" sz="3600" dirty="0" smtClean="0">
                <a:solidFill>
                  <a:srgbClr val="FFFF00"/>
                </a:solidFill>
              </a:rPr>
              <a:t>ORGANISASI DAN MANAJEMEN PENDIDIKAN</a:t>
            </a:r>
            <a:endParaRPr lang="id-ID" sz="3600" dirty="0">
              <a:solidFill>
                <a:srgbClr val="FFFF00"/>
              </a:solidFill>
            </a:endParaRPr>
          </a:p>
        </p:txBody>
      </p:sp>
      <p:sp>
        <p:nvSpPr>
          <p:cNvPr id="3" name="Text Placeholder 2"/>
          <p:cNvSpPr>
            <a:spLocks noGrp="1"/>
          </p:cNvSpPr>
          <p:nvPr>
            <p:ph type="body" idx="1"/>
          </p:nvPr>
        </p:nvSpPr>
        <p:spPr/>
        <p:txBody>
          <a:bodyPr>
            <a:normAutofit fontScale="85000" lnSpcReduction="20000"/>
          </a:bodyPr>
          <a:lstStyle/>
          <a:p>
            <a:r>
              <a:rPr lang="id-ID" dirty="0">
                <a:solidFill>
                  <a:srgbClr val="FF0000"/>
                </a:solidFill>
                <a:latin typeface="+mj-lt"/>
              </a:rPr>
              <a:t>Pasal 49</a:t>
            </a:r>
            <a:r>
              <a:rPr lang="id-ID" dirty="0">
                <a:latin typeface="+mj-lt"/>
              </a:rPr>
              <a:t>, pengelolaan sistem Pendidikan Nasional adalah tanggung jawab </a:t>
            </a:r>
            <a:r>
              <a:rPr lang="id-ID" dirty="0" smtClean="0">
                <a:latin typeface="+mj-lt"/>
              </a:rPr>
              <a:t>Menteri</a:t>
            </a:r>
            <a:endParaRPr lang="id-ID" dirty="0">
              <a:latin typeface="+mj-lt"/>
            </a:endParaRPr>
          </a:p>
        </p:txBody>
      </p:sp>
      <p:sp>
        <p:nvSpPr>
          <p:cNvPr id="5" name="Text Placeholder 4"/>
          <p:cNvSpPr>
            <a:spLocks noGrp="1"/>
          </p:cNvSpPr>
          <p:nvPr>
            <p:ph type="body" sz="quarter" idx="3"/>
          </p:nvPr>
        </p:nvSpPr>
        <p:spPr>
          <a:xfrm>
            <a:off x="6627812" y="1905000"/>
            <a:ext cx="4416552" cy="762000"/>
          </a:xfrm>
        </p:spPr>
        <p:txBody>
          <a:bodyPr>
            <a:normAutofit fontScale="70000" lnSpcReduction="20000"/>
          </a:bodyPr>
          <a:lstStyle/>
          <a:p>
            <a:r>
              <a:rPr lang="id-ID" dirty="0">
                <a:solidFill>
                  <a:srgbClr val="FF0000"/>
                </a:solidFill>
                <a:latin typeface="+mj-lt"/>
              </a:rPr>
              <a:t>Pasal 50</a:t>
            </a:r>
            <a:r>
              <a:rPr lang="id-ID" dirty="0">
                <a:latin typeface="+mj-lt"/>
              </a:rPr>
              <a:t>, diperbolehkannya lembaga pemerintahan menyelenggarakan pendidikan yang dibutuhkan</a:t>
            </a:r>
            <a:endParaRPr lang="en-US" dirty="0">
              <a:latin typeface="+mj-lt"/>
            </a:endParaRPr>
          </a:p>
        </p:txBody>
      </p:sp>
      <p:sp>
        <p:nvSpPr>
          <p:cNvPr id="7" name="Text Placeholder 4"/>
          <p:cNvSpPr txBox="1">
            <a:spLocks/>
          </p:cNvSpPr>
          <p:nvPr/>
        </p:nvSpPr>
        <p:spPr>
          <a:xfrm>
            <a:off x="1522413" y="3001027"/>
            <a:ext cx="4416552" cy="762000"/>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0"/>
              </a:spcBef>
              <a:buSzPct val="100000"/>
              <a:buFont typeface="Arial"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9pPr>
          </a:lstStyle>
          <a:p>
            <a:r>
              <a:rPr lang="id-ID" dirty="0">
                <a:solidFill>
                  <a:srgbClr val="FF0000"/>
                </a:solidFill>
                <a:latin typeface="+mj-lt"/>
              </a:rPr>
              <a:t>Pasal 51</a:t>
            </a:r>
            <a:r>
              <a:rPr lang="id-ID" dirty="0">
                <a:latin typeface="+mj-lt"/>
              </a:rPr>
              <a:t>, memuat tentang partisipasi masyarakat dalam mengelola satuan pendidikan menurut keperluan</a:t>
            </a:r>
            <a:endParaRPr lang="en-US" dirty="0">
              <a:latin typeface="+mj-lt"/>
            </a:endParaRPr>
          </a:p>
        </p:txBody>
      </p:sp>
      <p:sp>
        <p:nvSpPr>
          <p:cNvPr id="8" name="Text Placeholder 4"/>
          <p:cNvSpPr txBox="1">
            <a:spLocks/>
          </p:cNvSpPr>
          <p:nvPr/>
        </p:nvSpPr>
        <p:spPr>
          <a:xfrm>
            <a:off x="6627812" y="3001027"/>
            <a:ext cx="4416552" cy="76200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SzPct val="100000"/>
              <a:buFont typeface="Arial"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9pPr>
          </a:lstStyle>
          <a:p>
            <a:pPr algn="ctr"/>
            <a:r>
              <a:rPr lang="id-ID" dirty="0">
                <a:solidFill>
                  <a:srgbClr val="FF0000"/>
                </a:solidFill>
                <a:latin typeface="+mj-lt"/>
              </a:rPr>
              <a:t>Pasal 52</a:t>
            </a:r>
            <a:r>
              <a:rPr lang="id-ID" dirty="0">
                <a:latin typeface="+mj-lt"/>
              </a:rPr>
              <a:t>, tentang pengawasan</a:t>
            </a:r>
          </a:p>
        </p:txBody>
      </p:sp>
      <p:sp>
        <p:nvSpPr>
          <p:cNvPr id="9" name="Text Placeholder 4"/>
          <p:cNvSpPr txBox="1">
            <a:spLocks/>
          </p:cNvSpPr>
          <p:nvPr/>
        </p:nvSpPr>
        <p:spPr>
          <a:xfrm>
            <a:off x="3971751" y="3962400"/>
            <a:ext cx="4416552" cy="762000"/>
          </a:xfrm>
          <a:prstGeom prst="rect">
            <a:avLst/>
          </a:prstGeom>
        </p:spPr>
        <p:txBody>
          <a:bodyPr vert="horz" lIns="91440" tIns="45720" rIns="91440" bIns="45720" rtlCol="0" anchor="ctr">
            <a:normAutofit fontScale="85000" lnSpcReduction="20000"/>
          </a:bodyPr>
          <a:lstStyle>
            <a:lvl1pPr marL="0" indent="0" algn="l" defTabSz="914400" rtl="0" eaLnBrk="1" latinLnBrk="0" hangingPunct="1">
              <a:lnSpc>
                <a:spcPct val="90000"/>
              </a:lnSpc>
              <a:spcBef>
                <a:spcPts val="0"/>
              </a:spcBef>
              <a:buSzPct val="100000"/>
              <a:buFont typeface="Arial"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9pPr>
          </a:lstStyle>
          <a:p>
            <a:pPr algn="ctr"/>
            <a:r>
              <a:rPr lang="id-ID" dirty="0">
                <a:solidFill>
                  <a:srgbClr val="FF0000"/>
                </a:solidFill>
                <a:latin typeface="+mj-lt"/>
              </a:rPr>
              <a:t>Pasal 53</a:t>
            </a:r>
            <a:r>
              <a:rPr lang="id-ID" dirty="0">
                <a:latin typeface="+mj-lt"/>
              </a:rPr>
              <a:t>, sanksi bagi yang melakukan pelanggaran (UUSP, No.2 1989)</a:t>
            </a:r>
          </a:p>
        </p:txBody>
      </p:sp>
      <p:sp>
        <p:nvSpPr>
          <p:cNvPr id="10" name="Text Placeholder 4"/>
          <p:cNvSpPr txBox="1">
            <a:spLocks/>
          </p:cNvSpPr>
          <p:nvPr/>
        </p:nvSpPr>
        <p:spPr>
          <a:xfrm>
            <a:off x="3741627" y="4876800"/>
            <a:ext cx="4876800" cy="1676400"/>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0"/>
              </a:spcBef>
              <a:buSzPct val="100000"/>
              <a:buFont typeface="Arial"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9pPr>
          </a:lstStyle>
          <a:p>
            <a:pPr algn="ctr"/>
            <a:r>
              <a:rPr lang="id-ID" dirty="0">
                <a:solidFill>
                  <a:srgbClr val="FF0000"/>
                </a:solidFill>
                <a:latin typeface="+mj-lt"/>
              </a:rPr>
              <a:t>Keputusan Mentri Pendidikan Nasional, Nomor 010/0/2000 </a:t>
            </a:r>
            <a:r>
              <a:rPr lang="id-ID" dirty="0">
                <a:latin typeface="+mj-lt"/>
              </a:rPr>
              <a:t>tentang Organisasi dan Tata Kerja Departemen Pendidikan adalah Tingkat kementrian, Tingkat Provinsi, Tingkat Kabupaten/Kota, Tingkat Kecamatan, dan Tingkat sekolah/Penyelenggara Pendidikan </a:t>
            </a:r>
          </a:p>
        </p:txBody>
      </p:sp>
    </p:spTree>
    <p:extLst>
      <p:ext uri="{BB962C8B-B14F-4D97-AF65-F5344CB8AC3E}">
        <p14:creationId xmlns:p14="http://schemas.microsoft.com/office/powerpoint/2010/main" val="41351513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P spid="7" grpId="0"/>
      <p:bldP spid="8" grpId="0"/>
      <p:bldP spid="9"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176</TotalTime>
  <Words>1184</Words>
  <Application>Microsoft Office PowerPoint</Application>
  <PresentationFormat>Custom</PresentationFormat>
  <Paragraphs>160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Consolas</vt:lpstr>
      <vt:lpstr>Corbel</vt:lpstr>
      <vt:lpstr>Chalkboard 16x9</vt:lpstr>
      <vt:lpstr>ORGANISASI &amp;  MANAJEMEN PENDIDIKAN NASIONAL</vt:lpstr>
      <vt:lpstr>PERBEDAAN ANTARA ORGANISASI DAN MANAJEMEN</vt:lpstr>
      <vt:lpstr>ORGANISASI PENDIDIKAN</vt:lpstr>
      <vt:lpstr>Fungsi manajemen :   Planning – Staffing - Organizing – Directing - Controlling</vt:lpstr>
      <vt:lpstr>Administrasi pendidikan adalah suatu tata kerja dengan maksud untuk mengorganisasikan, merencanakan, dan memimpin suatu kegiatan yang berhubungan dengan bidang pendidikan dan keberhasilan administrasi </vt:lpstr>
      <vt:lpstr>Menurut Edgar Schein (1973) adalah koordinasi yang rasional dari aktivitas sejumlah orang dalam mencapai sejumlah tujuan yang jelas melalui fungsi dan fungsi dan hirarki kekuasaan.  Keuntungan memasuki organisasi : Meringankan beban perseorangan karena saling membantu Memenuhi kebutuhan sosial Mempermudah pemecahan masalah</vt:lpstr>
      <vt:lpstr>JENIS ORGANISASI</vt:lpstr>
      <vt:lpstr>BENTUK ORGANISASI</vt:lpstr>
      <vt:lpstr>ORGANISASI DAN MANAJEMEN PENDIDIKAN</vt:lpstr>
      <vt:lpstr>UU No.5/1974 tentang pokok-pokok pemerintahan daerah di indonesia berlaku 3 asas yaitu Desentralisasi(penyerahan urusan pemerintahan kepada daerah), Dekonsentarsi(penyerahan wewenang administrasi dari pusat ke daerah), dan tugas pembantu</vt:lpstr>
      <vt:lpstr>Pada tahun 1961 Jawatan Pendidikan Umum Departemen P&amp;K merumuskana dalam pedoman pengawasannya, merupakan “usaha memajukan sekolah yang bersifat kontinu dengan jalan membina, memimpin, dan menilai pekerjaan kepala sekolah dan guru dalam usaha mereka mempertinggi mutu perdidikan yang diberikan kepada murid dengan perantara perbaikan situasi belajar mengajar kearah terjelmanya tujuan pendidikan”. (JAPU-Dep P.D. &amp; K Pedoman kepengawasan, 1961 : I. dikutip NA Ametembun, 1981 : 4)</vt:lpstr>
      <vt:lpstr>Manajemen Sekolah merupakan suatu kegiatan yang memanfaatkan sumber daya untuk mencapai tujuan tertentu</vt:lpstr>
      <vt:lpstr>G.R. Terry -&gt; planning, organizing, actuating,controling  Henry Fayol -&gt; planning, organizing, commanding,coordinating, controling  Harold koontz dan Cryil O’ Donnel -&gt; planning, organizing, staffing, directing, controling  L. Gullick -&gt; planning, organizing, staffing, directing, coordinating, reporting, budgeting</vt:lpstr>
      <vt:lpstr>FUNGSI MANAJEMEN</vt:lpstr>
      <vt:lpstr>FUNGSI MANAJEMEN</vt:lpstr>
      <vt:lpstr>FUNGSI MANAJEMEN</vt:lpstr>
      <vt:lpstr>FUNGSI MANAJEMEN</vt:lpstr>
      <vt:lpstr>FUNGSI MANAJEMEN</vt:lpstr>
      <vt:lpstr>FUNGSI MANAJEMEN</vt:lpstr>
      <vt:lpstr> Ngalim Purwanto (1986) mengelompokan ke dalam tiga  bidang garapan  yaitu Admitistrasi  material, Administrasi personal, dan Administrasi kurikulum  M. Rifa’I (1980) bahwa bidang-bidang administrasi pendidikan dari  Bidang kependidikan atau bidang edukatif, Bidang personil, dan Bidang alat dan keuangan</vt:lpstr>
      <vt:lpstr> 1. Manajemen kurikulum -&gt; substansi manajemen yang utama di sekolah. Prinsip dasar manajemen kurikulum adalah berusaha agar proses pembelajaran dapat berjalaan dengan baik.   Tahapan manajemen di sekolah dilakukan melalui empat tahap, yaitu : -Perencanaan -Pengorganisasian dan koordinasi -Pelaksanaan -Pengendalian</vt:lpstr>
      <vt:lpstr> 2. Manajemen Kesiswaan  Terdapat empat prinsip dasar, yaitu : Siswa harus  diperlukan sebagai subyek dan obyek. Kondisi siswa sangat beragam, ditinjau dari kondisi fisik, kemampuan intelektual, sosial ekonomi, dan minat. Siswa hanya termotivasi belajar, jika mereka menyenangi apa yang dikerjakan Pengembangan pontensi siswa hanya tidak menyangkut ranah kognitif, tetapi juga ranah afektif dan psikomotor.</vt:lpstr>
      <vt:lpstr> 3. Manajemen personalia   Ada  empat prinsip  dasar manajemen  personalia, yaitu : Dalam pengembangan sekolah, SDM adalah komponen paling berharga SDM akan berperan secara optoimal jika dikelola dengan baik, sehingga mendukung tujuan instiusional Kultur dan suasana organisasi sekolah Manajemen personalia di sekolah pada prinsipnya mengupaya agar setiap warga dapat bekerja sama dan saling mendukung untuk mencapai tujuan sekolah</vt:lpstr>
      <vt:lpstr> 4. Manajemen keuangan -&gt; berkenaan dengan menggali dana,  mengelola dana, cara mengadministrasi dana sekolah, dan cara melakukan pengawasan, pengendalian serta pemeriksaan</vt:lpstr>
      <vt:lpstr> 5. Manajemen perawatan preventif sarana dan prasarana sekolah -&gt; tindakan yang  dilakukan secara oeriodik dan terencana untuk merawat fasilitas fisik, seperti gedung.  Untuk pelaksanaanya dilakukan pengarahan kepada tim pelaksana, mengupaya pemantauan bulanan ke lokasi tempat sarana dan prasarana, menyebarluaskan informasi tentang program perawatan preventif untuk seluruh warga sekolah, dan membuat program lomba perawatan terhadap sarana dan faslitas sekolah  untuk memotivasi warga sekolah</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ORGANISASI &amp;  MANAJEMEN PENDIDIKAN NASIONAL</dc:title>
  <dc:creator>meja6</dc:creator>
  <cp:lastModifiedBy>nunu mf</cp:lastModifiedBy>
  <cp:revision>22</cp:revision>
  <dcterms:created xsi:type="dcterms:W3CDTF">2017-09-18T16:48:28Z</dcterms:created>
  <dcterms:modified xsi:type="dcterms:W3CDTF">2019-10-02T12:17:41Z</dcterms:modified>
</cp:coreProperties>
</file>