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65" r:id="rId12"/>
    <p:sldId id="266" r:id="rId13"/>
    <p:sldId id="267" r:id="rId14"/>
    <p:sldId id="283" r:id="rId15"/>
    <p:sldId id="274" r:id="rId16"/>
    <p:sldId id="276" r:id="rId17"/>
    <p:sldId id="277" r:id="rId18"/>
    <p:sldId id="278" r:id="rId19"/>
    <p:sldId id="280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36BAF96-0AA4-4D55-8C69-772E1D3847F7}" type="datetimeFigureOut">
              <a:rPr lang="en-US" smtClean="0"/>
              <a:t>12/9/2016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E6BA9B1-3638-48E4-9756-AA97FC5C36E4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676400"/>
            <a:ext cx="7175351" cy="1793167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n-US" dirty="0" smtClean="0"/>
              <a:t>PENGELOLAAN BIAYA PENDIDIKAN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2. </a:t>
            </a:r>
            <a:r>
              <a:rPr lang="id-ID" dirty="0"/>
              <a:t>dapat menjadi alat pengawasan dan penilaian suatu penampilan (</a:t>
            </a:r>
            <a:r>
              <a:rPr lang="id-ID" i="1" dirty="0"/>
              <a:t>performance</a:t>
            </a:r>
            <a:r>
              <a:rPr lang="id-ID" dirty="0"/>
              <a:t>)</a:t>
            </a:r>
            <a:r>
              <a:rPr lang="en-US" dirty="0"/>
              <a:t>.</a:t>
            </a:r>
          </a:p>
          <a:p>
            <a:pPr marL="82296" indent="0">
              <a:buNone/>
            </a:pPr>
            <a:r>
              <a:rPr lang="id-ID" dirty="0"/>
              <a:t>Dengan membandingkan pengeluaran biaya suatu kegiatan dengan alokasi anggaran dan tingkat penggunaannya, merupakan pedoman sederhana untuk mengetahui sampai dimana tingkat efektifitas dan efisiensi kegiatan yang bersangkutan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19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Penganggaran</a:t>
            </a:r>
            <a:r>
              <a:rPr lang="en-US" dirty="0" smtClean="0"/>
              <a:t> </a:t>
            </a:r>
            <a:r>
              <a:rPr lang="en-US" dirty="0" err="1" smtClean="0"/>
              <a:t>butir</a:t>
            </a:r>
            <a:r>
              <a:rPr lang="en-US" dirty="0" smtClean="0"/>
              <a:t> </a:t>
            </a:r>
            <a:r>
              <a:rPr lang="en-US" dirty="0" err="1" smtClean="0"/>
              <a:t>perbutir</a:t>
            </a:r>
            <a:endParaRPr lang="en-US" dirty="0" smtClean="0"/>
          </a:p>
          <a:p>
            <a:r>
              <a:rPr lang="en-US" dirty="0" err="1" smtClean="0"/>
              <a:t>Anggaran</a:t>
            </a:r>
            <a:r>
              <a:rPr lang="en-US" dirty="0" smtClean="0"/>
              <a:t> Program</a:t>
            </a:r>
          </a:p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4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>
                <a:effectLst/>
              </a:rPr>
              <a:t>Sistem Perencanaan Penyusunan Program dan Penganggaran (SP4)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en-US" dirty="0"/>
              <a:t>C</a:t>
            </a:r>
            <a:r>
              <a:rPr lang="id-ID" dirty="0" smtClean="0"/>
              <a:t>iri-ciri </a:t>
            </a:r>
            <a:r>
              <a:rPr lang="en-US" dirty="0" smtClean="0"/>
              <a:t>:</a:t>
            </a:r>
          </a:p>
          <a:p>
            <a:pPr lvl="0"/>
            <a:r>
              <a:rPr lang="id-ID" dirty="0"/>
              <a:t>Perencanaan menggunakan pendekatan sistem</a:t>
            </a:r>
            <a:endParaRPr lang="en-US" dirty="0"/>
          </a:p>
          <a:p>
            <a:pPr lvl="0"/>
            <a:r>
              <a:rPr lang="id-ID" dirty="0"/>
              <a:t>Orientasi perencanaan pada keluaran</a:t>
            </a:r>
            <a:endParaRPr lang="en-US" dirty="0"/>
          </a:p>
          <a:p>
            <a:pPr lvl="0"/>
            <a:r>
              <a:rPr lang="id-ID" dirty="0"/>
              <a:t>Penganggaran didasarkan pada program yang telah ditetapkan</a:t>
            </a:r>
            <a:endParaRPr lang="en-US" dirty="0"/>
          </a:p>
          <a:p>
            <a:pPr lvl="0"/>
            <a:r>
              <a:rPr lang="id-ID" dirty="0"/>
              <a:t>Keseimbangan antara otonomi dan pengarahan harus diperhatikan berdasar pada prinsip perencanaan bawah-atas (botttom-up) dan atas-bawah (top down)</a:t>
            </a:r>
            <a:endParaRPr lang="en-US" dirty="0"/>
          </a:p>
          <a:p>
            <a:pPr lvl="0"/>
            <a:r>
              <a:rPr lang="id-ID" dirty="0"/>
              <a:t>Perencanaan merupakan kegiatan yang berkesinambungan dan bergulir (</a:t>
            </a:r>
            <a:r>
              <a:rPr lang="id-ID" i="1" dirty="0"/>
              <a:t>rolling plan</a:t>
            </a:r>
            <a:r>
              <a:rPr lang="id-ID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1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effectLst/>
              </a:rPr>
              <a:t>Unsur</a:t>
            </a:r>
            <a:r>
              <a:rPr lang="en-US" b="1" dirty="0" smtClean="0">
                <a:effectLst/>
              </a:rPr>
              <a:t> yang </a:t>
            </a:r>
            <a:r>
              <a:rPr lang="en-US" b="1" dirty="0" err="1" smtClean="0">
                <a:effectLst/>
              </a:rPr>
              <a:t>saling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menunjang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dalam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Pengelolaan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Keuangan</a:t>
            </a:r>
            <a:endParaRPr lang="en-US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133600"/>
            <a:ext cx="7498080" cy="4114800"/>
          </a:xfrm>
        </p:spPr>
        <p:txBody>
          <a:bodyPr>
            <a:normAutofit/>
          </a:bodyPr>
          <a:lstStyle/>
          <a:p>
            <a:pPr lvl="0"/>
            <a:r>
              <a:rPr lang="id-ID" dirty="0"/>
              <a:t>Siklus operasi </a:t>
            </a:r>
            <a:endParaRPr lang="en-US" dirty="0" smtClean="0"/>
          </a:p>
          <a:p>
            <a:pPr lvl="0"/>
            <a:r>
              <a:rPr lang="id-ID" dirty="0" smtClean="0"/>
              <a:t>Struktur </a:t>
            </a:r>
            <a:r>
              <a:rPr lang="id-ID" dirty="0"/>
              <a:t>program </a:t>
            </a:r>
            <a:endParaRPr lang="en-US" dirty="0" smtClean="0"/>
          </a:p>
          <a:p>
            <a:pPr lvl="0"/>
            <a:r>
              <a:rPr lang="id-ID" dirty="0" smtClean="0"/>
              <a:t>Sistem informasi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146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id-ID" dirty="0"/>
              <a:t>Selisih kurang (ketekoran uang dalam Kas) pada umumnya disebabkan karena</a:t>
            </a:r>
            <a:endParaRPr lang="en-US" dirty="0"/>
          </a:p>
          <a:p>
            <a:pPr lvl="0"/>
            <a:r>
              <a:rPr lang="id-ID" dirty="0"/>
              <a:t>Uang yang tercuri, hilang, kebongkaran, kebakaran dan sebagainya.</a:t>
            </a:r>
            <a:endParaRPr lang="en-US" dirty="0"/>
          </a:p>
          <a:p>
            <a:pPr lvl="0"/>
            <a:r>
              <a:rPr lang="id-ID" dirty="0"/>
              <a:t>Lipatan uang yang kurang, yang mungkin tidak dihitung terlebih dahulu.</a:t>
            </a:r>
            <a:endParaRPr lang="en-US" dirty="0"/>
          </a:p>
          <a:p>
            <a:pPr lvl="0"/>
            <a:r>
              <a:rPr lang="id-ID" dirty="0"/>
              <a:t>Pembulatan ke atas atau ketiadaan uang kecil untuk pembayaran.</a:t>
            </a:r>
            <a:endParaRPr lang="en-US" dirty="0"/>
          </a:p>
          <a:p>
            <a:pPr lvl="0"/>
            <a:r>
              <a:rPr lang="id-ID" dirty="0"/>
              <a:t>Kuitansi pengeluaran yang lupa dibukukan.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8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yang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(</a:t>
            </a:r>
            <a:r>
              <a:rPr lang="en-US" dirty="0" err="1"/>
              <a:t>transaksi</a:t>
            </a:r>
            <a:r>
              <a:rPr lang="en-US" dirty="0"/>
              <a:t>, </a:t>
            </a:r>
            <a:r>
              <a:rPr lang="en-US" dirty="0" err="1"/>
              <a:t>dokumen,buku</a:t>
            </a:r>
            <a:r>
              <a:rPr lang="en-US" dirty="0"/>
              <a:t>, </a:t>
            </a:r>
            <a:r>
              <a:rPr lang="en-US" dirty="0" err="1"/>
              <a:t>daftar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) </a:t>
            </a:r>
            <a:r>
              <a:rPr lang="en-US" dirty="0" err="1"/>
              <a:t>unuk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transaki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yang </a:t>
            </a:r>
            <a:r>
              <a:rPr lang="en-US" dirty="0" err="1"/>
              <a:t>dialkukan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3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mencari-cari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, yang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kesalahn</a:t>
            </a:r>
            <a:r>
              <a:rPr lang="en-US" dirty="0"/>
              <a:t>,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dilaporkan</a:t>
            </a:r>
            <a:r>
              <a:rPr lang="en-US" dirty="0"/>
              <a:t> </a:t>
            </a:r>
            <a:r>
              <a:rPr lang="en-US" dirty="0" err="1"/>
              <a:t>sebab-sebab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memperaikinya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proses yang </a:t>
            </a:r>
            <a:r>
              <a:rPr lang="en-US" dirty="0" err="1"/>
              <a:t>berkelanjutan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menerus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yang </a:t>
            </a:r>
            <a:r>
              <a:rPr lang="en-US" dirty="0" err="1"/>
              <a:t>berkesinambungan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koreksi</a:t>
            </a:r>
            <a:r>
              <a:rPr lang="en-US" dirty="0"/>
              <a:t> yang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penyelewengan</a:t>
            </a:r>
            <a:r>
              <a:rPr lang="en-US" dirty="0"/>
              <a:t> yang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berlanjutnya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penyelewengan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mendidik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dinamis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kegairahan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memperbaiki</a:t>
            </a:r>
            <a:r>
              <a:rPr lang="en-US" dirty="0"/>
              <a:t>, </a:t>
            </a:r>
            <a:r>
              <a:rPr lang="en-US" dirty="0" err="1"/>
              <a:t>mengurangi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meniadakan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pendorong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perangsang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menertibkan</a:t>
            </a:r>
            <a:r>
              <a:rPr lang="en-US" dirty="0"/>
              <a:t> </a:t>
            </a:r>
            <a:r>
              <a:rPr lang="en-US" dirty="0" err="1"/>
              <a:t>penyempurnaan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obyektif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9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Proses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serangakaian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.</a:t>
            </a:r>
            <a:endParaRPr lang="en-US" sz="2800" dirty="0"/>
          </a:p>
          <a:p>
            <a:pPr lvl="0"/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pengawasan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Stoner </a:t>
            </a:r>
            <a:r>
              <a:rPr lang="en-US" dirty="0" err="1"/>
              <a:t>yaitu</a:t>
            </a:r>
            <a:r>
              <a:rPr lang="en-US" dirty="0"/>
              <a:t>:</a:t>
            </a:r>
            <a:endParaRPr lang="en-US" sz="2800" dirty="0"/>
          </a:p>
          <a:p>
            <a:pPr lvl="1"/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/ </a:t>
            </a:r>
            <a:r>
              <a:rPr lang="en-US" dirty="0" err="1"/>
              <a:t>patokan</a:t>
            </a:r>
            <a:r>
              <a:rPr lang="en-US" dirty="0"/>
              <a:t> yang </a:t>
            </a:r>
            <a:r>
              <a:rPr lang="en-US" dirty="0" err="1"/>
              <a:t>dipergunakan</a:t>
            </a:r>
            <a:r>
              <a:rPr lang="en-US" dirty="0"/>
              <a:t>,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kuantitas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.</a:t>
            </a:r>
            <a:endParaRPr lang="en-US" sz="2400" dirty="0"/>
          </a:p>
          <a:p>
            <a:pPr lvl="1"/>
            <a:r>
              <a:rPr lang="en-US" dirty="0" err="1"/>
              <a:t>Membandingkan</a:t>
            </a:r>
            <a:r>
              <a:rPr lang="en-US" dirty="0"/>
              <a:t>/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standar</a:t>
            </a:r>
            <a:endParaRPr lang="en-US" sz="2400" dirty="0"/>
          </a:p>
          <a:p>
            <a:pPr lvl="1"/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koreksis</a:t>
            </a:r>
            <a:r>
              <a:rPr lang="en-US" dirty="0"/>
              <a:t>.</a:t>
            </a:r>
            <a:endParaRPr lang="en-US" sz="2400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Cara </a:t>
            </a:r>
            <a:r>
              <a:rPr lang="en-US" dirty="0" err="1" smtClean="0"/>
              <a:t>Mempertanggungjawabkan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id-ID" dirty="0"/>
              <a:t>Diusahakan secara singkat dan diilaksanakan pada setiap akhir pekan</a:t>
            </a:r>
            <a:endParaRPr lang="en-US" dirty="0"/>
          </a:p>
          <a:p>
            <a:pPr lvl="0"/>
            <a:r>
              <a:rPr lang="id-ID" dirty="0"/>
              <a:t>Periksa terlebih dahulu buku kas umum dalam hubungannya dengan buku yang lain setiap akhir bulan.</a:t>
            </a:r>
            <a:endParaRPr lang="en-US" dirty="0"/>
          </a:p>
          <a:p>
            <a:pPr lvl="0"/>
            <a:r>
              <a:rPr lang="id-ID" dirty="0"/>
              <a:t>Diperingatkan kepada ben daharawan mengenai: pengiriman SPJ (Surat Pertanggungjawaban) bulanan, penyetoran MPO/PPn.</a:t>
            </a:r>
            <a:endParaRPr lang="en-US" dirty="0"/>
          </a:p>
          <a:p>
            <a:pPr lvl="0"/>
            <a:r>
              <a:rPr lang="id-ID" dirty="0"/>
              <a:t>Diperiksa pengurusan barang inventaris dan penyimpanan dokumen pertanggal keuangan sewaktu-waktu.</a:t>
            </a:r>
            <a:endParaRPr lang="en-US" dirty="0"/>
          </a:p>
          <a:p>
            <a:pPr lvl="0"/>
            <a:r>
              <a:rPr lang="id-ID" dirty="0"/>
              <a:t>Diadakan pemeriksaan kas dengan menyusun berita acara pemeriksaan kas setiap akhir triwulan secara teratur.</a:t>
            </a:r>
            <a:endParaRPr lang="en-US" dirty="0"/>
          </a:p>
          <a:p>
            <a:pPr lvl="0"/>
            <a:r>
              <a:rPr lang="id-ID" dirty="0"/>
              <a:t>Atasan langsung bendaharawan bertanggungjawab atas kerugian keuangan negara, dan </a:t>
            </a:r>
            <a:endParaRPr lang="en-US" dirty="0"/>
          </a:p>
          <a:p>
            <a:r>
              <a:rPr lang="id-ID" dirty="0"/>
              <a:t>Dilaporkan dengan segera (paling lambat satu minggu) jika terjadi kerugian yang diderita oleh negara karena </a:t>
            </a:r>
            <a:r>
              <a:rPr lang="id-ID" dirty="0" smtClean="0"/>
              <a:t>penggelapan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lain </a:t>
            </a:r>
            <a:r>
              <a:rPr lang="en-US" dirty="0" err="1" smtClean="0"/>
              <a:t>sebagainya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9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umum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 smtClean="0"/>
              <a:t>Pajak</a:t>
            </a:r>
            <a:endParaRPr lang="en-US" dirty="0" smtClean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 smtClean="0"/>
              <a:t>Iuran</a:t>
            </a:r>
            <a:r>
              <a:rPr lang="en-US" dirty="0" smtClean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daerah</a:t>
            </a:r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20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id-ID" dirty="0" smtClean="0">
                <a:effectLst/>
              </a:rPr>
              <a:t>sembilan </a:t>
            </a:r>
            <a:r>
              <a:rPr lang="id-ID" dirty="0">
                <a:effectLst/>
              </a:rPr>
              <a:t>jenis buku yang harus disediakan, yaitu: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d-ID" dirty="0"/>
              <a:t>Dalam rangka mempertangggungjawabkan keunagan negara ini, ada sembilan jenis buku yang harus disediakan, yaitu:</a:t>
            </a:r>
            <a:endParaRPr lang="en-US" dirty="0"/>
          </a:p>
          <a:p>
            <a:pPr lvl="0"/>
            <a:r>
              <a:rPr lang="id-ID" dirty="0"/>
              <a:t>Buku kas umum</a:t>
            </a:r>
            <a:endParaRPr lang="en-US" dirty="0"/>
          </a:p>
          <a:p>
            <a:pPr lvl="0"/>
            <a:r>
              <a:rPr lang="id-ID" dirty="0"/>
              <a:t>Buku Bank</a:t>
            </a:r>
            <a:endParaRPr lang="en-US" dirty="0"/>
          </a:p>
          <a:p>
            <a:pPr lvl="0"/>
            <a:r>
              <a:rPr lang="id-ID" dirty="0"/>
              <a:t>Buku Kas Posisi</a:t>
            </a:r>
            <a:endParaRPr lang="en-US" dirty="0"/>
          </a:p>
          <a:p>
            <a:pPr lvl="0"/>
            <a:r>
              <a:rPr lang="id-ID" dirty="0"/>
              <a:t>Buku Surat Perintah Pembayar Uang (SPMU)</a:t>
            </a:r>
            <a:endParaRPr lang="en-US" dirty="0"/>
          </a:p>
          <a:p>
            <a:pPr lvl="0"/>
            <a:r>
              <a:rPr lang="id-ID" dirty="0"/>
              <a:t>Buku panjar keuangan </a:t>
            </a:r>
            <a:endParaRPr lang="en-US" dirty="0"/>
          </a:p>
          <a:p>
            <a:pPr lvl="0"/>
            <a:r>
              <a:rPr lang="id-ID" dirty="0"/>
              <a:t>Buku menghitung Pajak orang/pajak penjualan (MPO/PPN)</a:t>
            </a:r>
            <a:endParaRPr lang="en-US" dirty="0"/>
          </a:p>
          <a:p>
            <a:pPr lvl="0"/>
            <a:r>
              <a:rPr lang="id-ID" dirty="0"/>
              <a:t>Buku Penerbitan cek</a:t>
            </a:r>
            <a:endParaRPr lang="en-US" dirty="0"/>
          </a:p>
          <a:p>
            <a:pPr lvl="0"/>
            <a:r>
              <a:rPr lang="id-ID" dirty="0"/>
              <a:t>Buku inventaris, dan</a:t>
            </a:r>
            <a:endParaRPr lang="en-US" dirty="0"/>
          </a:p>
          <a:p>
            <a:pPr lvl="0"/>
            <a:r>
              <a:rPr lang="id-ID" dirty="0"/>
              <a:t>Buku pembantu lain apabila mempergunakan buku kas umum yang tidak tabelaris (pedoman pengelolaan keuangan di lingkungan DEPDIKBUD, 1982)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6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pendidikan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negeri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Bank </a:t>
            </a:r>
            <a:r>
              <a:rPr lang="en-US" dirty="0" err="1"/>
              <a:t>Dunia</a:t>
            </a:r>
            <a:endParaRPr lang="en-US" dirty="0"/>
          </a:p>
          <a:p>
            <a:pPr marL="596646" indent="-514350">
              <a:buFont typeface="+mj-lt"/>
              <a:buAutoNum type="arabicPeriod"/>
            </a:pPr>
            <a:r>
              <a:rPr lang="en-US" dirty="0" err="1"/>
              <a:t>Berupa</a:t>
            </a:r>
            <a:r>
              <a:rPr lang="en-US" dirty="0"/>
              <a:t>: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hibah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3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lvl="0" indent="0">
              <a:buNone/>
            </a:pPr>
            <a:r>
              <a:rPr lang="en-US" dirty="0" err="1"/>
              <a:t>Iuran</a:t>
            </a:r>
            <a:r>
              <a:rPr lang="en-US" dirty="0"/>
              <a:t> </a:t>
            </a:r>
            <a:r>
              <a:rPr lang="en-US" dirty="0" err="1"/>
              <a:t>sekolah</a:t>
            </a: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Sumbangan</a:t>
            </a:r>
            <a:r>
              <a:rPr lang="en-US" dirty="0" smtClean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(SPP)</a:t>
            </a:r>
          </a:p>
          <a:p>
            <a:pPr marL="82296" lvl="0" indent="0">
              <a:buNone/>
            </a:pPr>
            <a:r>
              <a:rPr lang="en-US" dirty="0" err="1"/>
              <a:t>Sumbangan-sumbangan</a:t>
            </a:r>
            <a:r>
              <a:rPr lang="en-US" dirty="0"/>
              <a:t> </a:t>
            </a:r>
            <a:r>
              <a:rPr lang="en-US" dirty="0" err="1"/>
              <a:t>sukarela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Sumbangan-sumbangan</a:t>
            </a:r>
            <a:r>
              <a:rPr lang="en-US" dirty="0"/>
              <a:t> </a:t>
            </a:r>
            <a:r>
              <a:rPr lang="en-US" dirty="0" err="1"/>
              <a:t>swasta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Perorangan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keluarga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/>
              <a:t>Perusahaan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Badan-badan</a:t>
            </a:r>
            <a:r>
              <a:rPr lang="en-US" dirty="0"/>
              <a:t> </a:t>
            </a:r>
            <a:r>
              <a:rPr lang="en-US" dirty="0" err="1"/>
              <a:t>sukarela</a:t>
            </a:r>
            <a:endParaRPr lang="en-US" dirty="0"/>
          </a:p>
          <a:p>
            <a:pPr marL="596646" lvl="0" indent="-514350">
              <a:buFont typeface="+mj-lt"/>
              <a:buAutoNum type="arabicPeriod"/>
            </a:pPr>
            <a:r>
              <a:rPr lang="en-US" dirty="0" err="1"/>
              <a:t>Kelompok-kelompok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err="1"/>
              <a:t>Digolongkan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:</a:t>
            </a:r>
          </a:p>
          <a:p>
            <a:pPr lvl="0"/>
            <a:r>
              <a:rPr lang="en-US" dirty="0" err="1"/>
              <a:t>Pengeluaran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 yang </a:t>
            </a:r>
            <a:r>
              <a:rPr lang="en-US" dirty="0" err="1"/>
              <a:t>sifatnya</a:t>
            </a:r>
            <a:r>
              <a:rPr lang="en-US" dirty="0"/>
              <a:t> </a:t>
            </a:r>
            <a:r>
              <a:rPr lang="en-US" dirty="0" err="1"/>
              <a:t>berulang</a:t>
            </a:r>
            <a:r>
              <a:rPr lang="en-US" dirty="0"/>
              <a:t> ( recurrent expenditure )</a:t>
            </a:r>
          </a:p>
          <a:p>
            <a:pPr lvl="0"/>
            <a:r>
              <a:rPr lang="en-US" dirty="0" err="1"/>
              <a:t>Pengeluaran</a:t>
            </a:r>
            <a:r>
              <a:rPr lang="en-US" dirty="0"/>
              <a:t> capital/modal ( capital expenditure )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3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Hal –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: </a:t>
            </a:r>
            <a:endParaRPr lang="en-US" dirty="0"/>
          </a:p>
          <a:p>
            <a:pPr lvl="0"/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berlebihan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terlampau</a:t>
            </a:r>
            <a:r>
              <a:rPr lang="en-US" dirty="0"/>
              <a:t> </a:t>
            </a:r>
            <a:r>
              <a:rPr lang="en-US" dirty="0" err="1"/>
              <a:t>kecil</a:t>
            </a:r>
            <a:endParaRPr lang="en-US" dirty="0"/>
          </a:p>
          <a:p>
            <a:pPr lvl="0"/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tunai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05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keefektifan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 :</a:t>
            </a:r>
          </a:p>
          <a:p>
            <a:pPr lvl="0"/>
            <a:r>
              <a:rPr lang="en-US" dirty="0" err="1"/>
              <a:t>Biaya</a:t>
            </a:r>
            <a:r>
              <a:rPr lang="en-US" dirty="0"/>
              <a:t> per </a:t>
            </a:r>
            <a:r>
              <a:rPr lang="en-US" dirty="0" err="1"/>
              <a:t>lulusan</a:t>
            </a:r>
            <a:r>
              <a:rPr lang="en-US" dirty="0"/>
              <a:t> (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)</a:t>
            </a:r>
          </a:p>
          <a:p>
            <a:pPr lvl="0"/>
            <a:r>
              <a:rPr lang="en-US" dirty="0" err="1"/>
              <a:t>Litas</a:t>
            </a:r>
            <a:r>
              <a:rPr lang="en-US" dirty="0"/>
              <a:t> </a:t>
            </a:r>
            <a:r>
              <a:rPr lang="en-US" dirty="0" err="1"/>
              <a:t>latihan</a:t>
            </a:r>
            <a:r>
              <a:rPr lang="en-US" dirty="0"/>
              <a:t> yang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kurikulum</a:t>
            </a:r>
            <a:endParaRPr lang="en-US" dirty="0"/>
          </a:p>
          <a:p>
            <a:pPr lvl="0"/>
            <a:r>
              <a:rPr lang="en-US" dirty="0" err="1"/>
              <a:t>Penghargaan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lembaga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bekerja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Sembilan </a:t>
            </a:r>
            <a:r>
              <a:rPr lang="en-US" dirty="0" err="1"/>
              <a:t>ketegori</a:t>
            </a:r>
            <a:r>
              <a:rPr lang="en-US" dirty="0"/>
              <a:t> </a:t>
            </a:r>
            <a:r>
              <a:rPr lang="en-US" dirty="0" err="1"/>
              <a:t>pembelanjaan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lvl="0"/>
            <a:r>
              <a:rPr lang="en-US" dirty="0"/>
              <a:t>Dana </a:t>
            </a:r>
            <a:r>
              <a:rPr lang="en-US" dirty="0" err="1"/>
              <a:t>cadangan</a:t>
            </a:r>
            <a:endParaRPr lang="en-US" dirty="0"/>
          </a:p>
          <a:p>
            <a:pPr lvl="0"/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, </a:t>
            </a:r>
            <a:r>
              <a:rPr lang="en-US" dirty="0" err="1"/>
              <a:t>gaji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personil</a:t>
            </a:r>
            <a:endParaRPr lang="en-US" dirty="0"/>
          </a:p>
          <a:p>
            <a:pPr lvl="0"/>
            <a:r>
              <a:rPr lang="en-US" dirty="0" err="1"/>
              <a:t>Belanja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Dana </a:t>
            </a:r>
            <a:r>
              <a:rPr lang="en-US" dirty="0" err="1"/>
              <a:t>pengadaan</a:t>
            </a:r>
            <a:r>
              <a:rPr lang="en-US" dirty="0"/>
              <a:t> media,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komunikasi</a:t>
            </a:r>
            <a:endParaRPr lang="en-US" dirty="0"/>
          </a:p>
          <a:p>
            <a:pPr lvl="0"/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air, </a:t>
            </a:r>
            <a:r>
              <a:rPr lang="en-US" dirty="0" err="1"/>
              <a:t>lampu</a:t>
            </a:r>
            <a:r>
              <a:rPr lang="en-US" dirty="0"/>
              <a:t>, </a:t>
            </a:r>
            <a:r>
              <a:rPr lang="en-US" dirty="0" err="1"/>
              <a:t>sanitasi</a:t>
            </a:r>
            <a:r>
              <a:rPr lang="en-US" dirty="0"/>
              <a:t>, </a:t>
            </a:r>
            <a:r>
              <a:rPr lang="en-US" dirty="0" err="1"/>
              <a:t>sanggar</a:t>
            </a:r>
            <a:endParaRPr lang="en-US" dirty="0"/>
          </a:p>
          <a:p>
            <a:pPr lvl="0"/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bimbingan</a:t>
            </a:r>
            <a:r>
              <a:rPr lang="en-US" dirty="0"/>
              <a:t> </a:t>
            </a:r>
            <a:r>
              <a:rPr lang="en-US" dirty="0" err="1"/>
              <a:t>konseling</a:t>
            </a:r>
            <a:r>
              <a:rPr lang="en-US" dirty="0"/>
              <a:t>,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, </a:t>
            </a:r>
            <a:r>
              <a:rPr lang="en-US" dirty="0" err="1"/>
              <a:t>karya</a:t>
            </a:r>
            <a:r>
              <a:rPr lang="en-US" dirty="0"/>
              <a:t> </a:t>
            </a:r>
            <a:r>
              <a:rPr lang="en-US" dirty="0" err="1"/>
              <a:t>wisata</a:t>
            </a:r>
            <a:endParaRPr lang="en-US" dirty="0"/>
          </a:p>
          <a:p>
            <a:pPr lvl="0"/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tahunan</a:t>
            </a:r>
            <a:endParaRPr lang="en-US" dirty="0"/>
          </a:p>
          <a:p>
            <a:pPr lvl="0"/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kurikulum</a:t>
            </a:r>
            <a:endParaRPr lang="en-US" dirty="0"/>
          </a:p>
          <a:p>
            <a:pPr lvl="0"/>
            <a:r>
              <a:rPr lang="en-US" dirty="0"/>
              <a:t>Dana </a:t>
            </a:r>
            <a:r>
              <a:rPr lang="en-US" dirty="0" err="1"/>
              <a:t>proyek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3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id-ID" dirty="0"/>
              <a:t>1) dapat dijadikan alat untuk </a:t>
            </a:r>
            <a:r>
              <a:rPr lang="id-ID" dirty="0" smtClean="0"/>
              <a:t>mendelegasikan </a:t>
            </a:r>
            <a:r>
              <a:rPr lang="id-ID" dirty="0"/>
              <a:t>wewenang dalam pelaksanaan suatu rencana. Anggaran dirancang dengan mencantumkan penanggung jawab suatu kegiatan tertentu (penetapan pimpinan proyek)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99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131</TotalTime>
  <Words>798</Words>
  <Application>Microsoft Office PowerPoint</Application>
  <PresentationFormat>On-screen Show (4:3)</PresentationFormat>
  <Paragraphs>97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Solstice</vt:lpstr>
      <vt:lpstr>PENGELOLAAN BIAYA PENDIDIKAN </vt:lpstr>
      <vt:lpstr>Sumber-sumber keuangan pendidikan</vt:lpstr>
      <vt:lpstr>PowerPoint Presentation</vt:lpstr>
      <vt:lpstr>PowerPoint Presentation</vt:lpstr>
      <vt:lpstr>Jenis-jenis pengeluaran dalam pendidikan</vt:lpstr>
      <vt:lpstr>PowerPoint Presentation</vt:lpstr>
      <vt:lpstr>PowerPoint Presentation</vt:lpstr>
      <vt:lpstr>PowerPoint Presentation</vt:lpstr>
      <vt:lpstr>Fungsi Anggaran dan Teknik Penyusunan Anggaran</vt:lpstr>
      <vt:lpstr>PowerPoint Presentation</vt:lpstr>
      <vt:lpstr>Bentuk Bentuk Anggaran </vt:lpstr>
      <vt:lpstr>Sistem Perencanaan Penyusunan Program dan Penganggaran (SP4)</vt:lpstr>
      <vt:lpstr>Unsur yang saling menunjang dalam Pengelolaan Keuangan</vt:lpstr>
      <vt:lpstr>Masalah Pengelolaan Keuangan</vt:lpstr>
      <vt:lpstr>Pengawasan Keuangan</vt:lpstr>
      <vt:lpstr>Norma Pengawasan Keuangan</vt:lpstr>
      <vt:lpstr>PowerPoint Presentation</vt:lpstr>
      <vt:lpstr>Proses dan Standar Pengawasan</vt:lpstr>
      <vt:lpstr>Cara Mempertanggungjawabkan Keuangan</vt:lpstr>
      <vt:lpstr> sembilan jenis buku yang harus disediakan, yaitu: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PENGAWASAN KEUANGAN PENDIDIKAN</dc:title>
  <dc:creator>Admin</dc:creator>
  <cp:lastModifiedBy>Admin</cp:lastModifiedBy>
  <cp:revision>10</cp:revision>
  <dcterms:created xsi:type="dcterms:W3CDTF">2015-12-03T03:41:02Z</dcterms:created>
  <dcterms:modified xsi:type="dcterms:W3CDTF">2016-12-09T03:09:08Z</dcterms:modified>
</cp:coreProperties>
</file>