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notesMasterIdLst>
    <p:notesMasterId r:id="rId29"/>
  </p:notesMasterIdLst>
  <p:sldIdLst>
    <p:sldId id="256" r:id="rId2"/>
    <p:sldId id="315" r:id="rId3"/>
    <p:sldId id="273" r:id="rId4"/>
    <p:sldId id="275" r:id="rId5"/>
    <p:sldId id="281" r:id="rId6"/>
    <p:sldId id="276" r:id="rId7"/>
    <p:sldId id="277" r:id="rId8"/>
    <p:sldId id="278" r:id="rId9"/>
    <p:sldId id="284" r:id="rId10"/>
    <p:sldId id="285" r:id="rId11"/>
    <p:sldId id="286" r:id="rId12"/>
    <p:sldId id="287" r:id="rId13"/>
    <p:sldId id="288" r:id="rId14"/>
    <p:sldId id="290" r:id="rId15"/>
    <p:sldId id="295" r:id="rId16"/>
    <p:sldId id="292" r:id="rId17"/>
    <p:sldId id="293" r:id="rId18"/>
    <p:sldId id="294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17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1775455-045B-410A-9742-E181E5F24F2F}" type="datetimeFigureOut">
              <a:rPr lang="en-US"/>
              <a:pPr>
                <a:defRPr/>
              </a:pPr>
              <a:t>10/2/2019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47D3E5B-BC50-4D11-BC0E-D1C61CA05F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8143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5E3FA49-9DAD-40FD-86FB-1F963801A7B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548245-61DF-4A03-94D4-7A8D742A35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16C11A-9AA5-44BF-A1D5-49E10264A64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F5A9AE-96E0-4CAB-9A4D-34C07FDDBC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B97B4-5AEE-4F3B-A85D-7C81B439640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08F81-5550-43CD-BA7A-4CB243D615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1C0751-3D75-4334-9DE9-C351C48559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0F985-D084-400B-BA8C-807C38F62CB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980377-8947-4D96-B7F4-7F818F07F2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6AF24D-87B1-4634-8BA3-17882CA00E3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8CDFC239-8AE3-40CF-B0DC-8242E8CDF67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83EDFCD4-6070-4A0F-92B0-89D5E1A061E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14400"/>
            <a:ext cx="7848600" cy="1752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200000"/>
                  </a:schemeClr>
                </a:solidFill>
                <a:latin typeface="Comic Sans MS" pitchFamily="66" charset="0"/>
              </a:rPr>
              <a:t>KEPEMIMPINAN PENDIDIKAN</a:t>
            </a:r>
          </a:p>
        </p:txBody>
      </p:sp>
      <p:sp>
        <p:nvSpPr>
          <p:cNvPr id="8198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1F00FEF-B043-4196-9BB4-5A437D3DE638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1981200" y="3657600"/>
            <a:ext cx="4038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8197" name="Text Box 8"/>
          <p:cNvSpPr txBox="1">
            <a:spLocks noChangeArrowheads="1"/>
          </p:cNvSpPr>
          <p:nvPr/>
        </p:nvSpPr>
        <p:spPr bwMode="auto">
          <a:xfrm>
            <a:off x="0" y="6400800"/>
            <a:ext cx="3581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       MK: Management  Pendidikan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82613" indent="-514350" eaLnBrk="1" hangingPunct="1">
              <a:buFont typeface="Wingdings" pitchFamily="2" charset="2"/>
              <a:buAutoNum type="arabicPeriod"/>
            </a:pPr>
            <a:r>
              <a:rPr lang="en-US" dirty="0" smtClean="0"/>
              <a:t>“Leaders are </a:t>
            </a:r>
            <a:r>
              <a:rPr lang="en-US" dirty="0" err="1" smtClean="0"/>
              <a:t>borned</a:t>
            </a:r>
            <a:r>
              <a:rPr lang="en-US" dirty="0" smtClean="0"/>
              <a:t> not built”</a:t>
            </a:r>
          </a:p>
          <a:p>
            <a:pPr marL="582613" indent="-514350" eaLnBrk="1" hangingPunct="1">
              <a:buFont typeface="Wingdings" pitchFamily="2" charset="2"/>
              <a:buAutoNum type="arabicPeriod"/>
            </a:pP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asal</a:t>
            </a:r>
            <a:r>
              <a:rPr lang="en-US" dirty="0" smtClean="0"/>
              <a:t> </a:t>
            </a:r>
            <a:r>
              <a:rPr lang="en-US" dirty="0" err="1" smtClean="0"/>
              <a:t>diberi</a:t>
            </a:r>
            <a:r>
              <a:rPr lang="en-US" dirty="0" smtClean="0"/>
              <a:t> </a:t>
            </a:r>
            <a:r>
              <a:rPr lang="en-US" dirty="0" err="1" smtClean="0"/>
              <a:t>kesempatan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pembinaan</a:t>
            </a:r>
            <a:r>
              <a:rPr lang="en-US" dirty="0" smtClean="0"/>
              <a:t>.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menyatakan</a:t>
            </a:r>
            <a:r>
              <a:rPr lang="en-US" dirty="0" smtClean="0"/>
              <a:t> “leaders are built not </a:t>
            </a:r>
            <a:r>
              <a:rPr lang="en-US" dirty="0" err="1" smtClean="0"/>
              <a:t>borned</a:t>
            </a:r>
            <a:r>
              <a:rPr lang="en-US" dirty="0" smtClean="0"/>
              <a:t>”</a:t>
            </a:r>
          </a:p>
          <a:p>
            <a:pPr marL="582613" indent="-514350" eaLnBrk="1" hangingPunct="1">
              <a:buFont typeface="Wingdings" pitchFamily="2" charset="2"/>
              <a:buAutoNum type="arabicPeriod"/>
            </a:pPr>
            <a:r>
              <a:rPr lang="en-US" dirty="0" err="1" smtClean="0"/>
              <a:t>Gabungan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1 </a:t>
            </a:r>
            <a:r>
              <a:rPr lang="en-US" dirty="0" err="1" smtClean="0"/>
              <a:t>dan</a:t>
            </a:r>
            <a:r>
              <a:rPr lang="en-US" dirty="0" smtClean="0"/>
              <a:t> 2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bakat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pembinaan</a:t>
            </a:r>
            <a:r>
              <a:rPr lang="en-US" dirty="0" smtClean="0"/>
              <a:t> </a:t>
            </a:r>
            <a:r>
              <a:rPr lang="en-US" dirty="0" err="1" smtClean="0"/>
              <a:t>supaya</a:t>
            </a:r>
            <a:r>
              <a:rPr lang="en-US" dirty="0" smtClean="0"/>
              <a:t> </a:t>
            </a:r>
            <a:r>
              <a:rPr lang="en-US" dirty="0" err="1" smtClean="0"/>
              <a:t>berkembang</a:t>
            </a:r>
            <a:r>
              <a:rPr lang="en-US" dirty="0" smtClean="0"/>
              <a:t>.</a:t>
            </a:r>
          </a:p>
          <a:p>
            <a:pPr marL="582613" indent="-514350" eaLnBrk="1" hangingPunct="1">
              <a:buFont typeface="Wingdings" pitchFamily="2" charset="2"/>
              <a:buAutoNum type="arabicPeriod"/>
            </a:pP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: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kelebihan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endParaRPr lang="en-US" dirty="0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F6E0A372-3BE3-422F-B044-479A8B16741F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3200" dirty="0" smtClean="0"/>
              <a:t>4. </a:t>
            </a:r>
            <a:r>
              <a:rPr lang="en-US" sz="3200" dirty="0" err="1" smtClean="0"/>
              <a:t>Pendekatan</a:t>
            </a:r>
            <a:r>
              <a:rPr lang="en-US" sz="3200" dirty="0" smtClean="0"/>
              <a:t> </a:t>
            </a:r>
            <a:r>
              <a:rPr lang="en-US" sz="3200" dirty="0" err="1" smtClean="0"/>
              <a:t>tentang</a:t>
            </a:r>
            <a:r>
              <a:rPr lang="en-US" sz="3200" dirty="0" smtClean="0"/>
              <a:t> </a:t>
            </a:r>
            <a:r>
              <a:rPr lang="en-US" sz="3200" dirty="0" err="1" smtClean="0"/>
              <a:t>teori</a:t>
            </a:r>
            <a:r>
              <a:rPr lang="en-US" sz="3200" dirty="0" smtClean="0"/>
              <a:t> </a:t>
            </a:r>
            <a:r>
              <a:rPr lang="en-US" sz="3200" dirty="0" err="1" smtClean="0"/>
              <a:t>munculnya</a:t>
            </a:r>
            <a:r>
              <a:rPr lang="en-US" sz="3200" dirty="0" smtClean="0"/>
              <a:t> </a:t>
            </a:r>
            <a:r>
              <a:rPr lang="en-US" sz="3200" dirty="0" err="1" smtClean="0"/>
              <a:t>pemimpin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82613" indent="-514350" algn="just" eaLnBrk="1" hangingPunct="1">
              <a:buFont typeface="Wingdings" pitchFamily="2" charset="2"/>
              <a:buAutoNum type="alphaLcPeriod"/>
              <a:defRPr/>
            </a:pPr>
            <a:r>
              <a:rPr lang="en-US" dirty="0" smtClean="0"/>
              <a:t>Human relation Skill: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ber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bawahan</a:t>
            </a:r>
            <a:r>
              <a:rPr lang="en-US" dirty="0" smtClean="0"/>
              <a:t>, </a:t>
            </a:r>
            <a:r>
              <a:rPr lang="en-US" dirty="0" err="1" smtClean="0"/>
              <a:t>menciptakan</a:t>
            </a:r>
            <a:r>
              <a:rPr lang="en-US" dirty="0" smtClean="0"/>
              <a:t>  </a:t>
            </a:r>
            <a:r>
              <a:rPr lang="en-US" dirty="0" err="1" smtClean="0"/>
              <a:t>suasana</a:t>
            </a:r>
            <a:r>
              <a:rPr lang="en-US" dirty="0" smtClean="0"/>
              <a:t> </a:t>
            </a:r>
            <a:r>
              <a:rPr lang="en-US" dirty="0" err="1" smtClean="0"/>
              <a:t>kondusif.g</a:t>
            </a:r>
            <a:r>
              <a:rPr lang="en-US" dirty="0" smtClean="0"/>
              <a:t> </a:t>
            </a:r>
            <a:r>
              <a:rPr lang="en-US" dirty="0" err="1" smtClean="0"/>
              <a:t>Shg</a:t>
            </a:r>
            <a:r>
              <a:rPr lang="en-US" dirty="0" smtClean="0"/>
              <a:t> </a:t>
            </a:r>
            <a:r>
              <a:rPr lang="en-US" dirty="0" err="1" smtClean="0"/>
              <a:t>bawahan</a:t>
            </a:r>
            <a:r>
              <a:rPr lang="en-US" dirty="0" smtClean="0"/>
              <a:t> </a:t>
            </a:r>
            <a:r>
              <a:rPr lang="en-US" dirty="0" err="1" smtClean="0"/>
              <a:t>merasa</a:t>
            </a:r>
            <a:r>
              <a:rPr lang="en-US" dirty="0" smtClean="0"/>
              <a:t> </a:t>
            </a:r>
            <a:r>
              <a:rPr lang="en-US" dirty="0" err="1" smtClean="0"/>
              <a:t>nyaman</a:t>
            </a:r>
            <a:r>
              <a:rPr lang="en-US" dirty="0" smtClean="0"/>
              <a:t>.</a:t>
            </a:r>
          </a:p>
          <a:p>
            <a:pPr marL="582613" indent="-514350" algn="just" eaLnBrk="1" hangingPunct="1">
              <a:buFont typeface="Wingdings" pitchFamily="2" charset="2"/>
              <a:buAutoNum type="alphaLcPeriod"/>
              <a:defRPr/>
            </a:pPr>
            <a:r>
              <a:rPr lang="en-US" dirty="0" smtClean="0"/>
              <a:t>Technical Skill: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operasional</a:t>
            </a:r>
            <a:r>
              <a:rPr lang="en-US" dirty="0" smtClean="0"/>
              <a:t>.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jabatan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sedikit</a:t>
            </a:r>
            <a:r>
              <a:rPr lang="en-US" dirty="0" smtClean="0"/>
              <a:t> </a:t>
            </a:r>
            <a:r>
              <a:rPr lang="en-US" dirty="0" err="1" smtClean="0"/>
              <a:t>malakuan</a:t>
            </a:r>
            <a:r>
              <a:rPr lang="en-US" dirty="0" smtClean="0"/>
              <a:t> TS.</a:t>
            </a:r>
          </a:p>
          <a:p>
            <a:pPr marL="582613" indent="-514350" algn="just" eaLnBrk="1" hangingPunct="1">
              <a:buFont typeface="Wingdings" pitchFamily="2" charset="2"/>
              <a:buAutoNum type="alphaLcPeriod"/>
              <a:defRPr/>
            </a:pPr>
            <a:r>
              <a:rPr lang="en-US" dirty="0" err="1" smtClean="0"/>
              <a:t>Conseptual</a:t>
            </a:r>
            <a:r>
              <a:rPr lang="en-US" dirty="0" smtClean="0"/>
              <a:t> Skill: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merumuskan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, </a:t>
            </a:r>
            <a:r>
              <a:rPr lang="en-US" dirty="0" err="1" smtClean="0"/>
              <a:t>berpandangan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kedepan</a:t>
            </a:r>
            <a:r>
              <a:rPr lang="en-US" dirty="0" smtClean="0"/>
              <a:t>.</a:t>
            </a:r>
          </a:p>
          <a:p>
            <a:pPr marL="582613" indent="-514350" algn="just" eaLnBrk="1" hangingPunct="1">
              <a:buFont typeface="Wingdings" pitchFamily="2" charset="2"/>
              <a:buNone/>
              <a:defRPr/>
            </a:pPr>
            <a:endParaRPr lang="en-US" dirty="0" smtClean="0"/>
          </a:p>
          <a:p>
            <a:pPr algn="just" eaLnBrk="1" hangingPunct="1">
              <a:buFont typeface="Wingdings" pitchFamily="2" charset="2"/>
              <a:buNone/>
              <a:defRPr/>
            </a:pPr>
            <a:endParaRPr lang="en-US" dirty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75C2A847-BC3F-4046-A84E-1AEF8FEE54BB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3600" dirty="0" smtClean="0"/>
              <a:t>5.Pendekatan </a:t>
            </a:r>
            <a:r>
              <a:rPr lang="en-US" sz="3600" dirty="0" err="1" smtClean="0"/>
              <a:t>Kepemimpinan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pendidikan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Top Manager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Middle Level Mgr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First Supervisor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(Lower Manager)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22539" name="Slide Number Placeholder 8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9F13EDD3-EB49-426B-B3F7-01E559168A7E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Bagan</a:t>
            </a:r>
            <a:r>
              <a:rPr lang="en-US" dirty="0" smtClean="0"/>
              <a:t> </a:t>
            </a:r>
            <a:r>
              <a:rPr lang="en-US" dirty="0" err="1" smtClean="0"/>
              <a:t>ketrampilan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495800" y="2057400"/>
            <a:ext cx="3352800" cy="3733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r>
              <a:rPr lang="en-US" dirty="0"/>
              <a:t>TS</a:t>
            </a:r>
          </a:p>
        </p:txBody>
      </p:sp>
      <p:cxnSp>
        <p:nvCxnSpPr>
          <p:cNvPr id="6" name="Straight Connector 5"/>
          <p:cNvCxnSpPr/>
          <p:nvPr/>
        </p:nvCxnSpPr>
        <p:spPr>
          <a:xfrm rot="16200000" flipH="1">
            <a:off x="3581400" y="3962400"/>
            <a:ext cx="37338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16200000" flipH="1">
            <a:off x="4800600" y="3048000"/>
            <a:ext cx="3657600" cy="1981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7" name="TextBox 8"/>
          <p:cNvSpPr txBox="1">
            <a:spLocks noChangeArrowheads="1"/>
          </p:cNvSpPr>
          <p:nvPr/>
        </p:nvSpPr>
        <p:spPr bwMode="auto">
          <a:xfrm>
            <a:off x="6781800" y="3200400"/>
            <a:ext cx="504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CS</a:t>
            </a:r>
          </a:p>
        </p:txBody>
      </p:sp>
      <p:sp>
        <p:nvSpPr>
          <p:cNvPr id="22538" name="TextBox 9"/>
          <p:cNvSpPr txBox="1">
            <a:spLocks noChangeArrowheads="1"/>
          </p:cNvSpPr>
          <p:nvPr/>
        </p:nvSpPr>
        <p:spPr bwMode="auto">
          <a:xfrm>
            <a:off x="4800600" y="3886200"/>
            <a:ext cx="685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HS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914400" y="1828800"/>
            <a:ext cx="7772400" cy="4572000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Structure =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Consideration = </a:t>
            </a:r>
            <a:r>
              <a:rPr lang="en-US" dirty="0" err="1" smtClean="0"/>
              <a:t>tenggang</a:t>
            </a:r>
            <a:r>
              <a:rPr lang="en-US" dirty="0" smtClean="0"/>
              <a:t> rasa</a:t>
            </a:r>
          </a:p>
          <a:p>
            <a:pPr eaLnBrk="1" hangingPunct="1">
              <a:buFont typeface="Wingdings" pitchFamily="2" charset="2"/>
              <a:buNone/>
            </a:pPr>
            <a:endParaRPr lang="en-US" b="1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b="1" dirty="0" smtClean="0"/>
              <a:t>     Low Structure                                      </a:t>
            </a:r>
            <a:r>
              <a:rPr lang="en-US" sz="2400" dirty="0" smtClean="0"/>
              <a:t>High Structure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              and                                                            </a:t>
            </a:r>
            <a:r>
              <a:rPr lang="en-US" sz="2400" dirty="0" err="1" smtClean="0"/>
              <a:t>and</a:t>
            </a: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   High consideration                              High Consideration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     Low Structure                                     High Structure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          and                                                                 </a:t>
            </a:r>
            <a:r>
              <a:rPr lang="en-US" sz="2400" dirty="0" err="1" smtClean="0"/>
              <a:t>and</a:t>
            </a:r>
            <a:endParaRPr lang="en-US" sz="24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   Low Consideration                            Low consideration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               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</p:txBody>
      </p:sp>
      <p:sp>
        <p:nvSpPr>
          <p:cNvPr id="23562" name="Slide Number Placeholder 9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6E1C9F89-F963-4536-8D8D-4DB642BF2FE4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3600" dirty="0" smtClean="0"/>
              <a:t>6. </a:t>
            </a:r>
            <a:r>
              <a:rPr lang="en-US" sz="3600" dirty="0" err="1" smtClean="0"/>
              <a:t>Studi</a:t>
            </a:r>
            <a:r>
              <a:rPr lang="en-US" sz="3600" dirty="0" smtClean="0"/>
              <a:t> </a:t>
            </a:r>
            <a:r>
              <a:rPr lang="en-US" sz="3600" dirty="0" err="1" smtClean="0"/>
              <a:t>Kepemimpinan</a:t>
            </a:r>
            <a:r>
              <a:rPr lang="en-US" sz="3600" dirty="0" smtClean="0"/>
              <a:t> Ohio State University</a:t>
            </a:r>
            <a:endParaRPr lang="en-US" sz="3600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1066800" y="4953000"/>
            <a:ext cx="7543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-685799" y="4953000"/>
            <a:ext cx="3352800" cy="3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990600" y="3276600"/>
            <a:ext cx="7543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6859588" y="4953000"/>
            <a:ext cx="33512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066800" y="6629400"/>
            <a:ext cx="746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>
            <a:off x="2935288" y="4914900"/>
            <a:ext cx="32750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Getzels dan Guba: studi yg menganalisa perilaku pemimpin, ada 2 katagori: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a. Gaya normatif (nomotetis); dimensi ini mengacu kepada tuntutan lembaganya,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b. Gaya personal (ideografis); pemimpin mengutamakan dan ekspetasi anggotanya.</a:t>
            </a: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06CB012-5E8A-4061-B667-D869EE03604E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8. Model </a:t>
            </a:r>
            <a:r>
              <a:rPr lang="en-US" dirty="0" err="1" smtClean="0"/>
              <a:t>Getzels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Guba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sz="3200" dirty="0" smtClean="0"/>
              <a:t>Hersey </a:t>
            </a:r>
            <a:r>
              <a:rPr lang="en-US" sz="3200" dirty="0" err="1" smtClean="0"/>
              <a:t>dan</a:t>
            </a:r>
            <a:r>
              <a:rPr lang="en-US" sz="3200" dirty="0" smtClean="0"/>
              <a:t> Blanchard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dirty="0" smtClean="0"/>
              <a:t>1. </a:t>
            </a:r>
            <a:r>
              <a:rPr lang="en-US" sz="3200" i="1" dirty="0" smtClean="0"/>
              <a:t>Telling: </a:t>
            </a:r>
            <a:r>
              <a:rPr lang="en-US" sz="3200" dirty="0" err="1" smtClean="0"/>
              <a:t>Tugas</a:t>
            </a:r>
            <a:r>
              <a:rPr lang="en-US" sz="3200" dirty="0" smtClean="0"/>
              <a:t> </a:t>
            </a:r>
            <a:r>
              <a:rPr lang="en-US" sz="3200" dirty="0" err="1" smtClean="0"/>
              <a:t>tinggi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hubungan</a:t>
            </a:r>
            <a:r>
              <a:rPr lang="en-US" sz="3200" dirty="0" smtClean="0"/>
              <a:t> </a:t>
            </a:r>
            <a:r>
              <a:rPr lang="en-US" sz="3200" dirty="0" err="1" smtClean="0"/>
              <a:t>rendah</a:t>
            </a:r>
            <a:r>
              <a:rPr lang="en-US" sz="3200" dirty="0" smtClean="0"/>
              <a:t>, </a:t>
            </a:r>
            <a:r>
              <a:rPr lang="en-US" sz="3200" dirty="0" err="1" smtClean="0"/>
              <a:t>komunikasi</a:t>
            </a:r>
            <a:r>
              <a:rPr lang="en-US" sz="3200" dirty="0" smtClean="0"/>
              <a:t> </a:t>
            </a:r>
            <a:r>
              <a:rPr lang="en-US" sz="3200" dirty="0" err="1" smtClean="0"/>
              <a:t>satu</a:t>
            </a:r>
            <a:r>
              <a:rPr lang="en-US" sz="3200" dirty="0" smtClean="0"/>
              <a:t> </a:t>
            </a:r>
            <a:r>
              <a:rPr lang="en-US" sz="3200" dirty="0" err="1" smtClean="0"/>
              <a:t>arah</a:t>
            </a:r>
            <a:r>
              <a:rPr lang="en-US" sz="3200" dirty="0" smtClean="0"/>
              <a:t>. </a:t>
            </a:r>
            <a:r>
              <a:rPr lang="en-US" sz="3200" dirty="0" err="1" smtClean="0"/>
              <a:t>Pemimpin</a:t>
            </a:r>
            <a:r>
              <a:rPr lang="en-US" sz="3200" dirty="0" smtClean="0"/>
              <a:t> </a:t>
            </a:r>
            <a:r>
              <a:rPr lang="en-US" sz="3200" dirty="0" err="1" smtClean="0"/>
              <a:t>yg</a:t>
            </a:r>
            <a:r>
              <a:rPr lang="en-US" sz="3200" dirty="0" smtClean="0"/>
              <a:t> </a:t>
            </a:r>
            <a:r>
              <a:rPr lang="en-US" sz="3200" dirty="0" err="1" smtClean="0"/>
              <a:t>berperan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mengatakan</a:t>
            </a:r>
            <a:r>
              <a:rPr lang="en-US" sz="3200" dirty="0" smtClean="0"/>
              <a:t> </a:t>
            </a:r>
            <a:r>
              <a:rPr lang="en-US" sz="3200" dirty="0" err="1" smtClean="0"/>
              <a:t>apa</a:t>
            </a:r>
            <a:r>
              <a:rPr lang="en-US" sz="3200" dirty="0" smtClean="0"/>
              <a:t>, </a:t>
            </a:r>
            <a:r>
              <a:rPr lang="en-US" sz="3200" dirty="0" err="1" smtClean="0"/>
              <a:t>bagaimana</a:t>
            </a:r>
            <a:r>
              <a:rPr lang="en-US" sz="3200" dirty="0" smtClean="0"/>
              <a:t>, </a:t>
            </a:r>
            <a:r>
              <a:rPr lang="en-US" sz="3200" dirty="0" err="1" smtClean="0"/>
              <a:t>kapan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dimana</a:t>
            </a:r>
            <a:r>
              <a:rPr lang="en-US" sz="3200" dirty="0" smtClean="0"/>
              <a:t> </a:t>
            </a:r>
            <a:r>
              <a:rPr lang="en-US" sz="3200" dirty="0" err="1" smtClean="0"/>
              <a:t>tugas</a:t>
            </a:r>
            <a:r>
              <a:rPr lang="en-US" sz="3200" dirty="0" smtClean="0"/>
              <a:t> hrs </a:t>
            </a:r>
            <a:r>
              <a:rPr lang="en-US" sz="3200" dirty="0" err="1" smtClean="0"/>
              <a:t>dilaksanakan</a:t>
            </a:r>
            <a:r>
              <a:rPr lang="en-US" sz="3200" dirty="0" smtClean="0"/>
              <a:t>.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dirty="0" smtClean="0"/>
              <a:t>2. </a:t>
            </a:r>
            <a:r>
              <a:rPr lang="en-US" sz="3200" i="1" dirty="0" smtClean="0"/>
              <a:t>Selling:</a:t>
            </a:r>
            <a:r>
              <a:rPr lang="en-US" sz="3200" dirty="0" smtClean="0"/>
              <a:t> </a:t>
            </a:r>
            <a:r>
              <a:rPr lang="en-US" sz="3200" dirty="0" err="1" smtClean="0"/>
              <a:t>Tugas</a:t>
            </a:r>
            <a:r>
              <a:rPr lang="en-US" sz="3200" dirty="0" smtClean="0"/>
              <a:t> </a:t>
            </a:r>
            <a:r>
              <a:rPr lang="en-US" sz="3200" dirty="0" err="1" smtClean="0"/>
              <a:t>tinggi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hubungan</a:t>
            </a:r>
            <a:r>
              <a:rPr lang="en-US" sz="3200" dirty="0" smtClean="0"/>
              <a:t> </a:t>
            </a:r>
            <a:r>
              <a:rPr lang="en-US" sz="3200" dirty="0" err="1" smtClean="0"/>
              <a:t>tinggi</a:t>
            </a:r>
            <a:r>
              <a:rPr lang="en-US" sz="3200" dirty="0" smtClean="0"/>
              <a:t>, </a:t>
            </a:r>
            <a:r>
              <a:rPr lang="en-US" sz="3200" dirty="0" err="1" smtClean="0"/>
              <a:t>sudah</a:t>
            </a:r>
            <a:r>
              <a:rPr lang="en-US" sz="3200" dirty="0" smtClean="0"/>
              <a:t> </a:t>
            </a:r>
            <a:r>
              <a:rPr lang="en-US" sz="3200" dirty="0" err="1" smtClean="0"/>
              <a:t>terjadi</a:t>
            </a:r>
            <a:r>
              <a:rPr lang="en-US" sz="3200" dirty="0" smtClean="0"/>
              <a:t> </a:t>
            </a:r>
            <a:r>
              <a:rPr lang="en-US" sz="3200" dirty="0" err="1" smtClean="0"/>
              <a:t>komunikasi</a:t>
            </a:r>
            <a:r>
              <a:rPr lang="en-US" sz="3200" dirty="0" smtClean="0"/>
              <a:t> </a:t>
            </a:r>
            <a:r>
              <a:rPr lang="en-US" sz="3200" dirty="0" err="1" smtClean="0"/>
              <a:t>dua</a:t>
            </a:r>
            <a:r>
              <a:rPr lang="en-US" sz="3200" dirty="0" smtClean="0"/>
              <a:t> </a:t>
            </a:r>
            <a:r>
              <a:rPr lang="en-US" sz="3200" dirty="0" err="1" smtClean="0"/>
              <a:t>arah</a:t>
            </a:r>
            <a:r>
              <a:rPr lang="en-US" sz="3200" dirty="0" smtClean="0"/>
              <a:t>;</a:t>
            </a:r>
          </a:p>
          <a:p>
            <a:pPr eaLnBrk="1" hangingPunct="1">
              <a:buFont typeface="Wingdings" pitchFamily="2" charset="2"/>
              <a:buNone/>
            </a:pPr>
            <a:endParaRPr lang="en-US" sz="2800" dirty="0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C4BB20F-C481-47AC-A1BE-1EA5A80BAE2A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Kepemimpinan</a:t>
            </a:r>
            <a:r>
              <a:rPr lang="en-US" dirty="0" smtClean="0"/>
              <a:t> </a:t>
            </a:r>
            <a:r>
              <a:rPr lang="en-US" dirty="0" err="1" smtClean="0"/>
              <a:t>Situasional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3200" dirty="0" smtClean="0"/>
              <a:t>3. </a:t>
            </a:r>
            <a:r>
              <a:rPr lang="en-US" sz="3200" dirty="0" err="1" smtClean="0"/>
              <a:t>Parcipating</a:t>
            </a:r>
            <a:r>
              <a:rPr lang="en-US" sz="3200" dirty="0" smtClean="0"/>
              <a:t>: </a:t>
            </a:r>
            <a:r>
              <a:rPr lang="en-US" sz="3200" dirty="0" err="1" smtClean="0"/>
              <a:t>Tugas</a:t>
            </a:r>
            <a:r>
              <a:rPr lang="en-US" sz="3200" dirty="0" smtClean="0"/>
              <a:t> </a:t>
            </a:r>
            <a:r>
              <a:rPr lang="en-US" sz="3200" dirty="0" err="1" smtClean="0"/>
              <a:t>rendah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hubungan</a:t>
            </a:r>
            <a:r>
              <a:rPr lang="en-US" sz="3200" dirty="0" smtClean="0"/>
              <a:t> </a:t>
            </a:r>
            <a:r>
              <a:rPr lang="en-US" sz="3200" dirty="0" err="1" smtClean="0"/>
              <a:t>tinggi</a:t>
            </a:r>
            <a:r>
              <a:rPr lang="en-US" sz="3200" dirty="0" smtClean="0"/>
              <a:t>, </a:t>
            </a:r>
            <a:r>
              <a:rPr lang="en-US" sz="3200" dirty="0" err="1" smtClean="0"/>
              <a:t>pemimpin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pengikut</a:t>
            </a:r>
            <a:r>
              <a:rPr lang="en-US" sz="3200" dirty="0" smtClean="0"/>
              <a:t> </a:t>
            </a:r>
            <a:r>
              <a:rPr lang="en-US" sz="3200" dirty="0" err="1" smtClean="0"/>
              <a:t>bersama-sama</a:t>
            </a:r>
            <a:r>
              <a:rPr lang="en-US" sz="3200" dirty="0" smtClean="0"/>
              <a:t> </a:t>
            </a:r>
            <a:r>
              <a:rPr lang="en-US" sz="3200" dirty="0" err="1" smtClean="0"/>
              <a:t>mengambil</a:t>
            </a:r>
            <a:r>
              <a:rPr lang="en-US" sz="3200" dirty="0" smtClean="0"/>
              <a:t> </a:t>
            </a:r>
            <a:r>
              <a:rPr lang="en-US" sz="3200" dirty="0" err="1" smtClean="0"/>
              <a:t>andil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mengambil</a:t>
            </a:r>
            <a:r>
              <a:rPr lang="en-US" sz="3200" dirty="0" smtClean="0"/>
              <a:t> </a:t>
            </a:r>
            <a:r>
              <a:rPr lang="en-US" sz="3200" dirty="0" err="1" smtClean="0"/>
              <a:t>keputusan</a:t>
            </a:r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dirty="0" smtClean="0"/>
              <a:t>4. Delegating: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. Gaya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pengikut</a:t>
            </a:r>
            <a:r>
              <a:rPr lang="en-US" dirty="0" smtClean="0"/>
              <a:t> </a:t>
            </a:r>
            <a:r>
              <a:rPr lang="en-US" dirty="0" err="1" smtClean="0"/>
              <a:t>utk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pendelegasian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supervisi</a:t>
            </a:r>
            <a:endParaRPr lang="en-US" dirty="0" smtClean="0"/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14313363-4C33-4C6C-A22E-CE20129788D1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82613" indent="-514350" eaLnBrk="1" hangingPunct="1">
              <a:buFont typeface="Wingdings" pitchFamily="2" charset="2"/>
              <a:buAutoNum type="arabicPeriod"/>
            </a:pPr>
            <a:r>
              <a:rPr lang="en-US" dirty="0" smtClean="0"/>
              <a:t>guru, </a:t>
            </a:r>
            <a:r>
              <a:rPr lang="en-US" dirty="0" err="1" smtClean="0"/>
              <a:t>wali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,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sekolah</a:t>
            </a:r>
            <a:endParaRPr lang="en-US" dirty="0" smtClean="0"/>
          </a:p>
          <a:p>
            <a:pPr marL="582613" indent="-514350" eaLnBrk="1" hangingPunct="1">
              <a:buFont typeface="Wingdings" pitchFamily="2" charset="2"/>
              <a:buAutoNum type="arabicPeriod"/>
            </a:pPr>
            <a:r>
              <a:rPr lang="en-US" dirty="0" err="1" smtClean="0"/>
              <a:t>Pengawas</a:t>
            </a:r>
            <a:endParaRPr lang="en-US" dirty="0" smtClean="0"/>
          </a:p>
          <a:p>
            <a:pPr marL="582613" indent="-514350" eaLnBrk="1" hangingPunct="1">
              <a:buFont typeface="Wingdings" pitchFamily="2" charset="2"/>
              <a:buAutoNum type="arabicPeriod"/>
            </a:pPr>
            <a:r>
              <a:rPr lang="en-US" dirty="0" err="1" smtClean="0"/>
              <a:t>Kasudin</a:t>
            </a:r>
            <a:r>
              <a:rPr lang="en-US" dirty="0" smtClean="0"/>
              <a:t>/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/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seksi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endParaRPr lang="en-US" dirty="0" smtClean="0"/>
          </a:p>
          <a:p>
            <a:pPr marL="582613" indent="-514350" eaLnBrk="1" hangingPunct="1">
              <a:buFont typeface="Wingdings" pitchFamily="2" charset="2"/>
              <a:buAutoNum type="arabicPeriod"/>
            </a:pP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dinas</a:t>
            </a:r>
            <a:endParaRPr lang="en-US" dirty="0" smtClean="0"/>
          </a:p>
          <a:p>
            <a:pPr marL="582613" indent="-514350" eaLnBrk="1" hangingPunct="1">
              <a:buFont typeface="Wingdings" pitchFamily="2" charset="2"/>
              <a:buAutoNum type="arabicPeriod"/>
            </a:pP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dirjen</a:t>
            </a:r>
            <a:r>
              <a:rPr lang="en-US" dirty="0" smtClean="0"/>
              <a:t>/</a:t>
            </a:r>
            <a:r>
              <a:rPr lang="en-US" dirty="0" err="1" smtClean="0"/>
              <a:t>direktorat</a:t>
            </a:r>
            <a:r>
              <a:rPr lang="en-US" dirty="0" smtClean="0"/>
              <a:t> </a:t>
            </a:r>
            <a:r>
              <a:rPr lang="en-US" dirty="0" err="1" smtClean="0"/>
              <a:t>beserta</a:t>
            </a:r>
            <a:r>
              <a:rPr lang="en-US" dirty="0" smtClean="0"/>
              <a:t> </a:t>
            </a:r>
            <a:r>
              <a:rPr lang="en-US" dirty="0" err="1" smtClean="0"/>
              <a:t>staf</a:t>
            </a:r>
            <a:endParaRPr lang="en-US" dirty="0" smtClean="0"/>
          </a:p>
          <a:p>
            <a:pPr marL="582613" indent="-514350" eaLnBrk="1" hangingPunct="1">
              <a:buFont typeface="Wingdings" pitchFamily="2" charset="2"/>
              <a:buAutoNum type="arabicPeriod"/>
            </a:pPr>
            <a:r>
              <a:rPr lang="en-US" dirty="0" err="1" smtClean="0"/>
              <a:t>Rektor</a:t>
            </a:r>
            <a:r>
              <a:rPr lang="en-US" dirty="0" smtClean="0"/>
              <a:t> </a:t>
            </a:r>
            <a:r>
              <a:rPr lang="en-US" dirty="0" err="1" smtClean="0"/>
              <a:t>beserta</a:t>
            </a:r>
            <a:r>
              <a:rPr lang="en-US" dirty="0" smtClean="0"/>
              <a:t> </a:t>
            </a:r>
            <a:r>
              <a:rPr lang="en-US" dirty="0" err="1" smtClean="0"/>
              <a:t>jajarannya</a:t>
            </a:r>
            <a:endParaRPr lang="en-US" dirty="0" smtClean="0"/>
          </a:p>
          <a:p>
            <a:pPr marL="582613" indent="-514350" eaLnBrk="1" hangingPunct="1">
              <a:buFont typeface="Wingdings" pitchFamily="2" charset="2"/>
              <a:buAutoNum type="arabicPeriod"/>
            </a:pPr>
            <a:r>
              <a:rPr lang="en-US" dirty="0" err="1" smtClean="0"/>
              <a:t>dst</a:t>
            </a:r>
            <a:endParaRPr lang="en-US" dirty="0" smtClean="0"/>
          </a:p>
          <a:p>
            <a:pPr marL="582613" indent="-514350" eaLnBrk="1" hangingPunct="1">
              <a:buFont typeface="Wingdings" pitchFamily="2" charset="2"/>
              <a:buAutoNum type="arabicPeriod"/>
            </a:pPr>
            <a:endParaRPr lang="en-US" dirty="0" smtClean="0"/>
          </a:p>
          <a:p>
            <a:pPr marL="582613" indent="-514350" eaLnBrk="1" hangingPunct="1">
              <a:buFont typeface="Wingdings" pitchFamily="2" charset="2"/>
              <a:buAutoNum type="arabicPeriod"/>
            </a:pPr>
            <a:endParaRPr lang="en-US" dirty="0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0043B56-C89C-414A-AEB6-F6AB0BAD38C4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err="1" smtClean="0"/>
              <a:t>Siapakah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838200" y="2286000"/>
            <a:ext cx="7772400" cy="4572000"/>
          </a:xfrm>
        </p:spPr>
        <p:txBody>
          <a:bodyPr/>
          <a:lstStyle/>
          <a:p>
            <a:pPr marL="582613" indent="-514350" eaLnBrk="1" hangingPunct="1">
              <a:buFont typeface="Wingdings" pitchFamily="2" charset="2"/>
              <a:buAutoNum type="alphaLcPeriod"/>
            </a:pPr>
            <a:r>
              <a:rPr lang="en-US" dirty="0" err="1" smtClean="0"/>
              <a:t>Kepemimpinan</a:t>
            </a:r>
            <a:r>
              <a:rPr lang="en-US" dirty="0" smtClean="0"/>
              <a:t> </a:t>
            </a:r>
            <a:r>
              <a:rPr lang="en-US" dirty="0" err="1" smtClean="0"/>
              <a:t>Visioner</a:t>
            </a:r>
            <a:endParaRPr lang="en-US" dirty="0" smtClean="0"/>
          </a:p>
          <a:p>
            <a:pPr marL="582613" indent="-514350" eaLnBrk="1" hangingPunct="1">
              <a:buFont typeface="Wingdings" pitchFamily="2" charset="2"/>
              <a:buNone/>
            </a:pPr>
            <a:r>
              <a:rPr lang="en-US" dirty="0" smtClean="0"/>
              <a:t>       -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visi</a:t>
            </a:r>
            <a:r>
              <a:rPr lang="en-US" dirty="0" smtClean="0"/>
              <a:t>. </a:t>
            </a:r>
            <a:r>
              <a:rPr lang="en-US" dirty="0" err="1" smtClean="0"/>
              <a:t>Visi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idealisasi</a:t>
            </a:r>
            <a:r>
              <a:rPr lang="en-US" dirty="0" smtClean="0"/>
              <a:t> </a:t>
            </a:r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yang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kunci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yang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maju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antisipatif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persaingan</a:t>
            </a:r>
            <a:r>
              <a:rPr lang="en-US" dirty="0" smtClean="0"/>
              <a:t> global .</a:t>
            </a:r>
          </a:p>
          <a:p>
            <a:pPr marL="582613" indent="-514350" eaLnBrk="1" hangingPunct="1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C03EFB55-6776-4E79-AE24-F164048F9415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696200" cy="13160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/>
              <a:t>3.Model-model </a:t>
            </a:r>
            <a:r>
              <a:rPr lang="en-US" dirty="0" err="1" smtClean="0"/>
              <a:t>Kepemimpinan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82613" indent="-514350">
              <a:buFont typeface="Wingdings" pitchFamily="2" charset="2"/>
              <a:buAutoNum type="arabicPeriod"/>
              <a:defRPr/>
            </a:pP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r>
              <a:rPr lang="en-US" dirty="0" smtClean="0"/>
              <a:t>;</a:t>
            </a:r>
          </a:p>
          <a:p>
            <a:pPr marL="582613" indent="-514350">
              <a:buFont typeface="Wingdings" pitchFamily="2" charset="2"/>
              <a:buAutoNum type="arabicPeriod"/>
              <a:defRPr/>
            </a:pP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cita-cita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i="1" dirty="0" smtClean="0"/>
              <a:t>standard of excellence</a:t>
            </a:r>
          </a:p>
          <a:p>
            <a:pPr marL="582613" indent="-514350">
              <a:buFont typeface="Wingdings" pitchFamily="2" charset="2"/>
              <a:buAutoNum type="arabicPeriod"/>
              <a:defRPr/>
            </a:pPr>
            <a:r>
              <a:rPr lang="en-US" dirty="0" err="1" smtClean="0"/>
              <a:t>Menumbuhkan</a:t>
            </a:r>
            <a:r>
              <a:rPr lang="en-US" dirty="0" smtClean="0"/>
              <a:t> </a:t>
            </a:r>
            <a:r>
              <a:rPr lang="en-US" dirty="0" err="1" smtClean="0"/>
              <a:t>inspirasi</a:t>
            </a:r>
            <a:r>
              <a:rPr lang="en-US" dirty="0" smtClean="0"/>
              <a:t>, </a:t>
            </a:r>
            <a:r>
              <a:rPr lang="en-US" dirty="0" err="1" smtClean="0"/>
              <a:t>semangat</a:t>
            </a:r>
            <a:r>
              <a:rPr lang="en-US" dirty="0" smtClean="0"/>
              <a:t>, </a:t>
            </a:r>
            <a:r>
              <a:rPr lang="en-US" dirty="0" err="1" smtClean="0"/>
              <a:t>kegairahan</a:t>
            </a:r>
            <a:r>
              <a:rPr lang="en-US" dirty="0" smtClean="0"/>
              <a:t> 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komitmen</a:t>
            </a:r>
            <a:r>
              <a:rPr lang="en-US" dirty="0" smtClean="0"/>
              <a:t>;</a:t>
            </a:r>
          </a:p>
          <a:p>
            <a:pPr marL="582613" indent="-514350">
              <a:buFont typeface="Wingdings" pitchFamily="2" charset="2"/>
              <a:buAutoNum type="arabicPeriod"/>
              <a:defRPr/>
            </a:pP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makna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;</a:t>
            </a:r>
          </a:p>
          <a:p>
            <a:pPr marL="582613" indent="-514350">
              <a:buFont typeface="Wingdings" pitchFamily="2" charset="2"/>
              <a:buAutoNum type="arabicPeriod"/>
              <a:defRPr/>
            </a:pPr>
            <a:r>
              <a:rPr lang="en-US" dirty="0" err="1" smtClean="0"/>
              <a:t>Merefleksikan</a:t>
            </a:r>
            <a:r>
              <a:rPr lang="en-US" dirty="0" smtClean="0"/>
              <a:t> </a:t>
            </a:r>
            <a:r>
              <a:rPr lang="en-US" dirty="0" err="1" smtClean="0"/>
              <a:t>keunikan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keistimewaan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;</a:t>
            </a:r>
          </a:p>
          <a:p>
            <a:pPr>
              <a:buFont typeface="Wingdings" pitchFamily="2" charset="2"/>
              <a:buNone/>
              <a:defRPr/>
            </a:pPr>
            <a:endParaRPr lang="en-US" dirty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06E751C5-FF6C-46FA-9F99-0AF78AC840CC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b.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visi</a:t>
            </a:r>
            <a:r>
              <a:rPr lang="en-US" dirty="0" smtClean="0"/>
              <a:t>: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3962400" cy="506095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en-US" dirty="0" smtClean="0"/>
              <a:t>   </a:t>
            </a:r>
            <a:r>
              <a:rPr lang="en-US" dirty="0" err="1" smtClean="0"/>
              <a:t>Manajer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err="1" smtClean="0"/>
              <a:t>Perencanaan</a:t>
            </a:r>
            <a:r>
              <a:rPr lang="en-US" sz="2400" dirty="0" smtClean="0"/>
              <a:t> </a:t>
            </a:r>
            <a:r>
              <a:rPr lang="en-US" sz="2400" dirty="0" err="1" smtClean="0"/>
              <a:t>bersifat</a:t>
            </a:r>
            <a:r>
              <a:rPr lang="en-US" sz="2400" dirty="0" smtClean="0"/>
              <a:t> </a:t>
            </a:r>
            <a:r>
              <a:rPr lang="en-US" sz="2400" dirty="0" err="1" smtClean="0"/>
              <a:t>rutin</a:t>
            </a:r>
            <a:r>
              <a:rPr lang="en-US" sz="2400" dirty="0" smtClean="0"/>
              <a:t> pd </a:t>
            </a:r>
            <a:r>
              <a:rPr lang="en-US" sz="2400" dirty="0" err="1" smtClean="0"/>
              <a:t>bidangnya</a:t>
            </a: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err="1" smtClean="0"/>
              <a:t>Mengatur</a:t>
            </a:r>
            <a:r>
              <a:rPr lang="en-US" sz="2400" dirty="0" smtClean="0"/>
              <a:t> </a:t>
            </a:r>
            <a:r>
              <a:rPr lang="en-US" sz="2400" dirty="0" err="1" smtClean="0"/>
              <a:t>penempatan</a:t>
            </a:r>
            <a:r>
              <a:rPr lang="en-US" sz="2400" dirty="0" smtClean="0"/>
              <a:t> </a:t>
            </a:r>
            <a:r>
              <a:rPr lang="en-US" sz="2400" dirty="0" err="1" smtClean="0"/>
              <a:t>staf</a:t>
            </a:r>
            <a:r>
              <a:rPr lang="en-US" sz="2400" dirty="0" smtClean="0"/>
              <a:t> </a:t>
            </a:r>
            <a:r>
              <a:rPr lang="en-US" sz="2400" dirty="0" err="1" smtClean="0"/>
              <a:t>utk</a:t>
            </a:r>
            <a:r>
              <a:rPr lang="en-US" sz="2400" dirty="0" smtClean="0"/>
              <a:t> </a:t>
            </a:r>
            <a:r>
              <a:rPr lang="en-US" sz="2400" dirty="0" err="1" smtClean="0"/>
              <a:t>mengisi</a:t>
            </a:r>
            <a:r>
              <a:rPr lang="en-US" sz="2400" dirty="0" smtClean="0"/>
              <a:t> </a:t>
            </a:r>
            <a:r>
              <a:rPr lang="en-US" sz="2400" dirty="0" err="1" smtClean="0"/>
              <a:t>lowongan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struktur</a:t>
            </a:r>
            <a:r>
              <a:rPr lang="en-US" sz="2400" dirty="0" smtClean="0"/>
              <a:t> org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err="1" smtClean="0"/>
              <a:t>Menugaskan</a:t>
            </a:r>
            <a:r>
              <a:rPr lang="en-US" sz="2400" dirty="0" smtClean="0"/>
              <a:t> </a:t>
            </a:r>
            <a:r>
              <a:rPr lang="en-US" sz="2400" dirty="0" err="1" smtClean="0"/>
              <a:t>apa</a:t>
            </a:r>
            <a:r>
              <a:rPr lang="en-US" sz="2400" dirty="0" smtClean="0"/>
              <a:t> </a:t>
            </a:r>
            <a:r>
              <a:rPr lang="en-US" sz="2400" dirty="0" err="1" smtClean="0"/>
              <a:t>yg</a:t>
            </a:r>
            <a:r>
              <a:rPr lang="en-US" sz="2400" dirty="0" smtClean="0"/>
              <a:t> hrs </a:t>
            </a:r>
            <a:r>
              <a:rPr lang="en-US" sz="2400" dirty="0" err="1" smtClean="0"/>
              <a:t>dikerjakan</a:t>
            </a:r>
            <a:r>
              <a:rPr lang="en-US" sz="2400" dirty="0" smtClean="0"/>
              <a:t> </a:t>
            </a:r>
            <a:r>
              <a:rPr lang="en-US" sz="2400" dirty="0" err="1" smtClean="0"/>
              <a:t>bawahan</a:t>
            </a: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err="1" smtClean="0"/>
              <a:t>Mengendalikan</a:t>
            </a:r>
            <a:r>
              <a:rPr lang="en-US" sz="2400" dirty="0" smtClean="0"/>
              <a:t> </a:t>
            </a:r>
            <a:r>
              <a:rPr lang="en-US" sz="2400" dirty="0" err="1" smtClean="0"/>
              <a:t>pekerja</a:t>
            </a:r>
            <a:r>
              <a:rPr lang="en-US" sz="2400" dirty="0" smtClean="0"/>
              <a:t> agar </a:t>
            </a:r>
            <a:r>
              <a:rPr lang="en-US" sz="2400" dirty="0" err="1" smtClean="0"/>
              <a:t>mengerjakan</a:t>
            </a:r>
            <a:r>
              <a:rPr lang="en-US" sz="2400" dirty="0" smtClean="0"/>
              <a:t>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dg </a:t>
            </a:r>
            <a:r>
              <a:rPr lang="en-US" sz="2400" dirty="0" err="1" smtClean="0"/>
              <a:t>peraturan</a:t>
            </a:r>
            <a:endParaRPr lang="en-US" sz="2400" dirty="0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7F0ACE84-55AC-491A-8726-636F4BAF3B97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fungsional</a:t>
            </a:r>
            <a:endParaRPr lang="en-US" dirty="0"/>
          </a:p>
        </p:txBody>
      </p:sp>
      <p:sp>
        <p:nvSpPr>
          <p:cNvPr id="9221" name="TextBox 4"/>
          <p:cNvSpPr txBox="1">
            <a:spLocks noChangeArrowheads="1"/>
          </p:cNvSpPr>
          <p:nvPr/>
        </p:nvSpPr>
        <p:spPr bwMode="auto">
          <a:xfrm>
            <a:off x="5334000" y="1371600"/>
            <a:ext cx="3581400" cy="384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 err="1"/>
              <a:t>Pemimpin</a:t>
            </a:r>
            <a:r>
              <a:rPr lang="en-US" sz="2400" dirty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/>
              <a:t>Perencanaan</a:t>
            </a:r>
            <a:r>
              <a:rPr lang="en-US" sz="2000" dirty="0"/>
              <a:t> </a:t>
            </a:r>
            <a:r>
              <a:rPr lang="en-US" sz="2000" dirty="0" err="1"/>
              <a:t>yg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luas</a:t>
            </a:r>
            <a:endParaRPr lang="en-US" sz="2000" dirty="0"/>
          </a:p>
          <a:p>
            <a:r>
              <a:rPr lang="en-US" sz="2000" dirty="0"/>
              <a:t>   </a:t>
            </a:r>
            <a:r>
              <a:rPr lang="en-US" sz="2000" dirty="0" err="1"/>
              <a:t>menjangkau</a:t>
            </a:r>
            <a:r>
              <a:rPr lang="en-US" sz="2000" dirty="0"/>
              <a:t> </a:t>
            </a:r>
            <a:r>
              <a:rPr lang="en-US" sz="2000" dirty="0" err="1"/>
              <a:t>jauh</a:t>
            </a:r>
            <a:r>
              <a:rPr lang="en-US" sz="2000" dirty="0"/>
              <a:t> </a:t>
            </a:r>
            <a:r>
              <a:rPr lang="en-US" sz="2000" dirty="0" err="1"/>
              <a:t>ke</a:t>
            </a:r>
            <a:r>
              <a:rPr lang="en-US" sz="2000" dirty="0"/>
              <a:t> </a:t>
            </a:r>
            <a:r>
              <a:rPr lang="en-US" sz="2000" dirty="0" err="1"/>
              <a:t>depan</a:t>
            </a:r>
            <a:r>
              <a:rPr lang="en-US" sz="2000" dirty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/>
              <a:t>Menemukan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</a:p>
          <a:p>
            <a:r>
              <a:rPr lang="en-US" sz="2000" dirty="0"/>
              <a:t>   </a:t>
            </a:r>
            <a:r>
              <a:rPr lang="en-US" sz="2000" dirty="0" err="1"/>
              <a:t>mengembangkan</a:t>
            </a:r>
            <a:r>
              <a:rPr lang="en-US" sz="2000" dirty="0"/>
              <a:t> </a:t>
            </a:r>
          </a:p>
          <a:p>
            <a:r>
              <a:rPr lang="en-US" sz="2000" dirty="0"/>
              <a:t>   </a:t>
            </a:r>
            <a:r>
              <a:rPr lang="en-US" sz="2000" dirty="0" err="1"/>
              <a:t>profesional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rangka</a:t>
            </a:r>
            <a:r>
              <a:rPr lang="en-US" sz="2000" dirty="0"/>
              <a:t> </a:t>
            </a:r>
          </a:p>
          <a:p>
            <a:r>
              <a:rPr lang="en-US" sz="2000" dirty="0"/>
              <a:t>   </a:t>
            </a:r>
            <a:r>
              <a:rPr lang="en-US" sz="2000" dirty="0" err="1"/>
              <a:t>membangun</a:t>
            </a:r>
            <a:r>
              <a:rPr lang="en-US" sz="2000" dirty="0"/>
              <a:t> </a:t>
            </a:r>
            <a:r>
              <a:rPr lang="en-US" sz="2000" dirty="0" err="1"/>
              <a:t>institusi</a:t>
            </a:r>
            <a:r>
              <a:rPr lang="en-US" sz="2000" dirty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err="1"/>
              <a:t>Menjelaskan</a:t>
            </a:r>
            <a:r>
              <a:rPr lang="en-US" sz="2000" dirty="0"/>
              <a:t> </a:t>
            </a:r>
            <a:r>
              <a:rPr lang="en-US" sz="2000" dirty="0" err="1"/>
              <a:t>apa</a:t>
            </a:r>
            <a:r>
              <a:rPr lang="en-US" sz="2000" dirty="0"/>
              <a:t>  yang 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dicapai</a:t>
            </a:r>
            <a:endParaRPr lang="en-US" sz="2000" dirty="0"/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 </a:t>
            </a:r>
            <a:r>
              <a:rPr lang="en-US" sz="2000" dirty="0" err="1"/>
              <a:t>Memberikan</a:t>
            </a:r>
            <a:r>
              <a:rPr lang="en-US" sz="2000" dirty="0"/>
              <a:t> </a:t>
            </a:r>
            <a:r>
              <a:rPr lang="en-US" sz="2000" dirty="0" err="1"/>
              <a:t>kebebasan</a:t>
            </a:r>
            <a:r>
              <a:rPr lang="en-US" sz="2000" dirty="0"/>
              <a:t> pd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pengikut</a:t>
            </a:r>
            <a:r>
              <a:rPr lang="en-US" sz="2000" dirty="0"/>
              <a:t>  </a:t>
            </a:r>
            <a:r>
              <a:rPr lang="en-US" sz="2000" dirty="0" err="1"/>
              <a:t>cara</a:t>
            </a:r>
            <a:r>
              <a:rPr lang="en-US" sz="2000" dirty="0"/>
              <a:t> </a:t>
            </a:r>
            <a:r>
              <a:rPr lang="en-US" sz="2000" dirty="0" err="1"/>
              <a:t>yg</a:t>
            </a:r>
            <a:r>
              <a:rPr lang="en-US" sz="2000" dirty="0"/>
              <a:t> </a:t>
            </a:r>
            <a:r>
              <a:rPr lang="en-US" sz="2000" dirty="0" err="1"/>
              <a:t>terbaik</a:t>
            </a:r>
            <a:r>
              <a:rPr lang="en-US" sz="2000" dirty="0"/>
              <a:t> </a:t>
            </a:r>
          </a:p>
          <a:p>
            <a:r>
              <a:rPr lang="en-US" sz="2000" dirty="0"/>
              <a:t>    </a:t>
            </a:r>
            <a:r>
              <a:rPr lang="en-US" sz="2000" dirty="0" err="1"/>
              <a:t>utk</a:t>
            </a:r>
            <a:r>
              <a:rPr lang="en-US" sz="2000" dirty="0"/>
              <a:t> </a:t>
            </a:r>
            <a:r>
              <a:rPr lang="en-US" sz="2000" dirty="0" err="1"/>
              <a:t>mencapai</a:t>
            </a:r>
            <a:r>
              <a:rPr lang="en-US" sz="2000" dirty="0"/>
              <a:t>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914400" y="1371600"/>
            <a:ext cx="7772400" cy="49847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6. Menyiratkan nilai-nilai yang dijunjung tinggi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7. kontektual, memperhatikan dg seksama hubungan organisasi dg lingkungan.</a:t>
            </a:r>
          </a:p>
          <a:p>
            <a:pPr>
              <a:buFont typeface="Wingdings" pitchFamily="2" charset="2"/>
              <a:buNone/>
            </a:pPr>
            <a:endParaRPr lang="en-US" smtClean="0"/>
          </a:p>
          <a:p>
            <a:pPr>
              <a:buFont typeface="Wingdings" pitchFamily="2" charset="2"/>
              <a:buNone/>
            </a:pPr>
            <a:r>
              <a:rPr lang="en-US" smtClean="0"/>
              <a:t>c. Memahami tujuan visi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     1. memperjelas arah umum perubahan organisasi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     2. memotivasi karyawan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     3. mengkoordinasi  tindakan tertentu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20E7C0CA-6B1E-46A0-95DE-D2BC92CFF4CF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82613" indent="-514350">
              <a:buFont typeface="Wingdings" pitchFamily="2" charset="2"/>
              <a:buNone/>
            </a:pPr>
            <a:r>
              <a:rPr lang="en-US" smtClean="0"/>
              <a:t>Mempunyai </a:t>
            </a:r>
          </a:p>
          <a:p>
            <a:pPr marL="582613" indent="-514350">
              <a:buFont typeface="Wingdings" pitchFamily="2" charset="2"/>
              <a:buAutoNum type="arabicPeriod"/>
            </a:pPr>
            <a:r>
              <a:rPr lang="en-US" smtClean="0"/>
              <a:t>Menciptakan Visi</a:t>
            </a:r>
          </a:p>
          <a:p>
            <a:pPr marL="582613" indent="-514350">
              <a:buFont typeface="Wingdings" pitchFamily="2" charset="2"/>
              <a:buAutoNum type="arabicPeriod"/>
            </a:pPr>
            <a:r>
              <a:rPr lang="en-US" smtClean="0"/>
              <a:t>Perumusan Visi</a:t>
            </a:r>
          </a:p>
          <a:p>
            <a:pPr marL="582613" indent="-514350">
              <a:buFont typeface="Wingdings" pitchFamily="2" charset="2"/>
              <a:buAutoNum type="arabicPeriod"/>
            </a:pPr>
            <a:r>
              <a:rPr lang="en-US" smtClean="0"/>
              <a:t>Transformasi Visi</a:t>
            </a:r>
          </a:p>
          <a:p>
            <a:pPr marL="582613" indent="-514350">
              <a:buFont typeface="Wingdings" pitchFamily="2" charset="2"/>
              <a:buAutoNum type="arabicPeriod"/>
            </a:pPr>
            <a:r>
              <a:rPr lang="en-US" smtClean="0"/>
              <a:t>Implementasi Visi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05F85C5E-D2DE-4134-A827-3106634F1305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visionary Leadership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en-US" sz="2400" b="1" dirty="0" err="1" smtClean="0"/>
              <a:t>Sifat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kepemiminan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visioner</a:t>
            </a:r>
            <a:r>
              <a:rPr lang="en-US" sz="2400" b="1" dirty="0" smtClean="0"/>
              <a:t> (Stephen </a:t>
            </a:r>
            <a:r>
              <a:rPr lang="en-US" sz="2400" b="1" dirty="0" err="1" smtClean="0"/>
              <a:t>R.Covey</a:t>
            </a:r>
            <a:r>
              <a:rPr lang="en-US" sz="2400" b="1" dirty="0" smtClean="0"/>
              <a:t>)</a:t>
            </a:r>
          </a:p>
          <a:p>
            <a:pPr marL="582613" indent="-514350">
              <a:buFont typeface="Wingdings" pitchFamily="2" charset="2"/>
              <a:buAutoNum type="arabicPeriod"/>
              <a:defRPr/>
            </a:pPr>
            <a:r>
              <a:rPr lang="en-US" sz="2400" b="1" dirty="0" err="1" smtClean="0"/>
              <a:t>Selalu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belajar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terus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menerus</a:t>
            </a:r>
            <a:r>
              <a:rPr lang="en-US" sz="2400" b="1" dirty="0" smtClean="0"/>
              <a:t>;</a:t>
            </a:r>
          </a:p>
          <a:p>
            <a:pPr marL="582613" indent="-514350">
              <a:buFont typeface="Wingdings" pitchFamily="2" charset="2"/>
              <a:buAutoNum type="arabicPeriod"/>
              <a:defRPr/>
            </a:pPr>
            <a:r>
              <a:rPr lang="en-US" sz="2400" b="1" dirty="0" err="1" smtClean="0"/>
              <a:t>Berorientasi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pelayanan</a:t>
            </a:r>
            <a:r>
              <a:rPr lang="en-US" sz="2400" b="1" dirty="0" smtClean="0"/>
              <a:t>;</a:t>
            </a:r>
          </a:p>
          <a:p>
            <a:pPr marL="582613" indent="-514350">
              <a:buFont typeface="Wingdings" pitchFamily="2" charset="2"/>
              <a:buAutoNum type="arabicPeriod"/>
              <a:defRPr/>
            </a:pPr>
            <a:r>
              <a:rPr lang="en-US" sz="2400" b="1" dirty="0" err="1" smtClean="0"/>
              <a:t>Memancarkan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energi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positif</a:t>
            </a:r>
            <a:r>
              <a:rPr lang="en-US" sz="2400" b="1" dirty="0" smtClean="0"/>
              <a:t>;</a:t>
            </a:r>
          </a:p>
          <a:p>
            <a:pPr marL="582613" indent="-514350">
              <a:buFont typeface="Wingdings" pitchFamily="2" charset="2"/>
              <a:buAutoNum type="arabicPeriod"/>
              <a:defRPr/>
            </a:pPr>
            <a:r>
              <a:rPr lang="en-US" sz="2400" b="1" dirty="0" err="1" smtClean="0"/>
              <a:t>Mempercayai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orang</a:t>
            </a:r>
            <a:r>
              <a:rPr lang="en-US" sz="2400" b="1" dirty="0" smtClean="0"/>
              <a:t> lain;</a:t>
            </a:r>
          </a:p>
          <a:p>
            <a:pPr marL="582613" indent="-514350">
              <a:buFont typeface="Wingdings" pitchFamily="2" charset="2"/>
              <a:buAutoNum type="arabicPeriod"/>
              <a:defRPr/>
            </a:pPr>
            <a:r>
              <a:rPr lang="en-US" sz="2400" b="1" dirty="0" err="1" smtClean="0"/>
              <a:t>Hidup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seimbang</a:t>
            </a:r>
            <a:r>
              <a:rPr lang="en-US" sz="2400" b="1" dirty="0" smtClean="0"/>
              <a:t>;</a:t>
            </a:r>
          </a:p>
          <a:p>
            <a:pPr marL="582613" indent="-514350">
              <a:buFont typeface="Wingdings" pitchFamily="2" charset="2"/>
              <a:buAutoNum type="arabicPeriod"/>
              <a:defRPr/>
            </a:pPr>
            <a:r>
              <a:rPr lang="en-US" sz="2400" b="1" dirty="0" err="1" smtClean="0"/>
              <a:t>Melihat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hidup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sebagi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petualangan</a:t>
            </a:r>
            <a:endParaRPr lang="en-US" sz="2400" b="1" dirty="0" smtClean="0"/>
          </a:p>
          <a:p>
            <a:pPr marL="582613" indent="-514350">
              <a:buFont typeface="Wingdings" pitchFamily="2" charset="2"/>
              <a:buAutoNum type="arabicPeriod"/>
              <a:defRPr/>
            </a:pPr>
            <a:r>
              <a:rPr lang="en-US" sz="2400" b="1" dirty="0" err="1" smtClean="0"/>
              <a:t>Sinergistik</a:t>
            </a:r>
            <a:endParaRPr lang="en-US" sz="2400" b="1" dirty="0" smtClean="0"/>
          </a:p>
          <a:p>
            <a:pPr marL="582613" indent="-514350">
              <a:buFont typeface="Wingdings" pitchFamily="2" charset="2"/>
              <a:buAutoNum type="arabicPeriod"/>
              <a:defRPr/>
            </a:pPr>
            <a:r>
              <a:rPr lang="en-US" sz="2400" b="1" dirty="0" err="1" smtClean="0"/>
              <a:t>Memperbaharui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diri</a:t>
            </a:r>
            <a:endParaRPr lang="en-US" sz="2400" b="1" dirty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A701E25-6D5A-4AE2-9B43-01E554A73D8A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err="1" smtClean="0"/>
              <a:t>Kepemimpinan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visioner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smtClean="0"/>
              <a:t>- Kepemimpinan ---- leadership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   adalah setiap tindakan yg dilakukan oleh seseorang utk mengkoordinasikan, mengarahkan dan mempengaruhi orang lain dalam memilih dan mencapai tujuan yg telah ditetapkan</a:t>
            </a:r>
          </a:p>
          <a:p>
            <a:pPr>
              <a:buFontTx/>
              <a:buChar char="-"/>
            </a:pPr>
            <a:r>
              <a:rPr lang="en-US" sz="2400" smtClean="0"/>
              <a:t>Transformasional --- transformational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      adalah mengubah sesuatu menjadi bentuk lain yg berbeda misalnya menstranformasikan visi menjadi realita, atau mengubah sesuatu yg potensial menjadi aktual.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C99A8BB-F01B-49D7-A566-2E5F57F63B89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b. </a:t>
            </a:r>
            <a:r>
              <a:rPr lang="en-US" dirty="0" err="1" smtClean="0"/>
              <a:t>Kepemimpinan</a:t>
            </a:r>
            <a:r>
              <a:rPr lang="en-US" dirty="0" smtClean="0"/>
              <a:t> </a:t>
            </a:r>
            <a:r>
              <a:rPr lang="en-US" dirty="0" err="1" smtClean="0"/>
              <a:t>Transformasional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sekolah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dikatakan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en-US" dirty="0" err="1" smtClean="0"/>
              <a:t>kepemimipinan</a:t>
            </a:r>
            <a:r>
              <a:rPr lang="en-US" dirty="0" smtClean="0"/>
              <a:t> transformational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energi</a:t>
            </a:r>
            <a:r>
              <a:rPr lang="en-US" dirty="0" smtClean="0"/>
              <a:t> </a:t>
            </a:r>
            <a:r>
              <a:rPr lang="en-US" dirty="0" err="1" smtClean="0"/>
              <a:t>sumber-sumber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ataupun</a:t>
            </a:r>
            <a:r>
              <a:rPr lang="en-US" dirty="0" smtClean="0"/>
              <a:t> non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rangka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tujuan-tujuan</a:t>
            </a:r>
            <a:r>
              <a:rPr lang="en-US" dirty="0" smtClean="0"/>
              <a:t> </a:t>
            </a:r>
            <a:r>
              <a:rPr lang="en-US" dirty="0" err="1" smtClean="0"/>
              <a:t>sekolah</a:t>
            </a:r>
            <a:r>
              <a:rPr lang="en-US" dirty="0" smtClean="0"/>
              <a:t>.</a:t>
            </a: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18CC62C7-1E6E-4848-8336-0953B26FD08E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400" smtClean="0"/>
              <a:t>Secara signifikan meningkatkan kinerja organisasi;</a:t>
            </a:r>
          </a:p>
          <a:p>
            <a:pPr>
              <a:buFont typeface="Wingdings" pitchFamily="2" charset="2"/>
              <a:buChar char="Ø"/>
            </a:pPr>
            <a:r>
              <a:rPr lang="en-US" sz="2400" smtClean="0"/>
              <a:t>Secara positif dihubungkan dg orientasi pemasaran jangka panjang dan kepuasan pelanggan;</a:t>
            </a:r>
          </a:p>
          <a:p>
            <a:pPr>
              <a:buFont typeface="Wingdings" pitchFamily="2" charset="2"/>
              <a:buChar char="Ø"/>
            </a:pPr>
            <a:r>
              <a:rPr lang="en-US" sz="2400" smtClean="0"/>
              <a:t>Membangkitkan komtmen yg tinggi terhadap organisasi</a:t>
            </a:r>
          </a:p>
          <a:p>
            <a:pPr>
              <a:buFont typeface="Wingdings" pitchFamily="2" charset="2"/>
              <a:buChar char="Ø"/>
            </a:pPr>
            <a:r>
              <a:rPr lang="en-US" sz="2400" smtClean="0"/>
              <a:t>Meningkatkan kepercayaan pekerja terhadap manajemen dan perilaku keseharian org.</a:t>
            </a:r>
          </a:p>
          <a:p>
            <a:pPr>
              <a:buFont typeface="Wingdings" pitchFamily="2" charset="2"/>
              <a:buChar char="Ø"/>
            </a:pPr>
            <a:r>
              <a:rPr lang="en-US" sz="2400" smtClean="0"/>
              <a:t>Meningkatkan kepuasan pekerja melalui pekerjaan dan pemimpin</a:t>
            </a:r>
          </a:p>
          <a:p>
            <a:pPr>
              <a:buFont typeface="Wingdings" pitchFamily="2" charset="2"/>
              <a:buChar char="Ø"/>
            </a:pPr>
            <a:r>
              <a:rPr lang="en-US" sz="2400" smtClean="0"/>
              <a:t>Mengurangi tingkat stress pekerja dan meningkatkan kesejahtaan.</a:t>
            </a: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73B34AC3-440C-4823-A3E1-1D31AF3CA2FE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Kepemimpinan</a:t>
            </a:r>
            <a:r>
              <a:rPr lang="en-US" dirty="0" smtClean="0"/>
              <a:t> </a:t>
            </a:r>
            <a:r>
              <a:rPr lang="en-US" dirty="0" err="1" smtClean="0"/>
              <a:t>Transformasional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pddk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Pada dunia pendidikan perlu memperhatikan: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&lt; Mengacu  pada nilai-nilai agama;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&lt; Disesuaikan dg nilai-nilai yg terkandung dalam sistem organisasi/instansi;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&lt; Menggali budaya yg ada dalam organisasi;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&lt; Memperhatiakan sub sistem yg lebih besar.</a:t>
            </a:r>
          </a:p>
          <a:p>
            <a:pPr>
              <a:buFont typeface="Wingdings" pitchFamily="2" charset="2"/>
              <a:buNone/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734DF625-E9C4-433B-B1A4-F42AA77EF892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kepemimpinan</a:t>
            </a:r>
            <a:r>
              <a:rPr lang="en-US" dirty="0" smtClean="0"/>
              <a:t> </a:t>
            </a:r>
            <a:r>
              <a:rPr lang="en-US" dirty="0" err="1" smtClean="0"/>
              <a:t>transformasional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 2" pitchFamily="18" charset="2"/>
              <a:buNone/>
            </a:pPr>
            <a:r>
              <a:rPr lang="id-ID" smtClean="0"/>
              <a:t>Terima kasih</a:t>
            </a:r>
            <a:r>
              <a:rPr lang="id-ID" smtClean="0">
                <a:sym typeface="Wingdings" pitchFamily="2" charset="2"/>
              </a:rPr>
              <a:t> </a:t>
            </a:r>
            <a:endParaRPr lang="id-ID" smtClean="0"/>
          </a:p>
        </p:txBody>
      </p:sp>
      <p:pic>
        <p:nvPicPr>
          <p:cNvPr id="16388" name="Picture 5" descr="C:\Users\Admin\IMG-20171124-WA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563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672" y="852055"/>
            <a:ext cx="8229600" cy="4525963"/>
          </a:xfrm>
        </p:spPr>
        <p:txBody>
          <a:bodyPr>
            <a:normAutofit fontScale="925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US" dirty="0" smtClean="0"/>
              <a:t>“</a:t>
            </a:r>
            <a:r>
              <a:rPr lang="en-US" dirty="0" err="1" smtClean="0"/>
              <a:t>Pendidikan</a:t>
            </a:r>
            <a:r>
              <a:rPr lang="en-US" dirty="0" smtClean="0"/>
              <a:t>”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kepemimpinan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berlangsung</a:t>
            </a:r>
            <a:endParaRPr lang="en-US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,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kepemimpinan</a:t>
            </a:r>
            <a:r>
              <a:rPr lang="en-US" dirty="0" smtClean="0"/>
              <a:t>;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Ralp</a:t>
            </a:r>
            <a:r>
              <a:rPr lang="en-US" dirty="0" smtClean="0">
                <a:solidFill>
                  <a:srgbClr val="FF0000"/>
                </a:solidFill>
              </a:rPr>
              <a:t> M. </a:t>
            </a:r>
            <a:r>
              <a:rPr lang="en-US" dirty="0" err="1" smtClean="0">
                <a:solidFill>
                  <a:srgbClr val="FF0000"/>
                </a:solidFill>
              </a:rPr>
              <a:t>Stogdill</a:t>
            </a:r>
            <a:r>
              <a:rPr lang="en-US" dirty="0" smtClean="0"/>
              <a:t>:”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kegiatan-kegiatan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yang </a:t>
            </a:r>
            <a:r>
              <a:rPr lang="en-US" dirty="0" err="1" smtClean="0"/>
              <a:t>diorganisir</a:t>
            </a:r>
            <a:r>
              <a:rPr lang="en-US" dirty="0" smtClean="0"/>
              <a:t> </a:t>
            </a:r>
            <a:r>
              <a:rPr lang="en-US" dirty="0" err="1" smtClean="0"/>
              <a:t>menuju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penentuan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pencapaian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”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Sondang</a:t>
            </a:r>
            <a:r>
              <a:rPr lang="en-US" dirty="0" smtClean="0">
                <a:solidFill>
                  <a:srgbClr val="FF0000"/>
                </a:solidFill>
              </a:rPr>
              <a:t> P. </a:t>
            </a:r>
            <a:r>
              <a:rPr lang="en-US" dirty="0" err="1" smtClean="0">
                <a:solidFill>
                  <a:srgbClr val="FF0000"/>
                </a:solidFill>
              </a:rPr>
              <a:t>Siagian</a:t>
            </a:r>
            <a:r>
              <a:rPr lang="en-US" dirty="0" smtClean="0"/>
              <a:t>:”</a:t>
            </a:r>
            <a:r>
              <a:rPr lang="en-US" dirty="0" err="1" smtClean="0"/>
              <a:t>merupakan</a:t>
            </a:r>
            <a:r>
              <a:rPr lang="en-US" dirty="0" smtClean="0"/>
              <a:t> motor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penggerak</a:t>
            </a:r>
            <a:r>
              <a:rPr lang="en-US" dirty="0" smtClean="0"/>
              <a:t> </a:t>
            </a:r>
            <a:r>
              <a:rPr lang="en-US" dirty="0" err="1" smtClean="0"/>
              <a:t>daripada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sumber-sumber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yang </a:t>
            </a:r>
            <a:r>
              <a:rPr lang="en-US" dirty="0" err="1" smtClean="0"/>
              <a:t>tersedia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FB5D3646-328F-4C14-A5F5-85E564ADB590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satMod val="200000"/>
                  </a:schemeClr>
                </a:solidFill>
              </a:rPr>
              <a:t>A. </a:t>
            </a:r>
            <a:r>
              <a:rPr lang="en-US" dirty="0" err="1" smtClean="0">
                <a:solidFill>
                  <a:schemeClr val="tx2">
                    <a:satMod val="200000"/>
                  </a:schemeClr>
                </a:solidFill>
              </a:rPr>
              <a:t>Pendahuluan</a:t>
            </a:r>
            <a:r>
              <a:rPr lang="en-US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en-US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0245" name="TextBox 4"/>
          <p:cNvSpPr txBox="1">
            <a:spLocks noChangeArrowheads="1"/>
          </p:cNvSpPr>
          <p:nvPr/>
        </p:nvSpPr>
        <p:spPr bwMode="auto">
          <a:xfrm>
            <a:off x="457200" y="6324600"/>
            <a:ext cx="3124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MK: Manajemen Pendidikan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Menurut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Virgana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Kepemimpinan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pendidikan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utk</a:t>
            </a:r>
            <a:r>
              <a:rPr lang="en-US" dirty="0" smtClean="0"/>
              <a:t> </a:t>
            </a:r>
            <a:r>
              <a:rPr lang="en-US" dirty="0" err="1" smtClean="0"/>
              <a:t>menggerakan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, </a:t>
            </a:r>
            <a:r>
              <a:rPr lang="en-US" dirty="0" err="1" smtClean="0"/>
              <a:t>shg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tercapai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efesien</a:t>
            </a:r>
            <a:endParaRPr lang="en-US" dirty="0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F10A9ACC-0A05-4178-9164-9CE1BB048D54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Definisi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3635375"/>
          </a:xfrm>
        </p:spPr>
        <p:txBody>
          <a:bodyPr/>
          <a:lstStyle/>
          <a:p>
            <a:pPr marL="609600" indent="-609600" eaLnBrk="1" hangingPunct="1"/>
            <a:r>
              <a:rPr lang="en-US" i="1" dirty="0" err="1" smtClean="0">
                <a:solidFill>
                  <a:srgbClr val="FF0000"/>
                </a:solidFill>
              </a:rPr>
              <a:t>Proses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kepemimpinan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dapat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berjalan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jika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memenuhi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unsur-unsur</a:t>
            </a:r>
            <a:r>
              <a:rPr lang="en-US" i="1" dirty="0" smtClean="0">
                <a:solidFill>
                  <a:srgbClr val="FF0000"/>
                </a:solidFill>
              </a:rPr>
              <a:t> </a:t>
            </a:r>
            <a:r>
              <a:rPr lang="en-US" i="1" dirty="0" err="1" smtClean="0">
                <a:solidFill>
                  <a:srgbClr val="FF0000"/>
                </a:solidFill>
              </a:rPr>
              <a:t>sbb</a:t>
            </a:r>
            <a:r>
              <a:rPr lang="en-US" i="1" dirty="0" smtClean="0">
                <a:solidFill>
                  <a:srgbClr val="FF0000"/>
                </a:solidFill>
              </a:rPr>
              <a:t>.: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dirty="0" err="1" smtClean="0"/>
              <a:t>Ada</a:t>
            </a:r>
            <a:r>
              <a:rPr lang="en-US" dirty="0" smtClean="0"/>
              <a:t> yang </a:t>
            </a:r>
            <a:r>
              <a:rPr lang="en-US" dirty="0" err="1" smtClean="0"/>
              <a:t>memimpin</a:t>
            </a:r>
            <a:endParaRPr lang="en-US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dirty="0" err="1" smtClean="0"/>
              <a:t>Ada</a:t>
            </a:r>
            <a:r>
              <a:rPr lang="en-US" dirty="0" smtClean="0"/>
              <a:t> yang </a:t>
            </a:r>
            <a:r>
              <a:rPr lang="en-US" dirty="0" err="1" smtClean="0"/>
              <a:t>dipimpin</a:t>
            </a:r>
            <a:endParaRPr lang="en-US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pencapaian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endParaRPr lang="en-US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/ target </a:t>
            </a:r>
            <a:r>
              <a:rPr lang="en-US" dirty="0" err="1" smtClean="0"/>
              <a:t>sasaran</a:t>
            </a:r>
            <a:endParaRPr lang="en-US" dirty="0" smtClean="0"/>
          </a:p>
        </p:txBody>
      </p:sp>
      <p:sp>
        <p:nvSpPr>
          <p:cNvPr id="1331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135F80C-D11D-4804-9AC3-BCA17D29FAC9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chemeClr val="tx2">
                    <a:satMod val="200000"/>
                  </a:schemeClr>
                </a:solidFill>
              </a:rPr>
              <a:t>Unsur-unsur Kepemimpinan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0" y="6491288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Dari berbagai sumber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82613" indent="-514350" eaLnBrk="1" hangingPunct="1">
              <a:buFont typeface="Wingdings" pitchFamily="2" charset="2"/>
              <a:buAutoNum type="arabicPeriod"/>
            </a:pP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:</a:t>
            </a:r>
          </a:p>
          <a:p>
            <a:pPr marL="582613" indent="-514350" eaLnBrk="1" hangingPunct="1">
              <a:buFont typeface="Wingdings" pitchFamily="2" charset="2"/>
              <a:buNone/>
            </a:pPr>
            <a:r>
              <a:rPr lang="en-US" dirty="0" smtClean="0"/>
              <a:t>     a.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suasana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kondusif</a:t>
            </a:r>
            <a:endParaRPr lang="en-US" dirty="0" smtClean="0"/>
          </a:p>
          <a:p>
            <a:pPr marL="582613" indent="-514350" eaLnBrk="1" hangingPunct="1">
              <a:buFont typeface="Wingdings" pitchFamily="2" charset="2"/>
              <a:buNone/>
            </a:pPr>
            <a:r>
              <a:rPr lang="en-US" dirty="0" smtClean="0"/>
              <a:t>	b.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endParaRPr lang="en-US" dirty="0" smtClean="0"/>
          </a:p>
          <a:p>
            <a:pPr marL="582613" indent="-514350" eaLnBrk="1" hangingPunct="1">
              <a:buFont typeface="Wingdings" pitchFamily="2" charset="2"/>
              <a:buNone/>
            </a:pPr>
            <a:r>
              <a:rPr lang="en-US" dirty="0" smtClean="0"/>
              <a:t>        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;</a:t>
            </a:r>
          </a:p>
          <a:p>
            <a:pPr marL="582613" indent="-514350" eaLnBrk="1" hangingPunct="1">
              <a:buFont typeface="Wingdings" pitchFamily="2" charset="2"/>
              <a:buNone/>
            </a:pPr>
            <a:r>
              <a:rPr lang="en-US" dirty="0" smtClean="0"/>
              <a:t>     c. </a:t>
            </a:r>
            <a:r>
              <a:rPr lang="en-US" dirty="0" err="1" smtClean="0"/>
              <a:t>bertanggung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</a:p>
          <a:p>
            <a:pPr marL="582613" indent="-514350" eaLnBrk="1" hangingPunct="1">
              <a:buFont typeface="Wingdings" pitchFamily="2" charset="2"/>
              <a:buNone/>
            </a:pPr>
            <a:r>
              <a:rPr lang="en-US" dirty="0" smtClean="0"/>
              <a:t>        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dg </a:t>
            </a:r>
            <a:r>
              <a:rPr lang="en-US" dirty="0" err="1" smtClean="0"/>
              <a:t>kelompok</a:t>
            </a:r>
            <a:endParaRPr lang="en-US" dirty="0" smtClean="0"/>
          </a:p>
          <a:p>
            <a:pPr marL="582613" indent="-514350" eaLnBrk="1" hangingPunct="1">
              <a:buFont typeface="Wingdings" pitchFamily="2" charset="2"/>
              <a:buNone/>
            </a:pPr>
            <a:r>
              <a:rPr lang="en-US" dirty="0" smtClean="0"/>
              <a:t>     d. </a:t>
            </a:r>
            <a:r>
              <a:rPr lang="en-US" dirty="0" err="1" smtClean="0"/>
              <a:t>mempertahankan</a:t>
            </a:r>
            <a:r>
              <a:rPr lang="en-US" dirty="0" smtClean="0"/>
              <a:t> </a:t>
            </a:r>
            <a:r>
              <a:rPr lang="en-US" dirty="0" err="1" smtClean="0"/>
              <a:t>eksistensi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pPr marL="582613" indent="-514350" eaLnBrk="1" hangingPunct="1">
              <a:buFont typeface="Wingdings" pitchFamily="2" charset="2"/>
              <a:buAutoNum type="arabicPeriod"/>
            </a:pPr>
            <a:endParaRPr lang="en-US" dirty="0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4CD197AD-CC6E-43CA-811D-9825FA0AA6AA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B.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990600" y="1752600"/>
            <a:ext cx="7772400" cy="4572000"/>
          </a:xfrm>
        </p:spPr>
        <p:txBody>
          <a:bodyPr>
            <a:normAutofit fontScale="92500" lnSpcReduction="10000"/>
          </a:bodyPr>
          <a:lstStyle/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endParaRPr lang="en-US" sz="3200" dirty="0" smtClean="0"/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sz="3200" dirty="0" err="1" smtClean="0"/>
              <a:t>Kepemimpinan</a:t>
            </a:r>
            <a:r>
              <a:rPr lang="en-US" sz="3200" dirty="0" smtClean="0"/>
              <a:t> </a:t>
            </a:r>
            <a:r>
              <a:rPr lang="en-US" sz="3200" dirty="0" err="1" smtClean="0"/>
              <a:t>otoriter</a:t>
            </a:r>
            <a:r>
              <a:rPr lang="en-US" sz="3200" dirty="0" smtClean="0"/>
              <a:t> : “</a:t>
            </a:r>
            <a:r>
              <a:rPr lang="en-US" sz="3200" dirty="0" err="1" smtClean="0"/>
              <a:t>authoriatarian</a:t>
            </a:r>
            <a:r>
              <a:rPr lang="en-US" sz="3200" dirty="0" smtClean="0"/>
              <a:t>” </a:t>
            </a:r>
            <a:r>
              <a:rPr lang="en-US" sz="3200" dirty="0" err="1" smtClean="0"/>
              <a:t>pemimpin</a:t>
            </a:r>
            <a:r>
              <a:rPr lang="en-US" sz="3200" dirty="0" smtClean="0"/>
              <a:t> </a:t>
            </a:r>
            <a:r>
              <a:rPr lang="en-US" sz="3200" dirty="0" err="1" smtClean="0"/>
              <a:t>bertindak</a:t>
            </a:r>
            <a:r>
              <a:rPr lang="en-US" sz="3200" dirty="0" smtClean="0"/>
              <a:t> </a:t>
            </a:r>
            <a:r>
              <a:rPr lang="en-US" sz="3200" dirty="0" err="1" smtClean="0"/>
              <a:t>diktator</a:t>
            </a:r>
            <a:r>
              <a:rPr lang="en-US" sz="3200" dirty="0" smtClean="0"/>
              <a:t> </a:t>
            </a:r>
            <a:r>
              <a:rPr lang="en-US" sz="3200" dirty="0" err="1" smtClean="0"/>
              <a:t>terhadap</a:t>
            </a:r>
            <a:r>
              <a:rPr lang="en-US" sz="3200" dirty="0" smtClean="0"/>
              <a:t> </a:t>
            </a:r>
            <a:r>
              <a:rPr lang="en-US" sz="3200" dirty="0" err="1" smtClean="0"/>
              <a:t>anggota</a:t>
            </a:r>
            <a:r>
              <a:rPr lang="en-US" sz="3200" dirty="0" smtClean="0"/>
              <a:t> </a:t>
            </a:r>
            <a:r>
              <a:rPr lang="en-US" sz="3200" dirty="0" err="1" smtClean="0"/>
              <a:t>kelompoknya</a:t>
            </a:r>
            <a:r>
              <a:rPr lang="en-US" sz="3200" dirty="0" smtClean="0"/>
              <a:t>, </a:t>
            </a:r>
            <a:r>
              <a:rPr lang="en-US" sz="3200" dirty="0" err="1" smtClean="0"/>
              <a:t>dominasi</a:t>
            </a:r>
            <a:r>
              <a:rPr lang="en-US" sz="3200" dirty="0" smtClean="0"/>
              <a:t> </a:t>
            </a:r>
            <a:r>
              <a:rPr lang="en-US" sz="3200" dirty="0" err="1" smtClean="0"/>
              <a:t>berlebihan</a:t>
            </a:r>
            <a:r>
              <a:rPr lang="en-US" sz="3200" dirty="0" smtClean="0"/>
              <a:t>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sz="3200" dirty="0" err="1" smtClean="0"/>
              <a:t>Kepemimpinan</a:t>
            </a:r>
            <a:r>
              <a:rPr lang="en-US" sz="3200" dirty="0" smtClean="0"/>
              <a:t> </a:t>
            </a:r>
            <a:r>
              <a:rPr lang="en-US" sz="3200" dirty="0" err="1" smtClean="0"/>
              <a:t>laisses</a:t>
            </a:r>
            <a:r>
              <a:rPr lang="en-US" sz="3200" dirty="0" smtClean="0"/>
              <a:t>-faire : </a:t>
            </a:r>
            <a:r>
              <a:rPr lang="en-US" sz="3200" dirty="0" err="1" smtClean="0"/>
              <a:t>pemimpin</a:t>
            </a:r>
            <a:r>
              <a:rPr lang="en-US" sz="3200" dirty="0" smtClean="0"/>
              <a:t> yang </a:t>
            </a:r>
            <a:r>
              <a:rPr lang="en-US" sz="3200" dirty="0" err="1" smtClean="0"/>
              <a:t>keberadaannya</a:t>
            </a:r>
            <a:r>
              <a:rPr lang="en-US" sz="3200" dirty="0" smtClean="0"/>
              <a:t> </a:t>
            </a:r>
            <a:r>
              <a:rPr lang="en-US" sz="3200" dirty="0" err="1" smtClean="0"/>
              <a:t>hanya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lambang</a:t>
            </a:r>
            <a:r>
              <a:rPr lang="en-US" sz="3200" dirty="0" smtClean="0"/>
              <a:t>, </a:t>
            </a:r>
            <a:r>
              <a:rPr lang="en-US" sz="3200" dirty="0" err="1" smtClean="0"/>
              <a:t>pemimpin</a:t>
            </a:r>
            <a:r>
              <a:rPr lang="en-US" sz="3200" dirty="0" smtClean="0"/>
              <a:t> </a:t>
            </a:r>
            <a:r>
              <a:rPr lang="en-US" sz="3200" dirty="0" err="1" smtClean="0"/>
              <a:t>yg</a:t>
            </a:r>
            <a:r>
              <a:rPr lang="en-US" sz="3200" dirty="0" smtClean="0"/>
              <a:t> </a:t>
            </a:r>
            <a:r>
              <a:rPr lang="en-US" sz="3200" dirty="0" err="1" smtClean="0"/>
              <a:t>tdk</a:t>
            </a:r>
            <a:r>
              <a:rPr lang="en-US" sz="3200" dirty="0" smtClean="0"/>
              <a:t> </a:t>
            </a:r>
            <a:r>
              <a:rPr lang="en-US" sz="3200" dirty="0" err="1" smtClean="0"/>
              <a:t>memberikan</a:t>
            </a:r>
            <a:r>
              <a:rPr lang="en-US" sz="3200" dirty="0" smtClean="0"/>
              <a:t> </a:t>
            </a:r>
            <a:r>
              <a:rPr lang="en-US" sz="3200" dirty="0" err="1" smtClean="0"/>
              <a:t>kepemimpinan</a:t>
            </a:r>
            <a:r>
              <a:rPr lang="en-US" sz="3200" dirty="0" smtClean="0"/>
              <a:t>, </a:t>
            </a:r>
            <a:r>
              <a:rPr lang="en-US" sz="3200" dirty="0" err="1" smtClean="0"/>
              <a:t>membiarkan</a:t>
            </a:r>
            <a:r>
              <a:rPr lang="en-US" sz="3200" dirty="0" smtClean="0"/>
              <a:t> </a:t>
            </a:r>
            <a:r>
              <a:rPr lang="en-US" sz="3200" dirty="0" err="1" smtClean="0"/>
              <a:t>bawahan</a:t>
            </a:r>
            <a:r>
              <a:rPr lang="en-US" sz="3200" dirty="0" smtClean="0"/>
              <a:t> </a:t>
            </a:r>
            <a:r>
              <a:rPr lang="en-US" sz="3200" dirty="0" err="1" smtClean="0"/>
              <a:t>berbuat</a:t>
            </a:r>
            <a:r>
              <a:rPr lang="en-US" sz="3200" dirty="0" smtClean="0"/>
              <a:t> </a:t>
            </a:r>
            <a:r>
              <a:rPr lang="en-US" sz="3200" dirty="0" err="1" smtClean="0"/>
              <a:t>berbuat</a:t>
            </a:r>
            <a:r>
              <a:rPr lang="en-US" sz="3200" dirty="0" smtClean="0"/>
              <a:t> </a:t>
            </a:r>
            <a:r>
              <a:rPr lang="en-US" sz="3200" dirty="0" err="1" smtClean="0"/>
              <a:t>sekehendaknya</a:t>
            </a:r>
            <a:r>
              <a:rPr lang="en-US" sz="3200" dirty="0" smtClean="0"/>
              <a:t>. Tingkat </a:t>
            </a:r>
            <a:r>
              <a:rPr lang="en-US" sz="3200" dirty="0" err="1" smtClean="0"/>
              <a:t>keberhasilan</a:t>
            </a:r>
            <a:r>
              <a:rPr lang="en-US" sz="3200" dirty="0" smtClean="0"/>
              <a:t> </a:t>
            </a:r>
            <a:r>
              <a:rPr lang="en-US" sz="3200" dirty="0" err="1" smtClean="0"/>
              <a:t>organisasi</a:t>
            </a:r>
            <a:r>
              <a:rPr lang="en-US" sz="3200" dirty="0" smtClean="0"/>
              <a:t> </a:t>
            </a:r>
            <a:r>
              <a:rPr lang="en-US" sz="3200" dirty="0" err="1" smtClean="0"/>
              <a:t>disebabkan</a:t>
            </a:r>
            <a:r>
              <a:rPr lang="en-US" sz="3200" dirty="0" smtClean="0"/>
              <a:t> </a:t>
            </a:r>
            <a:r>
              <a:rPr lang="en-US" sz="3200" dirty="0" err="1" smtClean="0"/>
              <a:t>kesadaran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dedikasi</a:t>
            </a:r>
            <a:r>
              <a:rPr lang="en-US" sz="3200" dirty="0" smtClean="0"/>
              <a:t> </a:t>
            </a:r>
            <a:r>
              <a:rPr lang="en-US" sz="3200" dirty="0" err="1" smtClean="0"/>
              <a:t>anggotanya</a:t>
            </a:r>
            <a:r>
              <a:rPr lang="en-US" sz="3200" dirty="0" smtClean="0"/>
              <a:t>.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B2FA2C45-4CBD-465A-9705-3C0C6DC6493F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dirty="0" smtClean="0"/>
              <a:t>2. </a:t>
            </a:r>
            <a:r>
              <a:rPr lang="en-US" sz="3200" dirty="0" err="1" smtClean="0"/>
              <a:t>Tipe-tipe</a:t>
            </a:r>
            <a:r>
              <a:rPr lang="en-US" sz="3200" dirty="0" smtClean="0"/>
              <a:t> </a:t>
            </a:r>
            <a:r>
              <a:rPr lang="en-US" sz="3200" dirty="0" err="1" smtClean="0"/>
              <a:t>Kepemimpinan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609600"/>
            <a:ext cx="7772400" cy="5746750"/>
          </a:xfrm>
        </p:spPr>
        <p:txBody>
          <a:bodyPr/>
          <a:lstStyle/>
          <a:p>
            <a:pPr marL="609600" indent="-60960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3200" dirty="0" smtClean="0"/>
              <a:t>3. </a:t>
            </a:r>
            <a:r>
              <a:rPr lang="en-US" sz="3200" dirty="0" err="1" smtClean="0"/>
              <a:t>Kepemimpinan</a:t>
            </a:r>
            <a:r>
              <a:rPr lang="en-US" sz="3200" dirty="0" smtClean="0"/>
              <a:t> </a:t>
            </a:r>
            <a:r>
              <a:rPr lang="en-US" sz="3200" dirty="0" err="1" smtClean="0"/>
              <a:t>demokratis</a:t>
            </a:r>
            <a:r>
              <a:rPr lang="en-US" sz="3200" dirty="0" smtClean="0"/>
              <a:t> : </a:t>
            </a:r>
            <a:r>
              <a:rPr lang="en-US" sz="3200" dirty="0" err="1" smtClean="0"/>
              <a:t>selalu</a:t>
            </a:r>
            <a:r>
              <a:rPr lang="en-US" sz="3200" dirty="0" smtClean="0"/>
              <a:t> </a:t>
            </a:r>
            <a:r>
              <a:rPr lang="en-US" sz="3200" dirty="0" err="1" smtClean="0"/>
              <a:t>berusaha</a:t>
            </a:r>
            <a:r>
              <a:rPr lang="en-US" sz="3200" dirty="0" smtClean="0"/>
              <a:t> </a:t>
            </a:r>
            <a:r>
              <a:rPr lang="en-US" sz="3200" dirty="0" err="1" smtClean="0"/>
              <a:t>menstimulasi</a:t>
            </a:r>
            <a:r>
              <a:rPr lang="en-US" sz="3200" dirty="0" smtClean="0"/>
              <a:t>  </a:t>
            </a:r>
            <a:r>
              <a:rPr lang="en-US" sz="3200" dirty="0" err="1" smtClean="0"/>
              <a:t>anggotanya</a:t>
            </a:r>
            <a:r>
              <a:rPr lang="en-US" sz="3200" dirty="0" smtClean="0"/>
              <a:t> agar </a:t>
            </a:r>
            <a:r>
              <a:rPr lang="en-US" sz="3200" dirty="0" err="1" smtClean="0"/>
              <a:t>bekerja</a:t>
            </a:r>
            <a:r>
              <a:rPr lang="en-US" sz="3200" dirty="0" smtClean="0"/>
              <a:t> </a:t>
            </a:r>
            <a:r>
              <a:rPr lang="en-US" sz="3200" dirty="0" err="1" smtClean="0"/>
              <a:t>secara</a:t>
            </a:r>
            <a:r>
              <a:rPr lang="en-US" sz="3200" dirty="0" smtClean="0"/>
              <a:t> </a:t>
            </a:r>
            <a:r>
              <a:rPr lang="en-US" sz="3200" dirty="0" err="1" smtClean="0"/>
              <a:t>produktif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mencapai</a:t>
            </a:r>
            <a:r>
              <a:rPr lang="en-US" sz="3200" dirty="0" smtClean="0"/>
              <a:t> </a:t>
            </a:r>
            <a:r>
              <a:rPr lang="en-US" sz="3200" dirty="0" err="1" smtClean="0"/>
              <a:t>tujuan</a:t>
            </a:r>
            <a:r>
              <a:rPr lang="en-US" sz="3200" dirty="0" smtClean="0"/>
              <a:t> </a:t>
            </a:r>
            <a:r>
              <a:rPr lang="en-US" sz="3200" dirty="0" err="1" smtClean="0"/>
              <a:t>bersama</a:t>
            </a:r>
            <a:r>
              <a:rPr lang="en-US" sz="3200" dirty="0" smtClean="0"/>
              <a:t>.</a:t>
            </a:r>
          </a:p>
          <a:p>
            <a:pPr marL="609600" indent="-60960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3200" dirty="0" smtClean="0"/>
              <a:t>4. </a:t>
            </a:r>
            <a:r>
              <a:rPr lang="en-US" sz="3200" dirty="0" err="1" smtClean="0"/>
              <a:t>Kepemimpinan</a:t>
            </a:r>
            <a:r>
              <a:rPr lang="en-US" sz="3200" dirty="0" smtClean="0"/>
              <a:t> pseudo-</a:t>
            </a:r>
            <a:r>
              <a:rPr lang="en-US" sz="3200" dirty="0" err="1" smtClean="0"/>
              <a:t>demokratis</a:t>
            </a:r>
            <a:r>
              <a:rPr lang="en-US" sz="3200" dirty="0" smtClean="0"/>
              <a:t> : </a:t>
            </a:r>
            <a:r>
              <a:rPr lang="en-US" sz="3200" dirty="0" err="1" smtClean="0"/>
              <a:t>nampak</a:t>
            </a:r>
            <a:r>
              <a:rPr lang="en-US" sz="3200" dirty="0" smtClean="0"/>
              <a:t> </a:t>
            </a:r>
            <a:r>
              <a:rPr lang="en-US" sz="3200" dirty="0" err="1" smtClean="0"/>
              <a:t>seperti</a:t>
            </a:r>
            <a:r>
              <a:rPr lang="en-US" sz="3200" dirty="0" smtClean="0"/>
              <a:t> </a:t>
            </a:r>
            <a:r>
              <a:rPr lang="en-US" sz="3200" dirty="0" err="1" smtClean="0"/>
              <a:t>demokratis</a:t>
            </a:r>
            <a:r>
              <a:rPr lang="en-US" sz="3200" dirty="0" smtClean="0"/>
              <a:t> </a:t>
            </a:r>
            <a:r>
              <a:rPr lang="en-US" sz="3200" dirty="0" err="1" smtClean="0"/>
              <a:t>tetapi</a:t>
            </a:r>
            <a:r>
              <a:rPr lang="en-US" sz="3200" dirty="0" smtClean="0"/>
              <a:t> </a:t>
            </a:r>
            <a:r>
              <a:rPr lang="en-US" sz="3200" dirty="0" err="1" smtClean="0"/>
              <a:t>semu</a:t>
            </a:r>
            <a:r>
              <a:rPr lang="en-US" sz="3200" dirty="0" smtClean="0"/>
              <a:t> </a:t>
            </a:r>
            <a:r>
              <a:rPr lang="en-US" sz="3200" dirty="0" err="1" smtClean="0"/>
              <a:t>karena</a:t>
            </a:r>
            <a:r>
              <a:rPr lang="en-US" sz="3200" dirty="0" smtClean="0"/>
              <a:t> </a:t>
            </a:r>
            <a:r>
              <a:rPr lang="en-US" sz="3200" dirty="0" err="1" smtClean="0"/>
              <a:t>tetap</a:t>
            </a:r>
            <a:r>
              <a:rPr lang="en-US" sz="3200" dirty="0" smtClean="0"/>
              <a:t> </a:t>
            </a:r>
            <a:r>
              <a:rPr lang="en-US" sz="3200" dirty="0" err="1" smtClean="0"/>
              <a:t>otoriter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demi</a:t>
            </a:r>
            <a:r>
              <a:rPr lang="en-US" sz="3200" dirty="0" smtClean="0"/>
              <a:t> </a:t>
            </a:r>
            <a:r>
              <a:rPr lang="en-US" sz="3200" dirty="0" err="1" smtClean="0"/>
              <a:t>kepentingan</a:t>
            </a:r>
            <a:r>
              <a:rPr lang="en-US" sz="3200" dirty="0" smtClean="0"/>
              <a:t> </a:t>
            </a:r>
            <a:r>
              <a:rPr lang="en-US" sz="3200" dirty="0" err="1" smtClean="0"/>
              <a:t>kelompok</a:t>
            </a:r>
            <a:r>
              <a:rPr lang="en-US" sz="3200" dirty="0" smtClean="0"/>
              <a:t> </a:t>
            </a:r>
            <a:r>
              <a:rPr lang="en-US" sz="3200" dirty="0" err="1" smtClean="0"/>
              <a:t>tertentu</a:t>
            </a:r>
            <a:r>
              <a:rPr lang="en-US" sz="3200" dirty="0" smtClean="0"/>
              <a:t> </a:t>
            </a:r>
            <a:r>
              <a:rPr lang="en-US" sz="3200" dirty="0" err="1" smtClean="0"/>
              <a:t>saja</a:t>
            </a:r>
            <a:r>
              <a:rPr lang="en-US" sz="3200" dirty="0" smtClean="0"/>
              <a:t>. </a:t>
            </a:r>
            <a:r>
              <a:rPr lang="en-US" sz="3200" dirty="0" err="1" smtClean="0"/>
              <a:t>Bersifat</a:t>
            </a:r>
            <a:r>
              <a:rPr lang="en-US" sz="3200" dirty="0" smtClean="0"/>
              <a:t> </a:t>
            </a:r>
            <a:r>
              <a:rPr lang="en-US" sz="3200" dirty="0" err="1" smtClean="0"/>
              <a:t>otokratis</a:t>
            </a:r>
            <a:r>
              <a:rPr lang="en-US" sz="3200" dirty="0" smtClean="0"/>
              <a:t>.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en-US" dirty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55030B3-985D-41F4-9C5C-C6DD7E2C9746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848600" cy="513715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sehat</a:t>
            </a:r>
            <a:r>
              <a:rPr lang="en-US" dirty="0" smtClean="0"/>
              <a:t> </a:t>
            </a:r>
            <a:r>
              <a:rPr lang="en-US" dirty="0" err="1" smtClean="0"/>
              <a:t>jasmani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rohani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kepribadian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</a:t>
            </a:r>
            <a:r>
              <a:rPr lang="en-US" dirty="0" err="1" smtClean="0"/>
              <a:t>dituntut</a:t>
            </a:r>
            <a:r>
              <a:rPr lang="en-US" dirty="0" smtClean="0"/>
              <a:t>:</a:t>
            </a:r>
          </a:p>
          <a:p>
            <a:pPr marL="582613" indent="-514350" eaLnBrk="1" hangingPunct="1">
              <a:buFont typeface="Wingdings" pitchFamily="2" charset="2"/>
              <a:buAutoNum type="alphaLcPeriod"/>
              <a:defRPr/>
            </a:pP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hati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;</a:t>
            </a:r>
          </a:p>
          <a:p>
            <a:pPr marL="582613" indent="-514350" eaLnBrk="1" hangingPunct="1">
              <a:buFont typeface="Wingdings" pitchFamily="2" charset="2"/>
              <a:buAutoNum type="alphaLcPeriod"/>
              <a:defRPr/>
            </a:pP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suka</a:t>
            </a:r>
            <a:r>
              <a:rPr lang="en-US" dirty="0" smtClean="0"/>
              <a:t> </a:t>
            </a:r>
            <a:r>
              <a:rPr lang="en-US" dirty="0" err="1" smtClean="0"/>
              <a:t>menolong</a:t>
            </a:r>
            <a:r>
              <a:rPr lang="en-US" dirty="0" smtClean="0"/>
              <a:t>;</a:t>
            </a:r>
          </a:p>
          <a:p>
            <a:pPr marL="582613" indent="-514350" eaLnBrk="1" hangingPunct="1">
              <a:buFont typeface="Wingdings" pitchFamily="2" charset="2"/>
              <a:buAutoNum type="alphaLcPeriod"/>
              <a:defRPr/>
            </a:pPr>
            <a:r>
              <a:rPr lang="en-US" dirty="0" err="1" smtClean="0"/>
              <a:t>Sabar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kestabilan</a:t>
            </a:r>
            <a:r>
              <a:rPr lang="en-US" dirty="0" smtClean="0"/>
              <a:t> </a:t>
            </a:r>
            <a:r>
              <a:rPr lang="en-US" dirty="0" err="1" smtClean="0"/>
              <a:t>emosi</a:t>
            </a:r>
            <a:r>
              <a:rPr lang="en-US" dirty="0" smtClean="0"/>
              <a:t>;</a:t>
            </a:r>
          </a:p>
          <a:p>
            <a:pPr marL="582613" indent="-514350" eaLnBrk="1" hangingPunct="1">
              <a:buFont typeface="Wingdings" pitchFamily="2" charset="2"/>
              <a:buAutoNum type="alphaLcPeriod"/>
              <a:defRPr/>
            </a:pPr>
            <a:r>
              <a:rPr lang="en-US" dirty="0" err="1" smtClean="0"/>
              <a:t>Percaya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;</a:t>
            </a:r>
          </a:p>
          <a:p>
            <a:pPr marL="582613" indent="-514350" eaLnBrk="1" hangingPunct="1">
              <a:buFont typeface="Wingdings" pitchFamily="2" charset="2"/>
              <a:buAutoNum type="alphaLcPeriod"/>
              <a:defRPr/>
            </a:pPr>
            <a:r>
              <a:rPr lang="en-US" dirty="0" err="1" smtClean="0"/>
              <a:t>Jujur</a:t>
            </a:r>
            <a:r>
              <a:rPr lang="en-US" dirty="0" smtClean="0"/>
              <a:t> </a:t>
            </a:r>
            <a:r>
              <a:rPr lang="en-US" dirty="0" err="1" smtClean="0"/>
              <a:t>adil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dipercaya</a:t>
            </a:r>
            <a:r>
              <a:rPr lang="en-US" dirty="0" smtClean="0"/>
              <a:t>;</a:t>
            </a:r>
          </a:p>
          <a:p>
            <a:pPr marL="582613" indent="-514350" eaLnBrk="1" hangingPunct="1">
              <a:buFont typeface="Wingdings" pitchFamily="2" charset="2"/>
              <a:buAutoNum type="alphaLcPeriod"/>
              <a:defRPr/>
            </a:pPr>
            <a:r>
              <a:rPr lang="en-US" dirty="0" err="1" smtClean="0"/>
              <a:t>Keahlian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jabatannya</a:t>
            </a:r>
            <a:r>
              <a:rPr lang="en-US" dirty="0" smtClean="0"/>
              <a:t>.</a:t>
            </a:r>
          </a:p>
          <a:p>
            <a:pPr marL="582613" indent="-514350" eaLnBrk="1" hangingPunct="1">
              <a:buFont typeface="Wingdings" pitchFamily="2" charset="2"/>
              <a:buAutoNum type="alphaLcPeriod"/>
              <a:defRPr/>
            </a:pPr>
            <a:endParaRPr lang="en-US" dirty="0"/>
          </a:p>
          <a:p>
            <a:pPr marL="68263" indent="0" eaLnBrk="1" hangingPunct="1">
              <a:buNone/>
              <a:defRPr/>
            </a:pPr>
            <a:endParaRPr lang="en-US" dirty="0" smtClean="0"/>
          </a:p>
          <a:p>
            <a:pPr marL="68263" indent="0" eaLnBrk="1" hangingPunct="1">
              <a:buNone/>
              <a:defRPr/>
            </a:pPr>
            <a:r>
              <a:rPr lang="en-US" dirty="0" smtClean="0"/>
              <a:t>Nunu-mahmud-firdaus-dosen.stkipsiliwangi.ac.id</a:t>
            </a:r>
            <a:endParaRPr lang="en-US" dirty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6B39A307-68BF-47AA-9BC9-8A80B8433AF9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dirty="0" smtClean="0">
                <a:solidFill>
                  <a:schemeClr val="tx2">
                    <a:satMod val="200000"/>
                  </a:schemeClr>
                </a:solidFill>
              </a:rPr>
              <a:t>3.Syarat-syarat </a:t>
            </a:r>
            <a:r>
              <a:rPr lang="en-US" sz="3200" dirty="0" err="1" smtClean="0">
                <a:solidFill>
                  <a:schemeClr val="tx2">
                    <a:satMod val="200000"/>
                  </a:schemeClr>
                </a:solidFill>
              </a:rPr>
              <a:t>Pemimpin</a:t>
            </a:r>
            <a:r>
              <a:rPr lang="en-US" sz="3200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satMod val="200000"/>
                  </a:schemeClr>
                </a:solidFill>
              </a:rPr>
              <a:t>Pendidikan</a:t>
            </a:r>
            <a:r>
              <a:rPr lang="en-US" sz="3200" dirty="0" smtClean="0">
                <a:solidFill>
                  <a:schemeClr val="tx2">
                    <a:satMod val="20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satMod val="200000"/>
                  </a:schemeClr>
                </a:solidFill>
              </a:rPr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4978</TotalTime>
  <Words>1081</Words>
  <Application>Microsoft Office PowerPoint</Application>
  <PresentationFormat>On-screen Show (4:3)</PresentationFormat>
  <Paragraphs>197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Calibri</vt:lpstr>
      <vt:lpstr>Comic Sans MS</vt:lpstr>
      <vt:lpstr>Lucida Sans Unicode</vt:lpstr>
      <vt:lpstr>Verdana</vt:lpstr>
      <vt:lpstr>Wingdings</vt:lpstr>
      <vt:lpstr>Wingdings 2</vt:lpstr>
      <vt:lpstr>Wingdings 3</vt:lpstr>
      <vt:lpstr>Concourse</vt:lpstr>
      <vt:lpstr>KEPEMIMPINAN PENDIDIKAN</vt:lpstr>
      <vt:lpstr>Perbedaan fungsional</vt:lpstr>
      <vt:lpstr>A. Pendahuluan </vt:lpstr>
      <vt:lpstr>Definisi:</vt:lpstr>
      <vt:lpstr>Unsur-unsur Kepemimpinan</vt:lpstr>
      <vt:lpstr>B. Konsep Dasar</vt:lpstr>
      <vt:lpstr>2. Tipe-tipe Kepemimpinan pendidikan</vt:lpstr>
      <vt:lpstr>PowerPoint Presentation</vt:lpstr>
      <vt:lpstr>3.Syarat-syarat Pemimpin Pendidikan  </vt:lpstr>
      <vt:lpstr>4. Pendekatan tentang teori munculnya pemimpin</vt:lpstr>
      <vt:lpstr>5.Pendekatan Kepemimpinan pendidikan</vt:lpstr>
      <vt:lpstr>Bagan ketrampilan pemimpin</vt:lpstr>
      <vt:lpstr>6. Studi Kepemimpinan Ohio State University</vt:lpstr>
      <vt:lpstr>8. Model Getzels dan Guba</vt:lpstr>
      <vt:lpstr>Kepemimpinan Situasional</vt:lpstr>
      <vt:lpstr>PowerPoint Presentation</vt:lpstr>
      <vt:lpstr>Siapakah yg Termasuk Pemimpin Pendidikan</vt:lpstr>
      <vt:lpstr>3.Model-model Kepemimpinan dalam Pendidikan   </vt:lpstr>
      <vt:lpstr>b. Memahami karakteristik dan unsur visi: </vt:lpstr>
      <vt:lpstr>PowerPoint Presentation</vt:lpstr>
      <vt:lpstr>Langkah-langkah Menjadi visionary Leadership</vt:lpstr>
      <vt:lpstr>Kepemimpinan Pendidikan yg visioner</vt:lpstr>
      <vt:lpstr>b. Kepemimpinan Transformasional</vt:lpstr>
      <vt:lpstr>PowerPoint Presentation</vt:lpstr>
      <vt:lpstr>Implementasi Kepemimpinan Transformasional dlm pddk</vt:lpstr>
      <vt:lpstr>Implementasi kepemimpinan transformasional</vt:lpstr>
      <vt:lpstr>PowerPoint Presentation</vt:lpstr>
    </vt:vector>
  </TitlesOfParts>
  <Company>Kebumen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KEPEMIMPINAN PENDIDIKAN</dc:title>
  <dc:creator>Pak Toto</dc:creator>
  <cp:lastModifiedBy>nunu mf</cp:lastModifiedBy>
  <cp:revision>52</cp:revision>
  <dcterms:created xsi:type="dcterms:W3CDTF">2008-12-17T03:01:20Z</dcterms:created>
  <dcterms:modified xsi:type="dcterms:W3CDTF">2019-10-02T12:39:24Z</dcterms:modified>
</cp:coreProperties>
</file>