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74" r:id="rId4"/>
    <p:sldId id="259" r:id="rId5"/>
    <p:sldId id="273" r:id="rId6"/>
    <p:sldId id="260" r:id="rId7"/>
    <p:sldId id="261" r:id="rId8"/>
    <p:sldId id="267" r:id="rId9"/>
    <p:sldId id="262" r:id="rId10"/>
    <p:sldId id="263" r:id="rId11"/>
    <p:sldId id="272" r:id="rId1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8" name="Slide Number Placeholder 7"/>
          <p:cNvSpPr>
            <a:spLocks noGrp="1"/>
          </p:cNvSpPr>
          <p:nvPr>
            <p:ph type="sldNum" sz="quarter" idx="11"/>
          </p:nvPr>
        </p:nvSpPr>
        <p:spPr/>
        <p:txBody>
          <a:bodyPr/>
          <a:lstStyle/>
          <a:p>
            <a:fld id="{5B2986A6-115E-42D4-BE8B-7B54E1357976}" type="slidenum">
              <a:rPr lang="id-ID" smtClean="0"/>
              <a:pPr/>
              <a:t>‹#›</a:t>
            </a:fld>
            <a:endParaRPr lang="id-ID"/>
          </a:p>
        </p:txBody>
      </p:sp>
      <p:sp>
        <p:nvSpPr>
          <p:cNvPr id="9" name="Footer Placeholder 8"/>
          <p:cNvSpPr>
            <a:spLocks noGrp="1"/>
          </p:cNvSpPr>
          <p:nvPr>
            <p:ph type="ftr" sz="quarter" idx="12"/>
          </p:nvPr>
        </p:nvSpPr>
        <p:spPr/>
        <p:txBody>
          <a:bodyPr/>
          <a:lstStyle/>
          <a:p>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B2986A6-115E-42D4-BE8B-7B54E1357976}" type="slidenum">
              <a:rPr lang="id-ID" smtClean="0"/>
              <a:pPr/>
              <a:t>‹#›</a:t>
            </a:fld>
            <a:endParaRPr lang="id-ID"/>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B2986A6-115E-42D4-BE8B-7B54E1357976}" type="slidenum">
              <a:rPr lang="id-ID" smtClean="0"/>
              <a:pPr/>
              <a:t>‹#›</a:t>
            </a:fld>
            <a:endParaRPr lang="id-ID"/>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255178-F294-4B94-99B8-9AF539979AFE}" type="datetimeFigureOut">
              <a:rPr lang="id-ID" smtClean="0"/>
              <a:pPr/>
              <a:t>02/10/2019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B2986A6-115E-42D4-BE8B-7B54E1357976}"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B255178-F294-4B94-99B8-9AF539979AFE}" type="datetimeFigureOut">
              <a:rPr lang="id-ID" smtClean="0"/>
              <a:pPr/>
              <a:t>02/10/2019</a:t>
            </a:fld>
            <a:endParaRPr lang="id-ID"/>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5B2986A6-115E-42D4-BE8B-7B54E1357976}" type="slidenum">
              <a:rPr lang="id-ID" smtClean="0"/>
              <a:pPr/>
              <a:t>‹#›</a:t>
            </a:fld>
            <a:endParaRPr lang="id-ID"/>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id-ID"/>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81"/>
            <a:ext cx="7315200" cy="1512167"/>
          </a:xfrm>
        </p:spPr>
        <p:txBody>
          <a:bodyPr>
            <a:normAutofit fontScale="90000"/>
          </a:bodyPr>
          <a:lstStyle/>
          <a:p>
            <a:pPr lvl="0"/>
            <a:r>
              <a:rPr lang="id-ID" b="1" dirty="0"/>
              <a:t>Pengertian Supervisi Pendidikan</a:t>
            </a:r>
            <a:r>
              <a:rPr lang="id-ID" dirty="0"/>
              <a:t/>
            </a:r>
            <a:br>
              <a:rPr lang="id-ID" dirty="0"/>
            </a:br>
            <a:endParaRPr lang="id-ID" dirty="0"/>
          </a:p>
        </p:txBody>
      </p:sp>
      <p:sp>
        <p:nvSpPr>
          <p:cNvPr id="3" name="Content Placeholder 2"/>
          <p:cNvSpPr>
            <a:spLocks noGrp="1"/>
          </p:cNvSpPr>
          <p:nvPr>
            <p:ph idx="1"/>
          </p:nvPr>
        </p:nvSpPr>
        <p:spPr>
          <a:xfrm>
            <a:off x="914400" y="1916833"/>
            <a:ext cx="7618040" cy="4392528"/>
          </a:xfrm>
        </p:spPr>
        <p:txBody>
          <a:bodyPr>
            <a:normAutofit/>
          </a:bodyPr>
          <a:lstStyle/>
          <a:p>
            <a:pPr>
              <a:buBlip>
                <a:blip r:embed="rId2"/>
              </a:buBlip>
            </a:pPr>
            <a:r>
              <a:rPr lang="id-ID" dirty="0"/>
              <a:t>Supervisi </a:t>
            </a:r>
            <a:r>
              <a:rPr lang="id-ID" dirty="0" smtClean="0"/>
              <a:t>berasal </a:t>
            </a:r>
            <a:r>
              <a:rPr lang="id-ID" dirty="0"/>
              <a:t>dari dua kata bahasa Inggris, yaitu </a:t>
            </a:r>
            <a:r>
              <a:rPr lang="id-ID" b="1" i="1" dirty="0"/>
              <a:t>super</a:t>
            </a:r>
            <a:r>
              <a:rPr lang="id-ID" dirty="0"/>
              <a:t> dan </a:t>
            </a:r>
            <a:r>
              <a:rPr lang="id-ID" b="1" i="1" dirty="0"/>
              <a:t>vision</a:t>
            </a:r>
            <a:r>
              <a:rPr lang="id-ID" i="1" dirty="0"/>
              <a:t>. </a:t>
            </a:r>
            <a:endParaRPr lang="id-ID" i="1" dirty="0" smtClean="0"/>
          </a:p>
          <a:p>
            <a:pPr marL="45720" indent="0">
              <a:buNone/>
            </a:pPr>
            <a:endParaRPr lang="id-ID" i="1" dirty="0"/>
          </a:p>
          <a:p>
            <a:pPr>
              <a:buBlip>
                <a:blip r:embed="rId2"/>
              </a:buBlip>
            </a:pPr>
            <a:r>
              <a:rPr lang="id-ID" dirty="0" smtClean="0"/>
              <a:t>Super </a:t>
            </a:r>
            <a:r>
              <a:rPr lang="id-ID" dirty="0"/>
              <a:t>berarti diatas dan vision berarti melihat, masih serumpun dengan inspeksi, pemeriksaan dan pengawasan, dan penilikan, dalam arti kegiatan yang dilakukan oleh atasan –orang yang berposisi di atas, pimpinan--terhadap hal-hal yang ada dibawahnya. </a:t>
            </a:r>
            <a:endParaRPr lang="id-ID" dirty="0" smtClean="0"/>
          </a:p>
          <a:p>
            <a:pPr marL="45720" indent="0">
              <a:buNone/>
            </a:pPr>
            <a:endParaRPr lang="id-ID" dirty="0"/>
          </a:p>
          <a:p>
            <a:pPr>
              <a:buBlip>
                <a:blip r:embed="rId2"/>
              </a:buBlip>
            </a:pPr>
            <a:r>
              <a:rPr lang="id-ID" dirty="0" smtClean="0"/>
              <a:t>Supervisi</a:t>
            </a:r>
            <a:r>
              <a:rPr lang="en-US" dirty="0" smtClean="0"/>
              <a:t> </a:t>
            </a:r>
            <a:r>
              <a:rPr lang="en-US" dirty="0" err="1" smtClean="0"/>
              <a:t>pendidikan</a:t>
            </a:r>
            <a:r>
              <a:rPr lang="en-US" dirty="0" smtClean="0"/>
              <a:t> </a:t>
            </a:r>
            <a:r>
              <a:rPr lang="en-US" dirty="0" err="1" smtClean="0"/>
              <a:t>dapat</a:t>
            </a:r>
            <a:r>
              <a:rPr lang="en-US" dirty="0" smtClean="0"/>
              <a:t> </a:t>
            </a:r>
            <a:r>
              <a:rPr lang="en-US" dirty="0" err="1" smtClean="0"/>
              <a:t>diartikan</a:t>
            </a:r>
            <a:r>
              <a:rPr lang="en-US" dirty="0" smtClean="0"/>
              <a:t> </a:t>
            </a:r>
            <a:r>
              <a:rPr lang="en-US" dirty="0" err="1" smtClean="0"/>
              <a:t>sebagai</a:t>
            </a:r>
            <a:r>
              <a:rPr lang="en-US" dirty="0" smtClean="0"/>
              <a:t> </a:t>
            </a:r>
            <a:r>
              <a:rPr lang="en-US" dirty="0" err="1" smtClean="0"/>
              <a:t>bimbingan</a:t>
            </a:r>
            <a:r>
              <a:rPr lang="en-US" dirty="0" smtClean="0"/>
              <a:t> </a:t>
            </a:r>
            <a:r>
              <a:rPr lang="en-US" dirty="0" err="1" smtClean="0"/>
              <a:t>profesional</a:t>
            </a:r>
            <a:r>
              <a:rPr lang="en-US" dirty="0" smtClean="0"/>
              <a:t> </a:t>
            </a:r>
            <a:r>
              <a:rPr lang="en-US" dirty="0" err="1" smtClean="0"/>
              <a:t>bagi</a:t>
            </a:r>
            <a:r>
              <a:rPr lang="en-US" dirty="0" smtClean="0"/>
              <a:t> guru-guru</a:t>
            </a:r>
            <a:endParaRPr lang="id-ID" dirty="0"/>
          </a:p>
        </p:txBody>
      </p:sp>
    </p:spTree>
    <p:extLst>
      <p:ext uri="{BB962C8B-B14F-4D97-AF65-F5344CB8AC3E}">
        <p14:creationId xmlns:p14="http://schemas.microsoft.com/office/powerpoint/2010/main" val="12734037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285728"/>
            <a:ext cx="7315200" cy="928670"/>
          </a:xfrm>
        </p:spPr>
        <p:txBody>
          <a:bodyPr>
            <a:normAutofit fontScale="90000"/>
          </a:bodyPr>
          <a:lstStyle/>
          <a:p>
            <a:pPr lvl="0"/>
            <a:r>
              <a:rPr lang="id-ID" b="1" dirty="0"/>
              <a:t>Teknik Supervisi Pendidikan</a:t>
            </a:r>
            <a:r>
              <a:rPr lang="id-ID" dirty="0"/>
              <a:t/>
            </a:r>
            <a:br>
              <a:rPr lang="id-ID" dirty="0"/>
            </a:br>
            <a:endParaRPr lang="id-ID" dirty="0"/>
          </a:p>
        </p:txBody>
      </p:sp>
      <p:sp>
        <p:nvSpPr>
          <p:cNvPr id="3" name="Content Placeholder 2"/>
          <p:cNvSpPr>
            <a:spLocks noGrp="1"/>
          </p:cNvSpPr>
          <p:nvPr>
            <p:ph idx="1"/>
          </p:nvPr>
        </p:nvSpPr>
        <p:spPr>
          <a:xfrm>
            <a:off x="571472" y="928670"/>
            <a:ext cx="8215370" cy="5500726"/>
          </a:xfrm>
        </p:spPr>
        <p:txBody>
          <a:bodyPr>
            <a:normAutofit lnSpcReduction="10000"/>
          </a:bodyPr>
          <a:lstStyle/>
          <a:p>
            <a:pPr marL="457200" indent="-457200">
              <a:buNone/>
            </a:pPr>
            <a:r>
              <a:rPr lang="id-ID" sz="2400" b="1" dirty="0" smtClean="0"/>
              <a:t>Teknik Supervisi Pendidikan</a:t>
            </a:r>
            <a:r>
              <a:rPr lang="en-US" sz="2400" b="1" dirty="0" smtClean="0"/>
              <a:t>:</a:t>
            </a:r>
          </a:p>
          <a:p>
            <a:pPr marL="457200" indent="-457200">
              <a:buFont typeface="+mj-lt"/>
              <a:buAutoNum type="arabicPeriod"/>
            </a:pPr>
            <a:r>
              <a:rPr lang="en-US" sz="2400" b="1" dirty="0" err="1" smtClean="0"/>
              <a:t>Kunjungan</a:t>
            </a:r>
            <a:r>
              <a:rPr lang="en-US" sz="2400" b="1" dirty="0" smtClean="0"/>
              <a:t> </a:t>
            </a:r>
            <a:r>
              <a:rPr lang="en-US" sz="2400" b="1" dirty="0" err="1" smtClean="0"/>
              <a:t>kelas</a:t>
            </a:r>
            <a:r>
              <a:rPr lang="en-US" sz="2400" b="1" dirty="0" smtClean="0"/>
              <a:t> </a:t>
            </a:r>
            <a:r>
              <a:rPr lang="en-US" sz="2400" b="1" dirty="0" err="1" smtClean="0"/>
              <a:t>secara</a:t>
            </a:r>
            <a:r>
              <a:rPr lang="en-US" sz="2400" b="1" dirty="0" smtClean="0"/>
              <a:t> </a:t>
            </a:r>
            <a:r>
              <a:rPr lang="en-US" sz="2400" b="1" dirty="0" err="1" smtClean="0"/>
              <a:t>terencana</a:t>
            </a:r>
            <a:endParaRPr lang="en-US" sz="2400" b="1" dirty="0" smtClean="0"/>
          </a:p>
          <a:p>
            <a:pPr marL="457200" indent="-457200">
              <a:buFont typeface="+mj-lt"/>
              <a:buAutoNum type="arabicPeriod"/>
            </a:pPr>
            <a:r>
              <a:rPr lang="en-US" sz="2400" b="1" dirty="0" err="1" smtClean="0"/>
              <a:t>Pertemuan</a:t>
            </a:r>
            <a:r>
              <a:rPr lang="en-US" sz="2400" b="1" dirty="0" smtClean="0"/>
              <a:t> </a:t>
            </a:r>
            <a:r>
              <a:rPr lang="en-US" sz="2400" b="1" dirty="0" err="1" smtClean="0"/>
              <a:t>pribadi</a:t>
            </a:r>
            <a:r>
              <a:rPr lang="en-US" sz="2400" b="1" dirty="0" smtClean="0"/>
              <a:t> </a:t>
            </a:r>
            <a:r>
              <a:rPr lang="en-US" sz="2400" b="1" dirty="0" err="1" smtClean="0"/>
              <a:t>antara</a:t>
            </a:r>
            <a:r>
              <a:rPr lang="en-US" sz="2400" b="1" dirty="0" smtClean="0"/>
              <a:t> supervisor </a:t>
            </a:r>
            <a:r>
              <a:rPr lang="en-US" sz="2400" b="1" dirty="0" err="1" smtClean="0"/>
              <a:t>dengan</a:t>
            </a:r>
            <a:r>
              <a:rPr lang="en-US" sz="2400" b="1" dirty="0" smtClean="0"/>
              <a:t> guru</a:t>
            </a:r>
          </a:p>
          <a:p>
            <a:pPr marL="457200" indent="-457200">
              <a:buFont typeface="+mj-lt"/>
              <a:buAutoNum type="arabicPeriod"/>
            </a:pPr>
            <a:r>
              <a:rPr lang="en-US" sz="2400" b="1" dirty="0" err="1" smtClean="0"/>
              <a:t>Rapat</a:t>
            </a:r>
            <a:r>
              <a:rPr lang="en-US" sz="2400" b="1" dirty="0" smtClean="0"/>
              <a:t> </a:t>
            </a:r>
            <a:r>
              <a:rPr lang="en-US" sz="2400" b="1" dirty="0" err="1" smtClean="0"/>
              <a:t>antara</a:t>
            </a:r>
            <a:r>
              <a:rPr lang="en-US" sz="2400" b="1" dirty="0" smtClean="0"/>
              <a:t> supervisor </a:t>
            </a:r>
            <a:r>
              <a:rPr lang="en-US" sz="2400" b="1" dirty="0" err="1" smtClean="0"/>
              <a:t>dengan</a:t>
            </a:r>
            <a:r>
              <a:rPr lang="en-US" sz="2400" b="1" dirty="0" smtClean="0"/>
              <a:t> </a:t>
            </a:r>
            <a:r>
              <a:rPr lang="en-US" sz="2400" b="1" dirty="0" err="1" smtClean="0"/>
              <a:t>para</a:t>
            </a:r>
            <a:r>
              <a:rPr lang="en-US" sz="2400" b="1" dirty="0" smtClean="0"/>
              <a:t> guru</a:t>
            </a:r>
          </a:p>
          <a:p>
            <a:pPr marL="457200" indent="-457200">
              <a:buFont typeface="+mj-lt"/>
              <a:buAutoNum type="arabicPeriod"/>
            </a:pPr>
            <a:r>
              <a:rPr lang="en-US" sz="2400" b="1" dirty="0" err="1" smtClean="0"/>
              <a:t>Pertemuan</a:t>
            </a:r>
            <a:r>
              <a:rPr lang="en-US" sz="2400" b="1" dirty="0" smtClean="0"/>
              <a:t> </a:t>
            </a:r>
            <a:r>
              <a:rPr lang="en-US" sz="2400" b="1" dirty="0" err="1" smtClean="0"/>
              <a:t>antar</a:t>
            </a:r>
            <a:r>
              <a:rPr lang="en-US" sz="2400" b="1" dirty="0" smtClean="0"/>
              <a:t> </a:t>
            </a:r>
            <a:r>
              <a:rPr lang="en-US" sz="2400" b="1" dirty="0" err="1" smtClean="0"/>
              <a:t>sekolah</a:t>
            </a:r>
            <a:endParaRPr lang="en-US" sz="2400" b="1" dirty="0" smtClean="0"/>
          </a:p>
          <a:p>
            <a:pPr marL="457200" indent="-457200">
              <a:buFont typeface="+mj-lt"/>
              <a:buAutoNum type="arabicPeriod"/>
            </a:pPr>
            <a:endParaRPr lang="en-US" sz="2400" b="1" dirty="0" smtClean="0"/>
          </a:p>
          <a:p>
            <a:pPr marL="457200" indent="-457200">
              <a:buNone/>
            </a:pPr>
            <a:r>
              <a:rPr lang="en-US" sz="2400" b="1" dirty="0" err="1" smtClean="0"/>
              <a:t>Prosedur</a:t>
            </a:r>
            <a:r>
              <a:rPr lang="en-US" sz="2400" b="1" dirty="0" smtClean="0"/>
              <a:t> </a:t>
            </a:r>
            <a:r>
              <a:rPr lang="en-US" sz="2400" b="1" dirty="0" err="1" smtClean="0"/>
              <a:t>Supervisi</a:t>
            </a:r>
            <a:r>
              <a:rPr lang="en-US" sz="2400" b="1" dirty="0" smtClean="0"/>
              <a:t> </a:t>
            </a:r>
            <a:r>
              <a:rPr lang="en-US" sz="2400" b="1" dirty="0" err="1" smtClean="0"/>
              <a:t>Pendidikan</a:t>
            </a:r>
            <a:r>
              <a:rPr lang="en-US" sz="2400" b="1" dirty="0" smtClean="0"/>
              <a:t>:</a:t>
            </a:r>
          </a:p>
          <a:p>
            <a:pPr marL="457200" indent="-457200">
              <a:buFont typeface="+mj-lt"/>
              <a:buAutoNum type="arabicPeriod"/>
            </a:pPr>
            <a:r>
              <a:rPr lang="en-US" sz="2400" b="1" dirty="0" err="1" smtClean="0"/>
              <a:t>Pengumpulan</a:t>
            </a:r>
            <a:r>
              <a:rPr lang="en-US" sz="2400" b="1" dirty="0" smtClean="0"/>
              <a:t> data</a:t>
            </a:r>
          </a:p>
          <a:p>
            <a:pPr marL="457200" indent="-457200">
              <a:buFont typeface="+mj-lt"/>
              <a:buAutoNum type="arabicPeriod"/>
            </a:pPr>
            <a:r>
              <a:rPr lang="en-US" sz="2400" b="1" dirty="0" err="1" smtClean="0"/>
              <a:t>Menyimpulkan</a:t>
            </a:r>
            <a:r>
              <a:rPr lang="en-US" sz="2400" b="1" dirty="0" smtClean="0"/>
              <a:t> </a:t>
            </a:r>
            <a:r>
              <a:rPr lang="en-US" sz="2400" b="1" dirty="0" err="1" smtClean="0"/>
              <a:t>penilaian</a:t>
            </a:r>
            <a:endParaRPr lang="en-US" sz="2400" b="1" dirty="0" smtClean="0"/>
          </a:p>
          <a:p>
            <a:pPr marL="457200" indent="-457200">
              <a:buFont typeface="+mj-lt"/>
              <a:buAutoNum type="arabicPeriod"/>
            </a:pPr>
            <a:r>
              <a:rPr lang="en-US" sz="2400" b="1" dirty="0" err="1" smtClean="0"/>
              <a:t>Diskusi</a:t>
            </a:r>
            <a:r>
              <a:rPr lang="en-US" sz="2400" b="1" dirty="0" smtClean="0"/>
              <a:t> </a:t>
            </a:r>
            <a:r>
              <a:rPr lang="en-US" sz="2400" b="1" dirty="0" err="1" smtClean="0"/>
              <a:t>kelemahan</a:t>
            </a:r>
            <a:endParaRPr lang="en-US" sz="2400" b="1" dirty="0" smtClean="0"/>
          </a:p>
          <a:p>
            <a:pPr marL="457200" indent="-457200">
              <a:buFont typeface="+mj-lt"/>
              <a:buAutoNum type="arabicPeriod"/>
            </a:pPr>
            <a:r>
              <a:rPr lang="en-US" sz="2400" b="1" dirty="0" err="1" smtClean="0"/>
              <a:t>Meningkatkan</a:t>
            </a:r>
            <a:r>
              <a:rPr lang="en-US" sz="2400" b="1" dirty="0" smtClean="0"/>
              <a:t> </a:t>
            </a:r>
            <a:r>
              <a:rPr lang="en-US" sz="2400" b="1" dirty="0" err="1" smtClean="0"/>
              <a:t>kemampuan</a:t>
            </a:r>
            <a:endParaRPr lang="en-US" sz="2400" b="1" dirty="0" smtClean="0"/>
          </a:p>
          <a:p>
            <a:pPr marL="457200" indent="-457200">
              <a:buFont typeface="+mj-lt"/>
              <a:buAutoNum type="arabicPeriod"/>
            </a:pPr>
            <a:r>
              <a:rPr lang="en-US" sz="2400" b="1" dirty="0" err="1" smtClean="0"/>
              <a:t>Bimbingan</a:t>
            </a:r>
            <a:r>
              <a:rPr lang="en-US" sz="2400" b="1" dirty="0" smtClean="0"/>
              <a:t> </a:t>
            </a:r>
            <a:r>
              <a:rPr lang="en-US" sz="2400" b="1" dirty="0" err="1" smtClean="0"/>
              <a:t>pengembangan</a:t>
            </a:r>
            <a:endParaRPr lang="en-US" sz="2400" b="1" dirty="0" smtClean="0"/>
          </a:p>
          <a:p>
            <a:pPr marL="457200" indent="-457200">
              <a:buFont typeface="+mj-lt"/>
              <a:buAutoNum type="arabicPeriod"/>
            </a:pPr>
            <a:r>
              <a:rPr lang="en-US" sz="2400" b="1" dirty="0" err="1" smtClean="0"/>
              <a:t>Penilaian</a:t>
            </a:r>
            <a:r>
              <a:rPr lang="en-US" sz="2400" b="1" dirty="0" smtClean="0"/>
              <a:t> </a:t>
            </a:r>
            <a:r>
              <a:rPr lang="en-US" sz="2400" b="1" dirty="0" err="1" smtClean="0"/>
              <a:t>kemajuan</a:t>
            </a:r>
            <a:endParaRPr lang="en-US" sz="2400" b="1" dirty="0" smtClean="0"/>
          </a:p>
          <a:p>
            <a:pPr marL="457200" indent="-457200">
              <a:buNone/>
            </a:pPr>
            <a:endParaRPr lang="en-US" b="1" dirty="0" smtClean="0"/>
          </a:p>
          <a:p>
            <a:pPr marL="457200" indent="-457200">
              <a:buNone/>
            </a:pPr>
            <a:endParaRPr lang="en-US" b="1" dirty="0" smtClean="0"/>
          </a:p>
          <a:p>
            <a:pPr marL="457200" indent="-457200">
              <a:buNone/>
            </a:pPr>
            <a:endParaRPr lang="id-ID" dirty="0" smtClean="0"/>
          </a:p>
        </p:txBody>
      </p:sp>
    </p:spTree>
    <p:extLst>
      <p:ext uri="{BB962C8B-B14F-4D97-AF65-F5344CB8AC3E}">
        <p14:creationId xmlns:p14="http://schemas.microsoft.com/office/powerpoint/2010/main" val="2363199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457200" y="476672"/>
            <a:ext cx="8229600" cy="1224136"/>
          </a:xfrm>
        </p:spPr>
        <p:txBody>
          <a:bodyPr>
            <a:normAutofit fontScale="90000"/>
          </a:bodyPr>
          <a:lstStyle/>
          <a:p>
            <a:r>
              <a:rPr lang="en-US" b="1" dirty="0"/>
              <a:t> </a:t>
            </a:r>
            <a:r>
              <a:rPr lang="id-ID" dirty="0"/>
              <a:t/>
            </a:r>
            <a:br>
              <a:rPr lang="id-ID" dirty="0"/>
            </a:br>
            <a:r>
              <a:rPr lang="en-US" b="1" dirty="0"/>
              <a:t> </a:t>
            </a:r>
            <a:r>
              <a:rPr lang="id-ID" dirty="0"/>
              <a:t/>
            </a:r>
            <a:br>
              <a:rPr lang="id-ID" dirty="0"/>
            </a:br>
            <a:r>
              <a:rPr lang="id-ID" dirty="0"/>
              <a:t>KESIMPULAN</a:t>
            </a:r>
            <a:br>
              <a:rPr lang="id-ID" dirty="0"/>
            </a:br>
            <a:endParaRPr lang="id-ID" dirty="0"/>
          </a:p>
        </p:txBody>
      </p:sp>
      <p:sp>
        <p:nvSpPr>
          <p:cNvPr id="3" name="Content Placeholder 2"/>
          <p:cNvSpPr>
            <a:spLocks noGrp="1"/>
          </p:cNvSpPr>
          <p:nvPr>
            <p:ph idx="1"/>
          </p:nvPr>
        </p:nvSpPr>
        <p:spPr>
          <a:xfrm>
            <a:off x="457200" y="1357298"/>
            <a:ext cx="8229600" cy="4768865"/>
          </a:xfrm>
        </p:spPr>
        <p:txBody>
          <a:bodyPr>
            <a:normAutofit/>
          </a:bodyPr>
          <a:lstStyle/>
          <a:p>
            <a:pPr lvl="0" algn="just"/>
            <a:r>
              <a:rPr lang="id-ID" sz="2800" dirty="0" smtClean="0"/>
              <a:t>Supervisi pembelajaran adalah usaha supervisor untuk membantu guru meningkatakan kemampuan dan etos kerja profesionalnya sehingga lebih mampu mengatasi berbagai masalah pembelajaran yang muncul serta memperbaiki pembelajaran</a:t>
            </a:r>
            <a:r>
              <a:rPr lang="en-US" sz="2800" dirty="0" smtClean="0"/>
              <a:t>.</a:t>
            </a:r>
            <a:endParaRPr lang="id-ID" sz="2800" dirty="0" smtClean="0"/>
          </a:p>
          <a:p>
            <a:pPr lvl="0" algn="just"/>
            <a:r>
              <a:rPr lang="en-US" sz="2800" dirty="0" smtClean="0"/>
              <a:t>F</a:t>
            </a:r>
            <a:r>
              <a:rPr lang="id-ID" sz="2800" dirty="0" smtClean="0"/>
              <a:t>ungsi dari supervisi adalah memajukan dan mengembangkan pengajaran sehingga proses belajar mengajar yang di lakukan oleh seorang guru berlangsung dengan baik dan efektif.</a:t>
            </a:r>
          </a:p>
          <a:p>
            <a:pPr algn="just"/>
            <a:endParaRPr lang="id-ID" sz="2800" dirty="0"/>
          </a:p>
        </p:txBody>
      </p:sp>
    </p:spTree>
    <p:extLst>
      <p:ext uri="{BB962C8B-B14F-4D97-AF65-F5344CB8AC3E}">
        <p14:creationId xmlns:p14="http://schemas.microsoft.com/office/powerpoint/2010/main" val="1758919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48681"/>
            <a:ext cx="7315200" cy="1368151"/>
          </a:xfrm>
        </p:spPr>
        <p:txBody>
          <a:bodyPr>
            <a:normAutofit fontScale="90000"/>
          </a:bodyPr>
          <a:lstStyle/>
          <a:p>
            <a:r>
              <a:rPr lang="id-ID" b="1" dirty="0" smtClean="0"/>
              <a:t>Pengertian Supervisi Pendidikan</a:t>
            </a:r>
            <a:r>
              <a:rPr lang="id-ID" dirty="0" smtClean="0"/>
              <a:t/>
            </a:r>
            <a:br>
              <a:rPr lang="id-ID" dirty="0" smtClean="0"/>
            </a:br>
            <a:endParaRPr lang="id-ID" dirty="0"/>
          </a:p>
        </p:txBody>
      </p:sp>
      <p:sp>
        <p:nvSpPr>
          <p:cNvPr id="3" name="Content Placeholder 2"/>
          <p:cNvSpPr>
            <a:spLocks noGrp="1"/>
          </p:cNvSpPr>
          <p:nvPr>
            <p:ph idx="1"/>
          </p:nvPr>
        </p:nvSpPr>
        <p:spPr>
          <a:xfrm>
            <a:off x="755576" y="1628800"/>
            <a:ext cx="8102704" cy="4657720"/>
          </a:xfrm>
        </p:spPr>
        <p:txBody>
          <a:bodyPr>
            <a:normAutofit/>
          </a:bodyPr>
          <a:lstStyle/>
          <a:p>
            <a:pPr marL="514350" indent="-514350" algn="just">
              <a:buFont typeface="+mj-lt"/>
              <a:buAutoNum type="arabicPeriod"/>
            </a:pPr>
            <a:r>
              <a:rPr lang="id-ID" dirty="0"/>
              <a:t>Menurut Ibrahim (2004) Supervisi </a:t>
            </a:r>
            <a:r>
              <a:rPr lang="en-US" dirty="0" err="1" smtClean="0"/>
              <a:t>pendidikan</a:t>
            </a:r>
            <a:r>
              <a:rPr lang="en-US" dirty="0" smtClean="0"/>
              <a:t> </a:t>
            </a:r>
            <a:r>
              <a:rPr lang="id-ID" dirty="0" smtClean="0"/>
              <a:t>adalah</a:t>
            </a:r>
            <a:r>
              <a:rPr lang="en-US" dirty="0" smtClean="0"/>
              <a:t> </a:t>
            </a:r>
            <a:r>
              <a:rPr lang="id-ID" dirty="0" smtClean="0"/>
              <a:t> </a:t>
            </a:r>
            <a:r>
              <a:rPr lang="id-ID" dirty="0"/>
              <a:t>layanan profesional yang berbentuk pemberian bantuan kepada personil sekolah dalam meningkatkan kemampuannya agar lebih mampu melaksanakan perubahan penyelenggaraan sekolah dalam rangka meningkatkan pencapaian tujuan </a:t>
            </a:r>
            <a:r>
              <a:rPr lang="id-ID" dirty="0" smtClean="0"/>
              <a:t>sekolah.</a:t>
            </a:r>
          </a:p>
          <a:p>
            <a:pPr marL="514350" indent="-514350" algn="just">
              <a:buFont typeface="+mj-lt"/>
              <a:buAutoNum type="arabicPeriod"/>
            </a:pPr>
            <a:endParaRPr lang="id-ID" dirty="0" smtClean="0"/>
          </a:p>
          <a:p>
            <a:pPr marL="514350" indent="-514350" algn="just">
              <a:buFont typeface="+mj-lt"/>
              <a:buAutoNum type="arabicPeriod"/>
            </a:pPr>
            <a:r>
              <a:rPr lang="id-ID" dirty="0" smtClean="0"/>
              <a:t>Menurut </a:t>
            </a:r>
            <a:r>
              <a:rPr lang="id-ID" dirty="0"/>
              <a:t>Wiles(1955) ,</a:t>
            </a:r>
            <a:r>
              <a:rPr lang="id-ID" dirty="0" smtClean="0"/>
              <a:t>Supervisi</a:t>
            </a:r>
            <a:r>
              <a:rPr lang="en-US" dirty="0" smtClean="0"/>
              <a:t> </a:t>
            </a:r>
            <a:r>
              <a:rPr lang="en-US" dirty="0" err="1" smtClean="0"/>
              <a:t>pendidikan</a:t>
            </a:r>
            <a:r>
              <a:rPr lang="en-US" dirty="0" smtClean="0"/>
              <a:t> </a:t>
            </a:r>
            <a:r>
              <a:rPr lang="id-ID" dirty="0" smtClean="0"/>
              <a:t>merupakan </a:t>
            </a:r>
            <a:r>
              <a:rPr lang="id-ID" dirty="0"/>
              <a:t>bantuan dalam pengembangan situasi belajar </a:t>
            </a:r>
            <a:r>
              <a:rPr lang="id-ID" dirty="0" smtClean="0"/>
              <a:t>mengajar.</a:t>
            </a:r>
          </a:p>
          <a:p>
            <a:pPr marL="0" indent="0" algn="just">
              <a:buNone/>
            </a:pPr>
            <a:endParaRPr lang="id-ID" dirty="0" smtClean="0"/>
          </a:p>
          <a:p>
            <a:pPr marL="514350" indent="-514350" algn="just">
              <a:buFont typeface="+mj-lt"/>
              <a:buAutoNum type="arabicPeriod"/>
            </a:pPr>
            <a:r>
              <a:rPr lang="id-ID" dirty="0" smtClean="0"/>
              <a:t>Menurut </a:t>
            </a:r>
            <a:r>
              <a:rPr lang="id-ID" dirty="0"/>
              <a:t>P. Adams dan Frank G. Dickey, supervisi </a:t>
            </a:r>
            <a:r>
              <a:rPr lang="en-US" dirty="0" err="1" smtClean="0"/>
              <a:t>pendidikan</a:t>
            </a:r>
            <a:r>
              <a:rPr lang="en-US" dirty="0" smtClean="0"/>
              <a:t> </a:t>
            </a:r>
            <a:r>
              <a:rPr lang="id-ID" dirty="0" smtClean="0"/>
              <a:t>adalah </a:t>
            </a:r>
            <a:r>
              <a:rPr lang="id-ID" dirty="0"/>
              <a:t>program yang berencana untuk memperbaiki pengajaran.</a:t>
            </a:r>
          </a:p>
          <a:p>
            <a:pPr algn="just"/>
            <a:endParaRPr lang="id-ID" dirty="0" smtClean="0"/>
          </a:p>
          <a:p>
            <a:pPr algn="just"/>
            <a:endParaRPr lang="id-ID" dirty="0"/>
          </a:p>
        </p:txBody>
      </p:sp>
    </p:spTree>
    <p:extLst>
      <p:ext uri="{BB962C8B-B14F-4D97-AF65-F5344CB8AC3E}">
        <p14:creationId xmlns:p14="http://schemas.microsoft.com/office/powerpoint/2010/main" val="18888529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608" y="-290302"/>
            <a:ext cx="11089232" cy="717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0895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656184"/>
          </a:xfrm>
        </p:spPr>
        <p:txBody>
          <a:bodyPr>
            <a:normAutofit fontScale="90000"/>
          </a:bodyPr>
          <a:lstStyle/>
          <a:p>
            <a:pPr lvl="0"/>
            <a:r>
              <a:rPr lang="id-ID" b="1" dirty="0"/>
              <a:t>Fungsi dan Peranan Supervisi Pendidikan</a:t>
            </a:r>
            <a:r>
              <a:rPr lang="id-ID" dirty="0"/>
              <a:t/>
            </a:r>
            <a:br>
              <a:rPr lang="id-ID" dirty="0"/>
            </a:br>
            <a:endParaRPr lang="id-ID" dirty="0"/>
          </a:p>
        </p:txBody>
      </p:sp>
      <p:sp>
        <p:nvSpPr>
          <p:cNvPr id="3" name="Content Placeholder 2"/>
          <p:cNvSpPr>
            <a:spLocks noGrp="1"/>
          </p:cNvSpPr>
          <p:nvPr>
            <p:ph idx="1"/>
          </p:nvPr>
        </p:nvSpPr>
        <p:spPr>
          <a:xfrm>
            <a:off x="914400" y="1988840"/>
            <a:ext cx="7315200" cy="4464495"/>
          </a:xfrm>
        </p:spPr>
        <p:txBody>
          <a:bodyPr>
            <a:normAutofit/>
          </a:bodyPr>
          <a:lstStyle/>
          <a:p>
            <a:pPr marL="514350" indent="-514350">
              <a:buFont typeface="+mj-lt"/>
              <a:buAutoNum type="arabicParenR"/>
            </a:pPr>
            <a:r>
              <a:rPr lang="en-US" sz="2800" dirty="0" err="1" smtClean="0"/>
              <a:t>Membina,Memimpin</a:t>
            </a:r>
            <a:endParaRPr lang="en-US" sz="2800" dirty="0" smtClean="0"/>
          </a:p>
          <a:p>
            <a:pPr marL="514350" lvl="0" indent="-514350">
              <a:buFont typeface="+mj-lt"/>
              <a:buAutoNum type="arabicParenR"/>
            </a:pPr>
            <a:r>
              <a:rPr lang="en-US" sz="2800" dirty="0" err="1" smtClean="0"/>
              <a:t>Menyelenggarakan</a:t>
            </a:r>
            <a:r>
              <a:rPr lang="en-US" sz="2800" dirty="0"/>
              <a:t> </a:t>
            </a:r>
            <a:r>
              <a:rPr lang="en-US" sz="2800" dirty="0" err="1" smtClean="0"/>
              <a:t>inspeksi</a:t>
            </a:r>
            <a:endParaRPr lang="en-US" sz="2800" dirty="0" smtClean="0"/>
          </a:p>
          <a:p>
            <a:pPr marL="514350" lvl="0" indent="-514350">
              <a:buFont typeface="+mj-lt"/>
              <a:buAutoNum type="arabicParenR"/>
            </a:pPr>
            <a:r>
              <a:rPr lang="en-US" sz="2800" dirty="0" err="1" smtClean="0"/>
              <a:t>Penilaian</a:t>
            </a:r>
            <a:endParaRPr lang="en-US" sz="2800" dirty="0" smtClean="0"/>
          </a:p>
          <a:p>
            <a:pPr marL="514350" lvl="0" indent="-514350">
              <a:buFont typeface="+mj-lt"/>
              <a:buAutoNum type="arabicParenR"/>
            </a:pPr>
            <a:r>
              <a:rPr lang="en-US" sz="2800" dirty="0" err="1" smtClean="0"/>
              <a:t>Pemberian</a:t>
            </a:r>
            <a:r>
              <a:rPr lang="en-US" sz="2800" dirty="0" smtClean="0"/>
              <a:t> </a:t>
            </a:r>
            <a:r>
              <a:rPr lang="en-US" sz="2800" dirty="0" err="1" smtClean="0"/>
              <a:t>latihan</a:t>
            </a:r>
            <a:endParaRPr lang="en-US" sz="2800" dirty="0" smtClean="0"/>
          </a:p>
          <a:p>
            <a:pPr marL="514350" lvl="0" indent="-514350">
              <a:buFont typeface="+mj-lt"/>
              <a:buAutoNum type="arabicParenR"/>
            </a:pPr>
            <a:r>
              <a:rPr lang="en-US" sz="2800" dirty="0" err="1" smtClean="0"/>
              <a:t>Pelitian</a:t>
            </a:r>
            <a:r>
              <a:rPr lang="en-US" sz="2800" dirty="0" smtClean="0"/>
              <a:t> </a:t>
            </a:r>
            <a:r>
              <a:rPr lang="en-US" sz="2800" dirty="0" err="1" smtClean="0"/>
              <a:t>hasil</a:t>
            </a:r>
            <a:r>
              <a:rPr lang="en-US" sz="2800" dirty="0" smtClean="0"/>
              <a:t> </a:t>
            </a:r>
            <a:r>
              <a:rPr lang="en-US" sz="2800" dirty="0" err="1" smtClean="0"/>
              <a:t>inspeksi</a:t>
            </a:r>
            <a:r>
              <a:rPr lang="en-US" sz="2800" dirty="0" smtClean="0"/>
              <a:t> </a:t>
            </a:r>
            <a:r>
              <a:rPr lang="en-US" sz="2800" dirty="0" err="1" smtClean="0"/>
              <a:t>berupa</a:t>
            </a:r>
            <a:r>
              <a:rPr lang="en-US" sz="2800" dirty="0" smtClean="0"/>
              <a:t> data</a:t>
            </a:r>
          </a:p>
          <a:p>
            <a:pPr marL="514350" lvl="0" indent="-514350">
              <a:buFont typeface="+mj-lt"/>
              <a:buAutoNum type="arabicParenR"/>
            </a:pPr>
            <a:endParaRPr lang="en-US" sz="2800" dirty="0" smtClean="0"/>
          </a:p>
          <a:p>
            <a:pPr marL="514350" lvl="0" indent="-514350">
              <a:buFont typeface="+mj-lt"/>
              <a:buAutoNum type="arabicParenR"/>
            </a:pPr>
            <a:endParaRPr lang="en-US" sz="2800" dirty="0" smtClean="0"/>
          </a:p>
          <a:p>
            <a:pPr marL="514350" lvl="0" indent="-514350">
              <a:buNone/>
            </a:pPr>
            <a:endParaRPr lang="en-US" sz="2800" dirty="0" smtClean="0"/>
          </a:p>
          <a:p>
            <a:pPr marL="514350" indent="-514350">
              <a:buNone/>
            </a:pPr>
            <a:endParaRPr lang="nb-NO" sz="2800" dirty="0" smtClean="0"/>
          </a:p>
          <a:p>
            <a:pPr marL="514350" indent="-514350">
              <a:buNone/>
            </a:pPr>
            <a:endParaRPr lang="id-ID" sz="2800" dirty="0" smtClean="0"/>
          </a:p>
          <a:p>
            <a:endParaRPr lang="id-ID" sz="2800" dirty="0"/>
          </a:p>
        </p:txBody>
      </p:sp>
    </p:spTree>
    <p:extLst>
      <p:ext uri="{BB962C8B-B14F-4D97-AF65-F5344CB8AC3E}">
        <p14:creationId xmlns:p14="http://schemas.microsoft.com/office/powerpoint/2010/main" val="1206975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3274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6713"/>
            <a:ext cx="7315200" cy="576063"/>
          </a:xfrm>
        </p:spPr>
        <p:txBody>
          <a:bodyPr>
            <a:normAutofit fontScale="90000"/>
          </a:bodyPr>
          <a:lstStyle/>
          <a:p>
            <a:pPr lvl="0"/>
            <a:r>
              <a:rPr lang="en-US" b="1" dirty="0" err="1"/>
              <a:t>Tujuan</a:t>
            </a:r>
            <a:r>
              <a:rPr lang="en-US" b="1" dirty="0"/>
              <a:t> </a:t>
            </a:r>
            <a:r>
              <a:rPr lang="en-US" b="1" dirty="0" err="1"/>
              <a:t>Supervisi</a:t>
            </a:r>
            <a:r>
              <a:rPr lang="en-US" b="1" dirty="0"/>
              <a:t> </a:t>
            </a:r>
            <a:r>
              <a:rPr lang="en-US" b="1" dirty="0" err="1"/>
              <a:t>Pendidikan</a:t>
            </a:r>
            <a:r>
              <a:rPr lang="id-ID" dirty="0"/>
              <a:t/>
            </a:r>
            <a:br>
              <a:rPr lang="id-ID" dirty="0"/>
            </a:br>
            <a:endParaRPr lang="id-ID" dirty="0"/>
          </a:p>
        </p:txBody>
      </p:sp>
      <p:sp>
        <p:nvSpPr>
          <p:cNvPr id="3" name="Content Placeholder 2"/>
          <p:cNvSpPr>
            <a:spLocks noGrp="1"/>
          </p:cNvSpPr>
          <p:nvPr>
            <p:ph idx="1"/>
          </p:nvPr>
        </p:nvSpPr>
        <p:spPr>
          <a:xfrm>
            <a:off x="914400" y="1700809"/>
            <a:ext cx="7315200" cy="4608552"/>
          </a:xfrm>
        </p:spPr>
        <p:txBody>
          <a:bodyPr>
            <a:normAutofit lnSpcReduction="10000"/>
          </a:bodyPr>
          <a:lstStyle/>
          <a:p>
            <a:pPr marL="514350" lvl="0" indent="-514350">
              <a:buFont typeface="+mj-lt"/>
              <a:buAutoNum type="alphaLcPeriod"/>
            </a:pPr>
            <a:r>
              <a:rPr lang="nb-NO" dirty="0"/>
              <a:t>Meningkatkan mutu kinerja </a:t>
            </a:r>
            <a:r>
              <a:rPr lang="nb-NO" dirty="0" smtClean="0"/>
              <a:t>guru.</a:t>
            </a:r>
            <a:endParaRPr lang="id-ID" dirty="0" smtClean="0"/>
          </a:p>
          <a:p>
            <a:pPr marL="514350" lvl="0" indent="-514350">
              <a:buFont typeface="+mj-lt"/>
              <a:buAutoNum type="alphaLcPeriod"/>
            </a:pPr>
            <a:r>
              <a:rPr lang="nb-NO" dirty="0" smtClean="0"/>
              <a:t>Meningkatkan </a:t>
            </a:r>
            <a:r>
              <a:rPr lang="nb-NO" dirty="0"/>
              <a:t>keefektifan kurikulum sehingga berdaya guna dan terlaksana dengan </a:t>
            </a:r>
            <a:r>
              <a:rPr lang="nb-NO" dirty="0" smtClean="0"/>
              <a:t>baik.</a:t>
            </a:r>
            <a:endParaRPr lang="id-ID" dirty="0" smtClean="0"/>
          </a:p>
          <a:p>
            <a:pPr marL="514350" lvl="0" indent="-514350">
              <a:buFont typeface="+mj-lt"/>
              <a:buAutoNum type="alphaLcPeriod"/>
            </a:pPr>
            <a:r>
              <a:rPr lang="nb-NO" dirty="0" smtClean="0"/>
              <a:t>Meningkatkan </a:t>
            </a:r>
            <a:r>
              <a:rPr lang="nb-NO" dirty="0"/>
              <a:t>keefektifan dan keefesiensian sarana dan prasarana yang ada untuk dikelola dan dimanfaatkan dengan baik sehingga mampu mengoptimalkan keberhasilan </a:t>
            </a:r>
            <a:r>
              <a:rPr lang="nb-NO" dirty="0" smtClean="0"/>
              <a:t>siswa.</a:t>
            </a:r>
            <a:endParaRPr lang="id-ID" dirty="0" smtClean="0"/>
          </a:p>
          <a:p>
            <a:pPr marL="514350" lvl="0" indent="-514350">
              <a:buFont typeface="+mj-lt"/>
              <a:buAutoNum type="alphaLcPeriod"/>
            </a:pPr>
            <a:r>
              <a:rPr lang="nb-NO" dirty="0" smtClean="0"/>
              <a:t>Meningkatkan </a:t>
            </a:r>
            <a:r>
              <a:rPr lang="nb-NO" dirty="0"/>
              <a:t>kualitas pengelolaan sekolah khususnya dalam mendukung terciptanya suasana kerja yang optimal yang selanjutnya siswa dapat mencapai prestasi belajar sebagaimana yang </a:t>
            </a:r>
            <a:r>
              <a:rPr lang="nb-NO" dirty="0" smtClean="0"/>
              <a:t>diharapkan.</a:t>
            </a:r>
            <a:endParaRPr lang="id-ID" dirty="0" smtClean="0"/>
          </a:p>
          <a:p>
            <a:pPr marL="514350" lvl="0" indent="-514350">
              <a:buFont typeface="+mj-lt"/>
              <a:buAutoNum type="alphaLcPeriod"/>
            </a:pPr>
            <a:r>
              <a:rPr lang="nb-NO" dirty="0" smtClean="0"/>
              <a:t>Meningkatkan </a:t>
            </a:r>
            <a:r>
              <a:rPr lang="nb-NO" dirty="0"/>
              <a:t>kualitas situasi umum sekolah sehingga tercipta situasi yang tenang dan tentram serta kondusif yang akan meningkatkan kualitas pembelajaran yang menunjukkan keberhasilan lulusan.</a:t>
            </a:r>
            <a:endParaRPr lang="id-ID" dirty="0"/>
          </a:p>
          <a:p>
            <a:pPr marL="0" indent="0">
              <a:buNone/>
            </a:pPr>
            <a:endParaRPr lang="id-ID" dirty="0"/>
          </a:p>
        </p:txBody>
      </p:sp>
    </p:spTree>
    <p:extLst>
      <p:ext uri="{BB962C8B-B14F-4D97-AF65-F5344CB8AC3E}">
        <p14:creationId xmlns:p14="http://schemas.microsoft.com/office/powerpoint/2010/main" val="719189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fontScale="90000"/>
          </a:bodyPr>
          <a:lstStyle/>
          <a:p>
            <a:r>
              <a:rPr lang="id-ID" b="1" dirty="0"/>
              <a:t>Prinsip-prinsip Supervisi</a:t>
            </a:r>
            <a:r>
              <a:rPr lang="id-ID" dirty="0"/>
              <a:t/>
            </a:r>
            <a:br>
              <a:rPr lang="id-ID" dirty="0"/>
            </a:br>
            <a:endParaRPr lang="id-ID" dirty="0"/>
          </a:p>
        </p:txBody>
      </p:sp>
      <p:sp>
        <p:nvSpPr>
          <p:cNvPr id="3" name="Content Placeholder 2"/>
          <p:cNvSpPr>
            <a:spLocks noGrp="1"/>
          </p:cNvSpPr>
          <p:nvPr>
            <p:ph idx="1"/>
          </p:nvPr>
        </p:nvSpPr>
        <p:spPr>
          <a:xfrm>
            <a:off x="539552" y="1484784"/>
            <a:ext cx="8229600" cy="6264696"/>
          </a:xfrm>
        </p:spPr>
        <p:txBody>
          <a:bodyPr>
            <a:normAutofit/>
          </a:bodyPr>
          <a:lstStyle/>
          <a:p>
            <a:pPr lvl="0">
              <a:buFont typeface="Wingdings" pitchFamily="2" charset="2"/>
              <a:buChar char="ü"/>
            </a:pPr>
            <a:r>
              <a:rPr lang="en-US" sz="6000" dirty="0" err="1" smtClean="0"/>
              <a:t>Demokrasi</a:t>
            </a:r>
            <a:endParaRPr lang="en-US" sz="6000" dirty="0" smtClean="0"/>
          </a:p>
          <a:p>
            <a:pPr lvl="0">
              <a:buFont typeface="Wingdings" pitchFamily="2" charset="2"/>
              <a:buChar char="ü"/>
            </a:pPr>
            <a:r>
              <a:rPr lang="en-US" sz="6000" dirty="0" err="1" smtClean="0"/>
              <a:t>Kooperatif</a:t>
            </a:r>
            <a:endParaRPr lang="en-US" sz="6000" dirty="0" smtClean="0"/>
          </a:p>
          <a:p>
            <a:pPr lvl="0">
              <a:buFont typeface="Wingdings" pitchFamily="2" charset="2"/>
              <a:buChar char="ü"/>
            </a:pPr>
            <a:r>
              <a:rPr lang="en-US" sz="6000" dirty="0" err="1" smtClean="0"/>
              <a:t>Konstruktif</a:t>
            </a:r>
            <a:endParaRPr lang="en-US" sz="6000" dirty="0" smtClean="0"/>
          </a:p>
          <a:p>
            <a:pPr lvl="0">
              <a:buFont typeface="Wingdings" pitchFamily="2" charset="2"/>
              <a:buChar char="ü"/>
            </a:pPr>
            <a:r>
              <a:rPr lang="en-US" sz="6000" dirty="0" err="1" smtClean="0"/>
              <a:t>kreatif</a:t>
            </a:r>
            <a:endParaRPr lang="id-ID" sz="6000" dirty="0" smtClean="0"/>
          </a:p>
          <a:p>
            <a:pPr marL="0" indent="0">
              <a:buNone/>
            </a:pPr>
            <a:endParaRPr lang="id-ID" dirty="0"/>
          </a:p>
        </p:txBody>
      </p:sp>
    </p:spTree>
    <p:extLst>
      <p:ext uri="{BB962C8B-B14F-4D97-AF65-F5344CB8AC3E}">
        <p14:creationId xmlns:p14="http://schemas.microsoft.com/office/powerpoint/2010/main" val="36900630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7315200" cy="1154097"/>
          </a:xfrm>
        </p:spPr>
        <p:txBody>
          <a:bodyPr>
            <a:normAutofit fontScale="90000"/>
          </a:bodyPr>
          <a:lstStyle/>
          <a:p>
            <a:r>
              <a:rPr lang="en-US" b="1" dirty="0" err="1" smtClean="0"/>
              <a:t>Lanjutan</a:t>
            </a:r>
            <a:r>
              <a:rPr lang="en-US" b="1" dirty="0" smtClean="0"/>
              <a:t> </a:t>
            </a:r>
            <a:r>
              <a:rPr lang="id-ID" b="1" dirty="0" smtClean="0"/>
              <a:t>Prinsip-prinsip </a:t>
            </a:r>
            <a:r>
              <a:rPr lang="id-ID" b="1" dirty="0"/>
              <a:t>Supervisi</a:t>
            </a:r>
            <a:endParaRPr lang="id-ID" dirty="0"/>
          </a:p>
        </p:txBody>
      </p:sp>
      <p:sp>
        <p:nvSpPr>
          <p:cNvPr id="3" name="Content Placeholder 2"/>
          <p:cNvSpPr>
            <a:spLocks noGrp="1"/>
          </p:cNvSpPr>
          <p:nvPr>
            <p:ph idx="1"/>
          </p:nvPr>
        </p:nvSpPr>
        <p:spPr>
          <a:xfrm>
            <a:off x="683568" y="1772816"/>
            <a:ext cx="7315200" cy="3539527"/>
          </a:xfrm>
        </p:spPr>
        <p:txBody>
          <a:bodyPr>
            <a:normAutofit fontScale="92500" lnSpcReduction="20000"/>
          </a:bodyPr>
          <a:lstStyle/>
          <a:p>
            <a:pPr lvl="0">
              <a:buFont typeface="Wingdings" pitchFamily="2" charset="2"/>
              <a:buChar char="ü"/>
            </a:pPr>
            <a:r>
              <a:rPr lang="id-ID" dirty="0"/>
              <a:t>Kegiatan supervisi sebaiknya dilakukan secara </a:t>
            </a:r>
            <a:r>
              <a:rPr lang="id-ID" dirty="0" smtClean="0"/>
              <a:t>berkala</a:t>
            </a:r>
          </a:p>
          <a:p>
            <a:pPr marL="45720" lvl="0" indent="0">
              <a:buNone/>
            </a:pPr>
            <a:endParaRPr lang="id-ID" dirty="0"/>
          </a:p>
          <a:p>
            <a:pPr lvl="0">
              <a:buFont typeface="Wingdings" pitchFamily="2" charset="2"/>
              <a:buChar char="ü"/>
            </a:pPr>
            <a:r>
              <a:rPr lang="id-ID" dirty="0"/>
              <a:t>Suasana yang terjadi selama supervisi berlangsung hendaknya mencerminkan adanya hubungan yang baik antara supervisor dan yang disupervisi tercipta suasana kemitraan yang akrab. Hal ini bertujuan agar pihak yang disupervisi tidak akan segan-segan mengemukakan pendapat tentang kesulitan yang dihadapi atau kekurangan yang dimiliki</a:t>
            </a:r>
            <a:r>
              <a:rPr lang="id-ID" dirty="0" smtClean="0"/>
              <a:t>.</a:t>
            </a:r>
          </a:p>
          <a:p>
            <a:pPr marL="45720" lvl="0" indent="0">
              <a:buNone/>
            </a:pPr>
            <a:endParaRPr lang="id-ID" dirty="0"/>
          </a:p>
          <a:p>
            <a:pPr lvl="0">
              <a:buFont typeface="Wingdings" pitchFamily="2" charset="2"/>
              <a:buChar char="ü"/>
            </a:pPr>
            <a:r>
              <a:rPr lang="id-ID" dirty="0"/>
              <a:t>Untuk menjaga agar apa yang dilakukan dan yang ditemukan tidak hilang atau terlupakan, sebaiknya supervisor membuat catatan singkat, berisi hal-hal penting yang diperlukan untuk membuat laporan.</a:t>
            </a:r>
          </a:p>
          <a:p>
            <a:endParaRPr lang="id-ID" dirty="0"/>
          </a:p>
        </p:txBody>
      </p:sp>
    </p:spTree>
    <p:extLst>
      <p:ext uri="{BB962C8B-B14F-4D97-AF65-F5344CB8AC3E}">
        <p14:creationId xmlns:p14="http://schemas.microsoft.com/office/powerpoint/2010/main" val="3598650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850106"/>
          </a:xfrm>
        </p:spPr>
        <p:txBody>
          <a:bodyPr>
            <a:normAutofit fontScale="90000"/>
          </a:bodyPr>
          <a:lstStyle/>
          <a:p>
            <a:pPr lvl="0"/>
            <a:r>
              <a:rPr lang="id-ID" b="1" dirty="0"/>
              <a:t>Jenis-jenis Supervisi Pendidikan</a:t>
            </a:r>
            <a:r>
              <a:rPr lang="id-ID" dirty="0"/>
              <a:t/>
            </a:r>
            <a:br>
              <a:rPr lang="id-ID" dirty="0"/>
            </a:br>
            <a:endParaRPr lang="id-ID" dirty="0"/>
          </a:p>
        </p:txBody>
      </p:sp>
      <p:sp>
        <p:nvSpPr>
          <p:cNvPr id="3" name="Content Placeholder 2"/>
          <p:cNvSpPr>
            <a:spLocks noGrp="1"/>
          </p:cNvSpPr>
          <p:nvPr>
            <p:ph idx="1"/>
          </p:nvPr>
        </p:nvSpPr>
        <p:spPr>
          <a:xfrm>
            <a:off x="285720" y="1071546"/>
            <a:ext cx="8643966" cy="5237815"/>
          </a:xfrm>
        </p:spPr>
        <p:txBody>
          <a:bodyPr>
            <a:normAutofit/>
          </a:bodyPr>
          <a:lstStyle/>
          <a:p>
            <a:pPr lvl="0" algn="just"/>
            <a:r>
              <a:rPr lang="id-ID" b="1" i="1" dirty="0"/>
              <a:t>Supervisi dinamik</a:t>
            </a:r>
          </a:p>
          <a:p>
            <a:pPr marL="0" indent="0" algn="just">
              <a:buNone/>
            </a:pPr>
            <a:r>
              <a:rPr lang="id-ID" dirty="0"/>
              <a:t>Yaitu supervisi yang diarahkan untuk mengubah secara lebih intensif praktek-praktek pembelajaran tertentu.Tekanan dalam perubahan ini diletakkan kepada diskontinuitas, gangguan terhadap praktek yang ada sekarang untuk diganti dengan yang baru.Program yang demikian merupakan program baru yang mempengaruhi perilaku murid,guru dan semua personil sekolah.</a:t>
            </a:r>
          </a:p>
          <a:p>
            <a:pPr lvl="0" algn="just"/>
            <a:r>
              <a:rPr lang="id-ID" b="1" i="1" dirty="0"/>
              <a:t>Supervisi traktis</a:t>
            </a:r>
          </a:p>
          <a:p>
            <a:pPr marL="0" indent="0" algn="just">
              <a:buNone/>
            </a:pPr>
            <a:r>
              <a:rPr lang="id-ID" dirty="0"/>
              <a:t>Supervisi yang hanya </a:t>
            </a:r>
            <a:r>
              <a:rPr lang="id-ID" dirty="0" smtClean="0"/>
              <a:t>berusaha </a:t>
            </a:r>
            <a:r>
              <a:rPr lang="id-ID" dirty="0"/>
              <a:t>melakukan perubahan kecil karena menjaga kontinuitas .Contohnya adanya kegiatan rutin seperti pertemuan rutin dengan guru-guru untuk membicarakan kesulitan kesulitan kecil ,memberikan arahan </a:t>
            </a:r>
            <a:r>
              <a:rPr lang="id-ID" i="1" dirty="0" smtClean="0"/>
              <a:t>prosedur </a:t>
            </a:r>
            <a:r>
              <a:rPr lang="id-ID" i="1" dirty="0"/>
              <a:t>standard </a:t>
            </a:r>
            <a:r>
              <a:rPr lang="id-ID" i="1" dirty="0" smtClean="0"/>
              <a:t>operasi</a:t>
            </a:r>
            <a:r>
              <a:rPr lang="en-US" i="1" dirty="0" smtClean="0"/>
              <a:t>on </a:t>
            </a:r>
            <a:r>
              <a:rPr lang="id-ID" i="1" dirty="0" smtClean="0"/>
              <a:t> </a:t>
            </a:r>
            <a:r>
              <a:rPr lang="id-ID" dirty="0"/>
              <a:t>(PSO) dalam suatu kegiatan</a:t>
            </a:r>
          </a:p>
          <a:p>
            <a:pPr marL="0" indent="0" algn="just">
              <a:buNone/>
            </a:pPr>
            <a:r>
              <a:rPr lang="id-ID" dirty="0"/>
              <a:t> </a:t>
            </a:r>
          </a:p>
          <a:p>
            <a:pPr algn="just"/>
            <a:endParaRPr lang="id-ID" dirty="0"/>
          </a:p>
        </p:txBody>
      </p:sp>
    </p:spTree>
    <p:extLst>
      <p:ext uri="{BB962C8B-B14F-4D97-AF65-F5344CB8AC3E}">
        <p14:creationId xmlns:p14="http://schemas.microsoft.com/office/powerpoint/2010/main" val="15036223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428</TotalTime>
  <Words>512</Words>
  <Application>Microsoft Office PowerPoint</Application>
  <PresentationFormat>On-screen Show (4:3)</PresentationFormat>
  <Paragraphs>63</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Wingdings</vt:lpstr>
      <vt:lpstr>Perspective</vt:lpstr>
      <vt:lpstr>Pengertian Supervisi Pendidikan </vt:lpstr>
      <vt:lpstr>Pengertian Supervisi Pendidikan </vt:lpstr>
      <vt:lpstr>PowerPoint Presentation</vt:lpstr>
      <vt:lpstr>Fungsi dan Peranan Supervisi Pendidikan </vt:lpstr>
      <vt:lpstr>PowerPoint Presentation</vt:lpstr>
      <vt:lpstr>Tujuan Supervisi Pendidikan </vt:lpstr>
      <vt:lpstr>Prinsip-prinsip Supervisi </vt:lpstr>
      <vt:lpstr>Lanjutan Prinsip-prinsip Supervisi</vt:lpstr>
      <vt:lpstr>Jenis-jenis Supervisi Pendidikan </vt:lpstr>
      <vt:lpstr>Teknik Supervisi Pendidikan </vt:lpstr>
      <vt:lpstr>    KESIMPULAN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Satellite</dc:creator>
  <cp:lastModifiedBy>nunu mf</cp:lastModifiedBy>
  <cp:revision>30</cp:revision>
  <dcterms:created xsi:type="dcterms:W3CDTF">2012-10-04T10:13:30Z</dcterms:created>
  <dcterms:modified xsi:type="dcterms:W3CDTF">2019-10-02T12:33:31Z</dcterms:modified>
</cp:coreProperties>
</file>