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536613-AB2C-4292-AB58-044E0BAE95A5}" type="datetimeFigureOut">
              <a:rPr lang="id-ID" smtClean="0"/>
              <a:pPr/>
              <a:t>13/11/2015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D7A979F-9BC1-4B7D-B62A-54457BF59DEC}"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536613-AB2C-4292-AB58-044E0BAE95A5}" type="datetimeFigureOut">
              <a:rPr lang="id-ID" smtClean="0"/>
              <a:pPr/>
              <a:t>13/11/2015</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A979F-9BC1-4B7D-B62A-54457BF59DEC}"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20986478">
            <a:off x="1361042" y="1318158"/>
            <a:ext cx="7772400" cy="1470025"/>
          </a:xfrm>
        </p:spPr>
        <p:txBody>
          <a:bodyPr/>
          <a:lstStyle/>
          <a:p>
            <a:r>
              <a:rPr lang="id-ID" dirty="0" smtClean="0">
                <a:latin typeface="Cataneo BT" pitchFamily="66" charset="0"/>
              </a:rPr>
              <a:t>Manajemen Informasi </a:t>
            </a:r>
            <a:endParaRPr lang="id-ID" dirty="0">
              <a:latin typeface="Cataneo BT" pitchFamily="66" charset="0"/>
            </a:endParaRPr>
          </a:p>
        </p:txBody>
      </p:sp>
      <p:sp>
        <p:nvSpPr>
          <p:cNvPr id="3" name="Subtitle 2"/>
          <p:cNvSpPr>
            <a:spLocks noGrp="1"/>
          </p:cNvSpPr>
          <p:nvPr>
            <p:ph type="subTitle" idx="1"/>
          </p:nvPr>
        </p:nvSpPr>
        <p:spPr>
          <a:xfrm rot="21405703">
            <a:off x="1595494" y="3168432"/>
            <a:ext cx="6487864" cy="1767046"/>
          </a:xfrm>
        </p:spPr>
        <p:txBody>
          <a:bodyPr/>
          <a:lstStyle/>
          <a:p>
            <a:r>
              <a:rPr lang="id-ID" dirty="0" smtClean="0">
                <a:latin typeface="Cataneo BT" pitchFamily="66" charset="0"/>
              </a:rPr>
              <a:t>Mengolah data menjadi informasi </a:t>
            </a:r>
            <a:endParaRPr lang="id-ID" dirty="0">
              <a:latin typeface="Cataneo BT" pitchFamily="66" charset="0"/>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Harrington" pitchFamily="82" charset="0"/>
              </a:rPr>
              <a:t>S i m p u l a n </a:t>
            </a:r>
            <a:endParaRPr lang="id-ID" dirty="0">
              <a:latin typeface="Harrington" pitchFamily="82" charset="0"/>
            </a:endParaRPr>
          </a:p>
        </p:txBody>
      </p:sp>
      <p:sp>
        <p:nvSpPr>
          <p:cNvPr id="4" name="Flowchart: Multidocument 3"/>
          <p:cNvSpPr/>
          <p:nvPr/>
        </p:nvSpPr>
        <p:spPr>
          <a:xfrm>
            <a:off x="1357290" y="1500174"/>
            <a:ext cx="6715172" cy="4572032"/>
          </a:xfrm>
          <a:prstGeom prst="flowChartMultidocumen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2200" dirty="0" smtClean="0">
                <a:latin typeface="Cataneo BT" pitchFamily="66" charset="0"/>
              </a:rPr>
              <a:t>Bahwa Sistem Informasi Pendidikan memiliki  sistem lagi yang didalamnya terdapat cara bagaimana dalam mengembangkan sistem informasi pendidikan yang tentunya memiliki kendalan namun dibalik setiap kendala pasti disertasi solusinya. Jadi sistem informasi pendidikan itu perlu dalam pembaharuan sistem pendidikan itu tersendiri. </a:t>
            </a:r>
            <a:endParaRPr lang="id-ID" sz="2200" dirty="0">
              <a:latin typeface="Cataneo BT" pitchFamily="66" charset="0"/>
            </a:endParaRPr>
          </a:p>
        </p:txBody>
      </p:sp>
    </p:spTree>
  </p:cSld>
  <p:clrMapOvr>
    <a:masterClrMapping/>
  </p:clrMapOvr>
  <p:transition>
    <p:spli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solidFill>
                  <a:srgbClr val="FF0000"/>
                </a:solidFill>
                <a:latin typeface="DFKai-SB" pitchFamily="65" charset="-120"/>
                <a:ea typeface="DFKai-SB" pitchFamily="65" charset="-120"/>
              </a:rPr>
              <a:t>Prinsip Umum dalam Sistem Informasi</a:t>
            </a:r>
            <a:endParaRPr lang="id-ID" dirty="0">
              <a:solidFill>
                <a:srgbClr val="FF0000"/>
              </a:solidFill>
              <a:latin typeface="DFKai-SB" pitchFamily="65" charset="-120"/>
              <a:ea typeface="DFKai-SB" pitchFamily="65" charset="-120"/>
            </a:endParaRPr>
          </a:p>
        </p:txBody>
      </p:sp>
      <p:sp>
        <p:nvSpPr>
          <p:cNvPr id="3" name="Content Placeholder 2"/>
          <p:cNvSpPr>
            <a:spLocks noGrp="1"/>
          </p:cNvSpPr>
          <p:nvPr>
            <p:ph idx="1"/>
          </p:nvPr>
        </p:nvSpPr>
        <p:spPr/>
        <p:txBody>
          <a:bodyPr>
            <a:normAutofit fontScale="77500" lnSpcReduction="20000"/>
          </a:bodyPr>
          <a:lstStyle/>
          <a:p>
            <a:r>
              <a:rPr lang="id-ID" dirty="0" smtClean="0">
                <a:solidFill>
                  <a:srgbClr val="FF0000"/>
                </a:solidFill>
                <a:latin typeface="Agency FB" pitchFamily="34" charset="0"/>
              </a:rPr>
              <a:t>Mempunyai Tujuan </a:t>
            </a:r>
          </a:p>
          <a:p>
            <a:pPr>
              <a:buNone/>
            </a:pPr>
            <a:endParaRPr lang="id-ID" dirty="0" smtClean="0">
              <a:solidFill>
                <a:srgbClr val="FF0000"/>
              </a:solidFill>
              <a:latin typeface="Agency FB" pitchFamily="34" charset="0"/>
            </a:endParaRPr>
          </a:p>
          <a:p>
            <a:r>
              <a:rPr lang="id-ID" dirty="0" smtClean="0">
                <a:solidFill>
                  <a:srgbClr val="FF0000"/>
                </a:solidFill>
                <a:latin typeface="Agency FB" pitchFamily="34" charset="0"/>
              </a:rPr>
              <a:t>Perencanaan yang Matang</a:t>
            </a:r>
          </a:p>
          <a:p>
            <a:pPr>
              <a:buNone/>
            </a:pPr>
            <a:endParaRPr lang="id-ID" dirty="0" smtClean="0">
              <a:solidFill>
                <a:srgbClr val="FF0000"/>
              </a:solidFill>
              <a:latin typeface="Agency FB" pitchFamily="34" charset="0"/>
            </a:endParaRPr>
          </a:p>
          <a:p>
            <a:r>
              <a:rPr lang="id-ID" dirty="0" smtClean="0">
                <a:solidFill>
                  <a:srgbClr val="FF0000"/>
                </a:solidFill>
                <a:latin typeface="Agency FB" pitchFamily="34" charset="0"/>
              </a:rPr>
              <a:t>Berorientasi pada Kepentingan Manajemen</a:t>
            </a:r>
          </a:p>
          <a:p>
            <a:pPr>
              <a:buNone/>
            </a:pPr>
            <a:r>
              <a:rPr lang="id-ID" dirty="0" smtClean="0">
                <a:solidFill>
                  <a:srgbClr val="FF0000"/>
                </a:solidFill>
                <a:latin typeface="Agency FB" pitchFamily="34" charset="0"/>
              </a:rPr>
              <a:t> </a:t>
            </a:r>
          </a:p>
          <a:p>
            <a:r>
              <a:rPr lang="id-ID" dirty="0" smtClean="0">
                <a:solidFill>
                  <a:srgbClr val="FF0000"/>
                </a:solidFill>
                <a:latin typeface="Agency FB" pitchFamily="34" charset="0"/>
              </a:rPr>
              <a:t>Menganut Sistem Terbuka</a:t>
            </a:r>
          </a:p>
          <a:p>
            <a:pPr>
              <a:buNone/>
            </a:pPr>
            <a:endParaRPr lang="id-ID" dirty="0" smtClean="0">
              <a:solidFill>
                <a:srgbClr val="FF0000"/>
              </a:solidFill>
              <a:latin typeface="Agency FB" pitchFamily="34" charset="0"/>
            </a:endParaRPr>
          </a:p>
          <a:p>
            <a:r>
              <a:rPr lang="id-ID" dirty="0" smtClean="0">
                <a:solidFill>
                  <a:srgbClr val="FF0000"/>
                </a:solidFill>
                <a:latin typeface="Agency FB" pitchFamily="34" charset="0"/>
              </a:rPr>
              <a:t>Mengutamakan Kualitas Informasi</a:t>
            </a:r>
          </a:p>
          <a:p>
            <a:pPr>
              <a:buNone/>
            </a:pPr>
            <a:endParaRPr lang="id-ID" dirty="0" smtClean="0">
              <a:solidFill>
                <a:srgbClr val="FF0000"/>
              </a:solidFill>
              <a:latin typeface="Agency FB" pitchFamily="34" charset="0"/>
            </a:endParaRPr>
          </a:p>
          <a:p>
            <a:r>
              <a:rPr lang="id-ID" dirty="0" smtClean="0">
                <a:solidFill>
                  <a:srgbClr val="FF0000"/>
                </a:solidFill>
                <a:latin typeface="Agency FB" pitchFamily="34" charset="0"/>
              </a:rPr>
              <a:t>Menganut Prinsip Sentralisasi dan Desentralisasi </a:t>
            </a:r>
            <a:endParaRPr lang="id-ID" dirty="0">
              <a:solidFill>
                <a:srgbClr val="FF0000"/>
              </a:solidFill>
              <a:latin typeface="Agency FB" pitchFamily="34"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7"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7"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7" presetClass="entr" presetSubtype="4"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 calcmode="lin" valueType="num">
                                      <p:cBhvr additive="base">
                                        <p:cTn id="27" dur="5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8" dur="5000" fill="hold"/>
                                        <p:tgtEl>
                                          <p:spTgt spid="3">
                                            <p:txEl>
                                              <p:pRg st="8" end="8"/>
                                            </p:txEl>
                                          </p:spTgt>
                                        </p:tgtEl>
                                        <p:attrNameLst>
                                          <p:attrName>ppt_y</p:attrName>
                                        </p:attrNameLst>
                                      </p:cBhvr>
                                      <p:tavLst>
                                        <p:tav tm="0">
                                          <p:val>
                                            <p:strVal val="1+#ppt_h/2"/>
                                          </p:val>
                                        </p:tav>
                                        <p:tav tm="100000">
                                          <p:val>
                                            <p:strVal val="#ppt_y"/>
                                          </p:val>
                                        </p:tav>
                                      </p:tavLst>
                                    </p:anim>
                                  </p:childTnLst>
                                </p:cTn>
                              </p:par>
                              <p:par>
                                <p:cTn id="29" presetID="7" presetClass="entr" presetSubtype="4"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solidFill>
                  <a:schemeClr val="bg1"/>
                </a:solidFill>
                <a:latin typeface="La Bamba LET" pitchFamily="2" charset="0"/>
              </a:rPr>
              <a:t>Langkah-langkah Dasar dalam Mengembagkan Sistem Informasi </a:t>
            </a:r>
            <a:endParaRPr lang="id-ID" dirty="0">
              <a:solidFill>
                <a:schemeClr val="bg1"/>
              </a:solidFill>
              <a:latin typeface="La Bamba LET" pitchFamily="2" charset="0"/>
            </a:endParaRPr>
          </a:p>
        </p:txBody>
      </p:sp>
      <p:sp>
        <p:nvSpPr>
          <p:cNvPr id="3" name="Content Placeholder 2"/>
          <p:cNvSpPr>
            <a:spLocks noGrp="1"/>
          </p:cNvSpPr>
          <p:nvPr>
            <p:ph idx="1"/>
          </p:nvPr>
        </p:nvSpPr>
        <p:spPr/>
        <p:txBody>
          <a:bodyPr>
            <a:noAutofit/>
          </a:bodyPr>
          <a:lstStyle/>
          <a:p>
            <a:pPr lvl="1">
              <a:buNone/>
            </a:pPr>
            <a:r>
              <a:rPr lang="id-ID" sz="3200" dirty="0" smtClean="0">
                <a:solidFill>
                  <a:schemeClr val="accent6">
                    <a:lumMod val="75000"/>
                  </a:schemeClr>
                </a:solidFill>
                <a:latin typeface="La Bamba LET" pitchFamily="2" charset="0"/>
              </a:rPr>
              <a:t>Studi Fisibilitas</a:t>
            </a:r>
            <a:endParaRPr lang="en-US" sz="3200" dirty="0" smtClean="0">
              <a:solidFill>
                <a:schemeClr val="accent6">
                  <a:lumMod val="75000"/>
                </a:schemeClr>
              </a:solidFill>
              <a:latin typeface="La Bamba LET" pitchFamily="2" charset="0"/>
            </a:endParaRPr>
          </a:p>
          <a:p>
            <a:pPr lvl="1">
              <a:buNone/>
            </a:pPr>
            <a:r>
              <a:rPr lang="id-ID" dirty="0" smtClean="0">
                <a:solidFill>
                  <a:schemeClr val="accent6">
                    <a:lumMod val="75000"/>
                  </a:schemeClr>
                </a:solidFill>
                <a:latin typeface="La Bamba LET" pitchFamily="2" charset="0"/>
              </a:rPr>
              <a:t>Menentukan Persyaratan Sistem</a:t>
            </a:r>
            <a:endParaRPr lang="en-US" dirty="0" smtClean="0">
              <a:solidFill>
                <a:schemeClr val="accent6">
                  <a:lumMod val="75000"/>
                </a:schemeClr>
              </a:solidFill>
              <a:latin typeface="La Bamba LET" pitchFamily="2" charset="0"/>
            </a:endParaRPr>
          </a:p>
          <a:p>
            <a:pPr lvl="1">
              <a:buNone/>
            </a:pPr>
            <a:r>
              <a:rPr lang="id-ID" dirty="0" smtClean="0">
                <a:solidFill>
                  <a:schemeClr val="accent6">
                    <a:lumMod val="75000"/>
                  </a:schemeClr>
                </a:solidFill>
                <a:latin typeface="La Bamba LET" pitchFamily="2" charset="0"/>
              </a:rPr>
              <a:t>Merancang dan Menerapkan Sistem</a:t>
            </a:r>
            <a:endParaRPr lang="en-US" dirty="0" smtClean="0">
              <a:solidFill>
                <a:schemeClr val="accent6">
                  <a:lumMod val="75000"/>
                </a:schemeClr>
              </a:solidFill>
              <a:latin typeface="La Bamba LET" pitchFamily="2" charset="0"/>
            </a:endParaRPr>
          </a:p>
          <a:p>
            <a:pPr lvl="1">
              <a:buNone/>
            </a:pPr>
            <a:r>
              <a:rPr lang="id-ID" dirty="0" smtClean="0">
                <a:solidFill>
                  <a:schemeClr val="accent6">
                    <a:lumMod val="75000"/>
                  </a:schemeClr>
                </a:solidFill>
                <a:latin typeface="La Bamba LET" pitchFamily="2" charset="0"/>
              </a:rPr>
              <a:t>Perubahan Organisasi</a:t>
            </a:r>
            <a:endParaRPr lang="en-US" dirty="0" smtClean="0">
              <a:solidFill>
                <a:schemeClr val="accent6">
                  <a:lumMod val="75000"/>
                </a:schemeClr>
              </a:solidFill>
              <a:latin typeface="La Bamba LET" pitchFamily="2" charset="0"/>
            </a:endParaRPr>
          </a:p>
          <a:p>
            <a:pPr lvl="1">
              <a:buNone/>
            </a:pPr>
            <a:r>
              <a:rPr lang="id-ID" dirty="0" smtClean="0">
                <a:solidFill>
                  <a:schemeClr val="accent6">
                    <a:lumMod val="75000"/>
                  </a:schemeClr>
                </a:solidFill>
                <a:latin typeface="La Bamba LET" pitchFamily="2" charset="0"/>
              </a:rPr>
              <a:t>Konservasi</a:t>
            </a:r>
            <a:endParaRPr lang="en-US" dirty="0" smtClean="0">
              <a:solidFill>
                <a:schemeClr val="accent6">
                  <a:lumMod val="75000"/>
                </a:schemeClr>
              </a:solidFill>
              <a:latin typeface="La Bamba LET" pitchFamily="2" charset="0"/>
            </a:endParaRPr>
          </a:p>
          <a:p>
            <a:pPr lvl="1">
              <a:buNone/>
            </a:pPr>
            <a:r>
              <a:rPr lang="id-ID" dirty="0" smtClean="0">
                <a:solidFill>
                  <a:schemeClr val="accent6">
                    <a:lumMod val="75000"/>
                  </a:schemeClr>
                </a:solidFill>
                <a:latin typeface="La Bamba LET" pitchFamily="2" charset="0"/>
              </a:rPr>
              <a:t>Manajemen Proyek</a:t>
            </a:r>
            <a:endParaRPr lang="id-ID" dirty="0">
              <a:solidFill>
                <a:schemeClr val="accent6">
                  <a:lumMod val="75000"/>
                </a:schemeClr>
              </a:solidFill>
              <a:latin typeface="La Bamba LET" pitchFamily="2"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Chiller" pitchFamily="82" charset="0"/>
              </a:rPr>
              <a:t>Permasalahan Sistem Informasi</a:t>
            </a:r>
            <a:endParaRPr lang="id-ID" dirty="0">
              <a:latin typeface="Chiller" pitchFamily="82" charset="0"/>
            </a:endParaRPr>
          </a:p>
        </p:txBody>
      </p:sp>
      <p:sp>
        <p:nvSpPr>
          <p:cNvPr id="4" name="Rectangle 3"/>
          <p:cNvSpPr/>
          <p:nvPr/>
        </p:nvSpPr>
        <p:spPr>
          <a:xfrm>
            <a:off x="714348" y="1357298"/>
            <a:ext cx="3429024" cy="64294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sz="2000" dirty="0" smtClean="0">
                <a:latin typeface="Bodoni MT Black" pitchFamily="18" charset="0"/>
              </a:rPr>
              <a:t>1. Disintegrasi Sistem Informasi </a:t>
            </a:r>
            <a:endParaRPr lang="id-ID" sz="2000" dirty="0">
              <a:latin typeface="Bodoni MT Black" pitchFamily="18" charset="0"/>
            </a:endParaRPr>
          </a:p>
        </p:txBody>
      </p:sp>
      <p:sp>
        <p:nvSpPr>
          <p:cNvPr id="5" name="Rectangle 4"/>
          <p:cNvSpPr/>
          <p:nvPr/>
        </p:nvSpPr>
        <p:spPr>
          <a:xfrm>
            <a:off x="1500166" y="2285992"/>
            <a:ext cx="5500726" cy="250033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d-ID" sz="2400" dirty="0" smtClean="0"/>
              <a:t>Terjadinya suatu kondisi dimana informasi antar satu unit dengan unit yang lain dalam sebuah organisasi pendidikan masih terpisah satu dengan lainnya</a:t>
            </a:r>
            <a:endParaRPr lang="id-ID" sz="2400" dirty="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0" fill="hold"/>
                                        <p:tgtEl>
                                          <p:spTgt spid="5"/>
                                        </p:tgtEl>
                                        <p:attrNameLst>
                                          <p:attrName>ppt_x</p:attrName>
                                        </p:attrNameLst>
                                      </p:cBhvr>
                                      <p:tavLst>
                                        <p:tav tm="0">
                                          <p:val>
                                            <p:strVal val="#ppt_x"/>
                                          </p:val>
                                        </p:tav>
                                        <p:tav tm="100000">
                                          <p:val>
                                            <p:strVal val="#ppt_x"/>
                                          </p:val>
                                        </p:tav>
                                      </p:tavLst>
                                    </p:anim>
                                    <p:anim calcmode="lin" valueType="num">
                                      <p:cBhvr additive="base">
                                        <p:cTn id="15"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Rectangle 3"/>
          <p:cNvSpPr/>
          <p:nvPr/>
        </p:nvSpPr>
        <p:spPr>
          <a:xfrm>
            <a:off x="571472" y="1000108"/>
            <a:ext cx="8001056" cy="92869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sz="2000" dirty="0" smtClean="0">
                <a:latin typeface="Bodoni MT Black" pitchFamily="18" charset="0"/>
              </a:rPr>
              <a:t>2. Rendahnya Penggunaan Data Akurat dalam Sistem Pengambilan Keputusan </a:t>
            </a:r>
            <a:endParaRPr lang="id-ID" sz="2000" dirty="0">
              <a:latin typeface="Bodoni MT Black" pitchFamily="18" charset="0"/>
            </a:endParaRPr>
          </a:p>
        </p:txBody>
      </p:sp>
      <p:sp>
        <p:nvSpPr>
          <p:cNvPr id="5" name="Rectangle 4"/>
          <p:cNvSpPr/>
          <p:nvPr/>
        </p:nvSpPr>
        <p:spPr>
          <a:xfrm>
            <a:off x="4929190" y="2428868"/>
            <a:ext cx="3643338" cy="35719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marL="342900" indent="-342900">
              <a:buAutoNum type="alphaLcPeriod"/>
            </a:pPr>
            <a:r>
              <a:rPr lang="id-ID" sz="2000" dirty="0" smtClean="0">
                <a:solidFill>
                  <a:schemeClr val="tx1"/>
                </a:solidFill>
                <a:latin typeface="Harrington" pitchFamily="82" charset="0"/>
              </a:rPr>
              <a:t>Tidak tersedianya sistem penyimpanan</a:t>
            </a:r>
          </a:p>
          <a:p>
            <a:pPr marL="342900" indent="-342900">
              <a:buAutoNum type="alphaLcPeriod"/>
            </a:pPr>
            <a:r>
              <a:rPr lang="id-ID" sz="2000" dirty="0" smtClean="0">
                <a:solidFill>
                  <a:schemeClr val="tx1"/>
                </a:solidFill>
                <a:latin typeface="Harrington" pitchFamily="82" charset="0"/>
              </a:rPr>
              <a:t>Dana yang tidak memadai </a:t>
            </a:r>
          </a:p>
          <a:p>
            <a:pPr marL="342900" indent="-342900">
              <a:buAutoNum type="alphaLcPeriod"/>
            </a:pPr>
            <a:r>
              <a:rPr lang="id-ID" sz="2000" dirty="0" smtClean="0">
                <a:solidFill>
                  <a:schemeClr val="tx1"/>
                </a:solidFill>
                <a:latin typeface="Harrington" pitchFamily="82" charset="0"/>
              </a:rPr>
              <a:t>Sumber daya manusia yang lemah</a:t>
            </a:r>
          </a:p>
          <a:p>
            <a:pPr marL="342900" indent="-342900">
              <a:buAutoNum type="alphaLcPeriod"/>
            </a:pPr>
            <a:r>
              <a:rPr lang="id-ID" sz="2000" dirty="0" smtClean="0">
                <a:solidFill>
                  <a:schemeClr val="tx1"/>
                </a:solidFill>
                <a:latin typeface="Harrington" pitchFamily="82" charset="0"/>
              </a:rPr>
              <a:t>Adanya resistensi pada pemanfaatan sistem baru</a:t>
            </a:r>
          </a:p>
          <a:p>
            <a:pPr marL="342900" indent="-342900">
              <a:buAutoNum type="alphaLcPeriod"/>
            </a:pPr>
            <a:endParaRPr lang="id-ID" dirty="0"/>
          </a:p>
        </p:txBody>
      </p:sp>
      <p:sp>
        <p:nvSpPr>
          <p:cNvPr id="8" name="Curved Right Arrow 7"/>
          <p:cNvSpPr/>
          <p:nvPr/>
        </p:nvSpPr>
        <p:spPr>
          <a:xfrm rot="19946488">
            <a:off x="2774169" y="2086402"/>
            <a:ext cx="997794" cy="2549812"/>
          </a:xfrm>
          <a:prstGeom prst="curvedRightArrow">
            <a:avLst>
              <a:gd name="adj1" fmla="val 25000"/>
              <a:gd name="adj2" fmla="val 55427"/>
              <a:gd name="adj3" fmla="val 25000"/>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id-ID">
              <a:solidFill>
                <a:schemeClr val="tx1"/>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diamond(in)">
                                      <p:cBhvr>
                                        <p:cTn id="3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85918" y="642918"/>
            <a:ext cx="5286412" cy="78581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smtClean="0">
                <a:latin typeface="Bodoni MT Black" pitchFamily="18" charset="0"/>
              </a:rPr>
              <a:t>3. Lemahnya Sistem Pembaharuan </a:t>
            </a:r>
            <a:r>
              <a:rPr lang="id-ID" dirty="0">
                <a:latin typeface="Bodoni MT Black" pitchFamily="18" charset="0"/>
              </a:rPr>
              <a:t>D</a:t>
            </a:r>
            <a:r>
              <a:rPr lang="id-ID" dirty="0" smtClean="0">
                <a:latin typeface="Bodoni MT Black" pitchFamily="18" charset="0"/>
              </a:rPr>
              <a:t>ata  </a:t>
            </a:r>
            <a:endParaRPr lang="id-ID" dirty="0">
              <a:latin typeface="Bodoni MT Black" pitchFamily="18" charset="0"/>
            </a:endParaRPr>
          </a:p>
        </p:txBody>
      </p:sp>
      <p:sp>
        <p:nvSpPr>
          <p:cNvPr id="5" name="Rectangle 4"/>
          <p:cNvSpPr/>
          <p:nvPr/>
        </p:nvSpPr>
        <p:spPr>
          <a:xfrm>
            <a:off x="1285852" y="1714488"/>
            <a:ext cx="6357982" cy="78581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smtClean="0">
                <a:latin typeface="Bodoni MT Black" pitchFamily="18" charset="0"/>
              </a:rPr>
              <a:t>4. Kurangnya</a:t>
            </a:r>
            <a:r>
              <a:rPr lang="en-US" dirty="0" smtClean="0">
                <a:latin typeface="Bodoni MT Black" pitchFamily="18" charset="0"/>
              </a:rPr>
              <a:t> </a:t>
            </a:r>
            <a:r>
              <a:rPr lang="en-US" dirty="0" err="1" smtClean="0">
                <a:latin typeface="Bodoni MT Black" pitchFamily="18" charset="0"/>
              </a:rPr>
              <a:t>Pemanfaatan</a:t>
            </a:r>
            <a:r>
              <a:rPr lang="id-ID" dirty="0" smtClean="0">
                <a:latin typeface="Bodoni MT Black" pitchFamily="18" charset="0"/>
              </a:rPr>
              <a:t> Sistem Aplikasi Manjamen</a:t>
            </a:r>
            <a:endParaRPr lang="id-ID" dirty="0">
              <a:latin typeface="Bodoni MT Black" pitchFamily="18" charset="0"/>
            </a:endParaRPr>
          </a:p>
        </p:txBody>
      </p:sp>
      <p:sp>
        <p:nvSpPr>
          <p:cNvPr id="6" name="Rectangle 5"/>
          <p:cNvSpPr/>
          <p:nvPr/>
        </p:nvSpPr>
        <p:spPr>
          <a:xfrm>
            <a:off x="1857356" y="2786058"/>
            <a:ext cx="5286412" cy="78581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smtClean="0">
                <a:latin typeface="Bodoni MT Black" pitchFamily="18" charset="0"/>
              </a:rPr>
              <a:t>5. Tidak Terjaminnya Sistem Keamanan  </a:t>
            </a:r>
            <a:endParaRPr lang="id-ID" dirty="0">
              <a:latin typeface="Bodoni MT Black" pitchFamily="18" charset="0"/>
            </a:endParaRPr>
          </a:p>
        </p:txBody>
      </p:sp>
      <p:sp>
        <p:nvSpPr>
          <p:cNvPr id="7" name="Rectangle 6"/>
          <p:cNvSpPr/>
          <p:nvPr/>
        </p:nvSpPr>
        <p:spPr>
          <a:xfrm>
            <a:off x="1214414" y="3857628"/>
            <a:ext cx="6429420" cy="78581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smtClean="0">
                <a:latin typeface="Bodoni MT Black" pitchFamily="18" charset="0"/>
              </a:rPr>
              <a:t>6. Infrastruktur TIK yang Belum Memadai</a:t>
            </a:r>
            <a:endParaRPr lang="id-ID" dirty="0">
              <a:latin typeface="Bodoni MT Black" pitchFamily="18" charset="0"/>
            </a:endParaRPr>
          </a:p>
        </p:txBody>
      </p:sp>
      <p:sp>
        <p:nvSpPr>
          <p:cNvPr id="8" name="Rectangle 7"/>
          <p:cNvSpPr/>
          <p:nvPr/>
        </p:nvSpPr>
        <p:spPr>
          <a:xfrm>
            <a:off x="1928794" y="4929198"/>
            <a:ext cx="5214974" cy="78581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smtClean="0">
                <a:latin typeface="Bodoni MT Black" pitchFamily="18" charset="0"/>
              </a:rPr>
              <a:t>7. Kelembagaan Pengelola TIK yang Belum </a:t>
            </a:r>
            <a:r>
              <a:rPr lang="en-US" dirty="0" err="1" smtClean="0">
                <a:latin typeface="Bodoni MT Black" pitchFamily="18" charset="0"/>
              </a:rPr>
              <a:t>terorganisir</a:t>
            </a:r>
            <a:endParaRPr lang="id-ID" dirty="0">
              <a:latin typeface="Bodoni MT Black"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0" presetClass="emph" presetSubtype="0" fill="hold" grpId="0" nodeType="clickEffect">
                                  <p:stCondLst>
                                    <p:cond delay="0"/>
                                  </p:stCondLst>
                                  <p:childTnLst>
                                    <p:animClr clrSpc="hsl" dir="cw">
                                      <p:cBhvr override="childStyle">
                                        <p:cTn id="13" dur="500" fill="hold"/>
                                        <p:tgtEl>
                                          <p:spTgt spid="5"/>
                                        </p:tgtEl>
                                        <p:attrNameLst>
                                          <p:attrName>style.color</p:attrName>
                                        </p:attrNameLst>
                                      </p:cBhvr>
                                      <p:by>
                                        <p:hsl h="0" s="12549" l="25098"/>
                                      </p:by>
                                    </p:animClr>
                                    <p:animClr clrSpc="hsl" dir="cw">
                                      <p:cBhvr>
                                        <p:cTn id="14" dur="500" fill="hold"/>
                                        <p:tgtEl>
                                          <p:spTgt spid="5"/>
                                        </p:tgtEl>
                                        <p:attrNameLst>
                                          <p:attrName>fillcolor</p:attrName>
                                        </p:attrNameLst>
                                      </p:cBhvr>
                                      <p:by>
                                        <p:hsl h="0" s="12549" l="25098"/>
                                      </p:by>
                                    </p:animClr>
                                    <p:animClr clrSpc="hsl" dir="cw">
                                      <p:cBhvr>
                                        <p:cTn id="15" dur="500" fill="hold"/>
                                        <p:tgtEl>
                                          <p:spTgt spid="5"/>
                                        </p:tgtEl>
                                        <p:attrNameLst>
                                          <p:attrName>stroke.color</p:attrName>
                                        </p:attrNameLst>
                                      </p:cBhvr>
                                      <p:by>
                                        <p:hsl h="0" s="12549" l="25098"/>
                                      </p:by>
                                    </p:animClr>
                                    <p:set>
                                      <p:cBhvr>
                                        <p:cTn id="16" dur="500" fill="hold"/>
                                        <p:tgtEl>
                                          <p:spTgt spid="5"/>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30" presetClass="emph" presetSubtype="0" fill="hold" grpId="0" nodeType="clickEffect">
                                  <p:stCondLst>
                                    <p:cond delay="0"/>
                                  </p:stCondLst>
                                  <p:childTnLst>
                                    <p:animClr clrSpc="hsl" dir="cw">
                                      <p:cBhvr override="childStyle">
                                        <p:cTn id="20" dur="500" fill="hold"/>
                                        <p:tgtEl>
                                          <p:spTgt spid="6"/>
                                        </p:tgtEl>
                                        <p:attrNameLst>
                                          <p:attrName>style.color</p:attrName>
                                        </p:attrNameLst>
                                      </p:cBhvr>
                                      <p:by>
                                        <p:hsl h="0" s="12549" l="25098"/>
                                      </p:by>
                                    </p:animClr>
                                    <p:animClr clrSpc="hsl" dir="cw">
                                      <p:cBhvr>
                                        <p:cTn id="21" dur="500" fill="hold"/>
                                        <p:tgtEl>
                                          <p:spTgt spid="6"/>
                                        </p:tgtEl>
                                        <p:attrNameLst>
                                          <p:attrName>fillcolor</p:attrName>
                                        </p:attrNameLst>
                                      </p:cBhvr>
                                      <p:by>
                                        <p:hsl h="0" s="12549" l="25098"/>
                                      </p:by>
                                    </p:animClr>
                                    <p:animClr clrSpc="hsl" dir="cw">
                                      <p:cBhvr>
                                        <p:cTn id="22" dur="500" fill="hold"/>
                                        <p:tgtEl>
                                          <p:spTgt spid="6"/>
                                        </p:tgtEl>
                                        <p:attrNameLst>
                                          <p:attrName>stroke.color</p:attrName>
                                        </p:attrNameLst>
                                      </p:cBhvr>
                                      <p:by>
                                        <p:hsl h="0" s="12549" l="25098"/>
                                      </p:by>
                                    </p:animClr>
                                    <p:set>
                                      <p:cBhvr>
                                        <p:cTn id="23" dur="500" fill="hold"/>
                                        <p:tgtEl>
                                          <p:spTgt spid="6"/>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30" presetClass="emph" presetSubtype="0" fill="hold" grpId="0" nodeType="clickEffect">
                                  <p:stCondLst>
                                    <p:cond delay="0"/>
                                  </p:stCondLst>
                                  <p:childTnLst>
                                    <p:animClr clrSpc="hsl" dir="cw">
                                      <p:cBhvr override="childStyle">
                                        <p:cTn id="27" dur="500" fill="hold"/>
                                        <p:tgtEl>
                                          <p:spTgt spid="7"/>
                                        </p:tgtEl>
                                        <p:attrNameLst>
                                          <p:attrName>style.color</p:attrName>
                                        </p:attrNameLst>
                                      </p:cBhvr>
                                      <p:by>
                                        <p:hsl h="0" s="12549" l="25098"/>
                                      </p:by>
                                    </p:animClr>
                                    <p:animClr clrSpc="hsl" dir="cw">
                                      <p:cBhvr>
                                        <p:cTn id="28" dur="500" fill="hold"/>
                                        <p:tgtEl>
                                          <p:spTgt spid="7"/>
                                        </p:tgtEl>
                                        <p:attrNameLst>
                                          <p:attrName>fillcolor</p:attrName>
                                        </p:attrNameLst>
                                      </p:cBhvr>
                                      <p:by>
                                        <p:hsl h="0" s="12549" l="25098"/>
                                      </p:by>
                                    </p:animClr>
                                    <p:animClr clrSpc="hsl" dir="cw">
                                      <p:cBhvr>
                                        <p:cTn id="29" dur="500" fill="hold"/>
                                        <p:tgtEl>
                                          <p:spTgt spid="7"/>
                                        </p:tgtEl>
                                        <p:attrNameLst>
                                          <p:attrName>stroke.color</p:attrName>
                                        </p:attrNameLst>
                                      </p:cBhvr>
                                      <p:by>
                                        <p:hsl h="0" s="12549" l="25098"/>
                                      </p:by>
                                    </p:animClr>
                                    <p:set>
                                      <p:cBhvr>
                                        <p:cTn id="30" dur="500" fill="hold"/>
                                        <p:tgtEl>
                                          <p:spTgt spid="7"/>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30" presetClass="emph" presetSubtype="0" fill="hold" grpId="0" nodeType="clickEffect">
                                  <p:stCondLst>
                                    <p:cond delay="0"/>
                                  </p:stCondLst>
                                  <p:childTnLst>
                                    <p:animClr clrSpc="hsl" dir="cw">
                                      <p:cBhvr override="childStyle">
                                        <p:cTn id="34" dur="500" fill="hold"/>
                                        <p:tgtEl>
                                          <p:spTgt spid="8"/>
                                        </p:tgtEl>
                                        <p:attrNameLst>
                                          <p:attrName>style.color</p:attrName>
                                        </p:attrNameLst>
                                      </p:cBhvr>
                                      <p:by>
                                        <p:hsl h="0" s="12549" l="25098"/>
                                      </p:by>
                                    </p:animClr>
                                    <p:animClr clrSpc="hsl" dir="cw">
                                      <p:cBhvr>
                                        <p:cTn id="35" dur="500" fill="hold"/>
                                        <p:tgtEl>
                                          <p:spTgt spid="8"/>
                                        </p:tgtEl>
                                        <p:attrNameLst>
                                          <p:attrName>fillcolor</p:attrName>
                                        </p:attrNameLst>
                                      </p:cBhvr>
                                      <p:by>
                                        <p:hsl h="0" s="12549" l="25098"/>
                                      </p:by>
                                    </p:animClr>
                                    <p:animClr clrSpc="hsl" dir="cw">
                                      <p:cBhvr>
                                        <p:cTn id="36" dur="500" fill="hold"/>
                                        <p:tgtEl>
                                          <p:spTgt spid="8"/>
                                        </p:tgtEl>
                                        <p:attrNameLst>
                                          <p:attrName>stroke.color</p:attrName>
                                        </p:attrNameLst>
                                      </p:cBhvr>
                                      <p:by>
                                        <p:hsl h="0" s="12549" l="25098"/>
                                      </p:by>
                                    </p:animClr>
                                    <p:set>
                                      <p:cBhvr>
                                        <p:cTn id="37" dur="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latin typeface="Britannic Bold" pitchFamily="34" charset="0"/>
              </a:rPr>
              <a:t>Solusi Sistem Informasi Pendidikan </a:t>
            </a:r>
            <a:endParaRPr lang="id-ID" dirty="0">
              <a:latin typeface="Britannic Bold" pitchFamily="34" charset="0"/>
            </a:endParaRPr>
          </a:p>
        </p:txBody>
      </p:sp>
      <p:sp>
        <p:nvSpPr>
          <p:cNvPr id="3" name="Content Placeholder 2"/>
          <p:cNvSpPr>
            <a:spLocks noGrp="1"/>
          </p:cNvSpPr>
          <p:nvPr>
            <p:ph idx="1"/>
          </p:nvPr>
        </p:nvSpPr>
        <p:spPr/>
        <p:txBody>
          <a:bodyPr/>
          <a:lstStyle/>
          <a:p>
            <a:pPr>
              <a:buFont typeface="Wingdings" pitchFamily="2" charset="2"/>
              <a:buChar char="v"/>
            </a:pPr>
            <a:r>
              <a:rPr lang="id-ID" dirty="0" smtClean="0">
                <a:latin typeface="Agency FB" pitchFamily="34" charset="0"/>
              </a:rPr>
              <a:t>Penggunaan Database Bersama</a:t>
            </a:r>
          </a:p>
          <a:p>
            <a:pPr>
              <a:buNone/>
            </a:pPr>
            <a:r>
              <a:rPr lang="id-ID" dirty="0" smtClean="0"/>
              <a:t>	</a:t>
            </a:r>
            <a:r>
              <a:rPr lang="id-ID" sz="2400" i="1" dirty="0" smtClean="0">
                <a:solidFill>
                  <a:schemeClr val="accent6">
                    <a:lumMod val="75000"/>
                  </a:schemeClr>
                </a:solidFill>
              </a:rPr>
              <a:t>Mengurangi beban kerja dan mengurangi kemungkinan terjadinya kesalahan dalam menginput data.</a:t>
            </a:r>
          </a:p>
          <a:p>
            <a:pPr>
              <a:buFont typeface="Wingdings" pitchFamily="2" charset="2"/>
              <a:buChar char="v"/>
            </a:pPr>
            <a:r>
              <a:rPr lang="id-ID" dirty="0" smtClean="0">
                <a:latin typeface="Agency FB" pitchFamily="34" charset="0"/>
              </a:rPr>
              <a:t>Aplikasi Berbasis Web</a:t>
            </a:r>
          </a:p>
          <a:p>
            <a:pPr>
              <a:buFont typeface="Wingdings" pitchFamily="2" charset="2"/>
              <a:buChar char="v"/>
            </a:pPr>
            <a:r>
              <a:rPr lang="id-ID" dirty="0" smtClean="0">
                <a:latin typeface="Agency FB" pitchFamily="34" charset="0"/>
              </a:rPr>
              <a:t>Sistem Terintegrasi </a:t>
            </a:r>
          </a:p>
          <a:p>
            <a:pPr>
              <a:buNone/>
            </a:pPr>
            <a:r>
              <a:rPr lang="id-ID" dirty="0"/>
              <a:t>	</a:t>
            </a:r>
            <a:r>
              <a:rPr lang="id-ID" sz="2400" i="1" dirty="0" smtClean="0">
                <a:solidFill>
                  <a:schemeClr val="accent6">
                    <a:lumMod val="75000"/>
                  </a:schemeClr>
                </a:solidFill>
              </a:rPr>
              <a:t>Sistem yang mampu milingkupi dan mendukung proses-proses kerja terkait</a:t>
            </a:r>
          </a:p>
          <a:p>
            <a:pPr>
              <a:buNone/>
            </a:pPr>
            <a:endParaRPr lang="id-ID" dirty="0"/>
          </a:p>
        </p:txBody>
      </p:sp>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786478"/>
          </a:xfrm>
        </p:spPr>
        <p:txBody>
          <a:bodyPr>
            <a:normAutofit lnSpcReduction="10000"/>
          </a:bodyPr>
          <a:lstStyle/>
          <a:p>
            <a:pPr>
              <a:buFont typeface="Wingdings" pitchFamily="2" charset="2"/>
              <a:buChar char="v"/>
            </a:pPr>
            <a:r>
              <a:rPr lang="id-ID" dirty="0" smtClean="0">
                <a:latin typeface="Agency FB" pitchFamily="34" charset="0"/>
              </a:rPr>
              <a:t>Interoperabilitas </a:t>
            </a:r>
          </a:p>
          <a:p>
            <a:pPr>
              <a:buNone/>
            </a:pPr>
            <a:r>
              <a:rPr lang="id-ID" dirty="0"/>
              <a:t>	</a:t>
            </a:r>
            <a:r>
              <a:rPr lang="id-ID" sz="2400" i="1" dirty="0" smtClean="0">
                <a:solidFill>
                  <a:schemeClr val="accent6">
                    <a:lumMod val="75000"/>
                  </a:schemeClr>
                </a:solidFill>
              </a:rPr>
              <a:t>Kemampuan satu sistem untuk bekerja sama dengan sistem yang lain</a:t>
            </a:r>
            <a:r>
              <a:rPr lang="id-ID" sz="2400" i="1" dirty="0" smtClean="0">
                <a:solidFill>
                  <a:schemeClr val="accent2">
                    <a:lumMod val="60000"/>
                    <a:lumOff val="40000"/>
                  </a:schemeClr>
                </a:solidFill>
              </a:rPr>
              <a:t> </a:t>
            </a:r>
          </a:p>
          <a:p>
            <a:pPr>
              <a:buFont typeface="Wingdings" pitchFamily="2" charset="2"/>
              <a:buChar char="v"/>
            </a:pPr>
            <a:r>
              <a:rPr lang="id-ID" dirty="0" smtClean="0">
                <a:latin typeface="Agency FB" pitchFamily="34" charset="0"/>
              </a:rPr>
              <a:t>Keamanan informasi </a:t>
            </a:r>
          </a:p>
          <a:p>
            <a:pPr>
              <a:buFont typeface="Wingdings" pitchFamily="2" charset="2"/>
              <a:buChar char="v"/>
            </a:pPr>
            <a:r>
              <a:rPr lang="id-ID" dirty="0" smtClean="0">
                <a:latin typeface="Agency FB" pitchFamily="34" charset="0"/>
              </a:rPr>
              <a:t>Skalabilitas</a:t>
            </a:r>
          </a:p>
          <a:p>
            <a:pPr>
              <a:buNone/>
            </a:pPr>
            <a:r>
              <a:rPr lang="id-ID" dirty="0">
                <a:latin typeface="Agency FB" pitchFamily="34" charset="0"/>
              </a:rPr>
              <a:t>	</a:t>
            </a:r>
            <a:r>
              <a:rPr lang="id-ID" sz="2400" i="1" dirty="0" smtClean="0">
                <a:solidFill>
                  <a:schemeClr val="accent6">
                    <a:lumMod val="75000"/>
                  </a:schemeClr>
                </a:solidFill>
              </a:rPr>
              <a:t>Mengantisipasi perubahan kapasitas dan fungsi sistem yang dibutuhkan  </a:t>
            </a:r>
          </a:p>
          <a:p>
            <a:pPr lvl="8">
              <a:buFont typeface="Wingdings" pitchFamily="2" charset="2"/>
              <a:buChar char="v"/>
            </a:pPr>
            <a:r>
              <a:rPr lang="id-ID" sz="3200" dirty="0" smtClean="0">
                <a:latin typeface="Agency FB" pitchFamily="34" charset="0"/>
              </a:rPr>
              <a:t>Tingkat Ketersediaan </a:t>
            </a:r>
          </a:p>
          <a:p>
            <a:pPr lvl="8">
              <a:buFont typeface="Wingdings" pitchFamily="2" charset="2"/>
              <a:buChar char="v"/>
            </a:pPr>
            <a:r>
              <a:rPr lang="id-ID" sz="3200" dirty="0" smtClean="0">
                <a:latin typeface="Agency FB" pitchFamily="34" charset="0"/>
              </a:rPr>
              <a:t>Kemudahan Akses </a:t>
            </a:r>
          </a:p>
          <a:p>
            <a:pPr lvl="8">
              <a:buFont typeface="Wingdings" pitchFamily="2" charset="2"/>
              <a:buChar char="v"/>
            </a:pPr>
            <a:r>
              <a:rPr lang="id-ID" sz="3200" dirty="0" smtClean="0">
                <a:latin typeface="Agency FB" pitchFamily="34" charset="0"/>
              </a:rPr>
              <a:t>Proses Kerja yang Ringkas</a:t>
            </a:r>
          </a:p>
          <a:p>
            <a:pPr lvl="8">
              <a:buFont typeface="Wingdings" pitchFamily="2" charset="2"/>
              <a:buChar char="v"/>
            </a:pPr>
            <a:r>
              <a:rPr lang="id-ID" sz="3200" dirty="0" smtClean="0">
                <a:latin typeface="Agency FB" pitchFamily="34" charset="0"/>
              </a:rPr>
              <a:t>Kinerja </a:t>
            </a:r>
          </a:p>
        </p:txBody>
      </p:sp>
    </p:spTree>
  </p:cSld>
  <p:clrMapOvr>
    <a:masterClrMapping/>
  </p:clrMapOvr>
  <p:transition>
    <p:wheel spokes="3"/>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071546"/>
            <a:ext cx="8229600" cy="4525963"/>
          </a:xfrm>
        </p:spPr>
        <p:txBody>
          <a:bodyPr/>
          <a:lstStyle/>
          <a:p>
            <a:pPr>
              <a:buFont typeface="Wingdings" pitchFamily="2" charset="2"/>
              <a:buChar char="v"/>
            </a:pPr>
            <a:r>
              <a:rPr lang="id-ID" dirty="0" smtClean="0">
                <a:latin typeface="Agency FB" pitchFamily="34" charset="0"/>
              </a:rPr>
              <a:t>Otorisasi</a:t>
            </a:r>
            <a:r>
              <a:rPr lang="id-ID" dirty="0" smtClean="0"/>
              <a:t> </a:t>
            </a:r>
          </a:p>
          <a:p>
            <a:pPr>
              <a:buNone/>
            </a:pPr>
            <a:r>
              <a:rPr lang="id-ID" dirty="0"/>
              <a:t>	</a:t>
            </a:r>
            <a:r>
              <a:rPr lang="id-ID" dirty="0" smtClean="0"/>
              <a:t>		</a:t>
            </a:r>
            <a:r>
              <a:rPr lang="id-ID" sz="2400" i="1" dirty="0" smtClean="0">
                <a:solidFill>
                  <a:schemeClr val="accent6">
                    <a:lumMod val="75000"/>
                  </a:schemeClr>
                </a:solidFill>
              </a:rPr>
              <a:t>a. Super Administator</a:t>
            </a:r>
          </a:p>
          <a:p>
            <a:pPr>
              <a:buNone/>
            </a:pPr>
            <a:r>
              <a:rPr lang="id-ID" sz="2400" i="1" dirty="0">
                <a:solidFill>
                  <a:schemeClr val="accent6">
                    <a:lumMod val="75000"/>
                  </a:schemeClr>
                </a:solidFill>
              </a:rPr>
              <a:t>	</a:t>
            </a:r>
            <a:r>
              <a:rPr lang="id-ID" sz="2400" i="1" dirty="0" smtClean="0">
                <a:solidFill>
                  <a:schemeClr val="accent6">
                    <a:lumMod val="75000"/>
                  </a:schemeClr>
                </a:solidFill>
              </a:rPr>
              <a:t>		b. Admin yang Bertanggung Jawab</a:t>
            </a:r>
          </a:p>
          <a:p>
            <a:pPr>
              <a:buNone/>
            </a:pPr>
            <a:r>
              <a:rPr lang="id-ID" sz="2400" i="1" dirty="0">
                <a:solidFill>
                  <a:schemeClr val="accent6">
                    <a:lumMod val="75000"/>
                  </a:schemeClr>
                </a:solidFill>
              </a:rPr>
              <a:t>	</a:t>
            </a:r>
            <a:r>
              <a:rPr lang="id-ID" sz="2400" i="1" dirty="0" smtClean="0">
                <a:solidFill>
                  <a:schemeClr val="accent6">
                    <a:lumMod val="75000"/>
                  </a:schemeClr>
                </a:solidFill>
              </a:rPr>
              <a:t>		c. Operator yang Bertanggung Jawab</a:t>
            </a:r>
          </a:p>
          <a:p>
            <a:pPr>
              <a:buFont typeface="Wingdings" pitchFamily="2" charset="2"/>
              <a:buChar char="v"/>
            </a:pPr>
            <a:r>
              <a:rPr lang="id-ID" dirty="0" smtClean="0">
                <a:latin typeface="Agency FB" pitchFamily="34" charset="0"/>
              </a:rPr>
              <a:t>Infrastruktur Bersama</a:t>
            </a:r>
          </a:p>
          <a:p>
            <a:pPr>
              <a:buNone/>
            </a:pPr>
            <a:endParaRPr lang="id-ID" dirty="0" smtClean="0">
              <a:latin typeface="Agency FB" pitchFamily="34" charset="0"/>
            </a:endParaRPr>
          </a:p>
          <a:p>
            <a:pPr>
              <a:buFont typeface="Wingdings" pitchFamily="2" charset="2"/>
              <a:buChar char="v"/>
            </a:pPr>
            <a:r>
              <a:rPr lang="id-ID" dirty="0" smtClean="0">
                <a:latin typeface="Agency FB" pitchFamily="34" charset="0"/>
              </a:rPr>
              <a:t>Komunikasi Berbasis Internet Protokol(IP)</a:t>
            </a:r>
            <a:endParaRPr lang="id-ID" dirty="0">
              <a:latin typeface="Agency FB" pitchFamily="34" charset="0"/>
            </a:endParaRPr>
          </a:p>
        </p:txBody>
      </p:sp>
    </p:spTree>
  </p:cSld>
  <p:clrMapOvr>
    <a:masterClrMapping/>
  </p:clrMapOvr>
  <p:transition>
    <p:whee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TotalTime>
  <Words>203</Words>
  <Application>Microsoft Office PowerPoint</Application>
  <PresentationFormat>On-screen Show (4:3)</PresentationFormat>
  <Paragraphs>58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Manajemen Informasi </vt:lpstr>
      <vt:lpstr>Prinsip Umum dalam Sistem Informasi</vt:lpstr>
      <vt:lpstr>Langkah-langkah Dasar dalam Mengembagkan Sistem Informasi </vt:lpstr>
      <vt:lpstr>Permasalahan Sistem Informasi</vt:lpstr>
      <vt:lpstr>PowerPoint Presentation</vt:lpstr>
      <vt:lpstr>PowerPoint Presentation</vt:lpstr>
      <vt:lpstr>Solusi Sistem Informasi Pendidikan </vt:lpstr>
      <vt:lpstr>PowerPoint Presentation</vt:lpstr>
      <vt:lpstr>PowerPoint Presentation</vt:lpstr>
      <vt:lpstr>S i m p u l a 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Informasi Pendidikan</dc:title>
  <dc:creator>Acer</dc:creator>
  <cp:lastModifiedBy>Admin</cp:lastModifiedBy>
  <cp:revision>28</cp:revision>
  <dcterms:created xsi:type="dcterms:W3CDTF">2014-04-16T12:48:49Z</dcterms:created>
  <dcterms:modified xsi:type="dcterms:W3CDTF">2015-11-13T10:48:35Z</dcterms:modified>
</cp:coreProperties>
</file>