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3" r:id="rId3"/>
    <p:sldId id="257" r:id="rId4"/>
    <p:sldId id="258" r:id="rId5"/>
    <p:sldId id="259" r:id="rId6"/>
    <p:sldId id="260" r:id="rId7"/>
    <p:sldId id="261" r:id="rId8"/>
    <p:sldId id="26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7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F7AFFB9B-9FB8-469E-96F9-4D32314110B6}" type="datetimeFigureOut">
              <a:rPr lang="en-US" dirty="0"/>
              <a:t>8/10/2020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D2AC3-6A0B-4169-B1EA-E3AE8B351BDD}" type="datetimeFigureOut">
              <a:rPr lang="en-US" dirty="0"/>
              <a:t>8/10/2020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B9363-8B87-41B7-9F8E-64519CBB8F34}" type="datetimeFigureOut">
              <a:rPr lang="en-US" dirty="0"/>
              <a:t>8/10/2020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F5746-5284-4951-9F37-7AE924EDBCB7}" type="datetimeFigureOut">
              <a:rPr lang="en-US" dirty="0"/>
              <a:t>8/10/2020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98B29-7265-4A65-A2A4-6703C057B7C1}" type="datetimeFigureOut">
              <a:rPr lang="en-US" dirty="0"/>
              <a:t>8/10/2020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BA082-94DF-4C4B-A041-6624924AB0A8}" type="datetimeFigureOut">
              <a:rPr lang="en-US" dirty="0"/>
              <a:t>8/10/2020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686C4-3AB5-4E0C-86CA-FB108C350AA9}" type="datetimeFigureOut">
              <a:rPr lang="en-US" dirty="0"/>
              <a:t>8/10/2020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F1211-4E0C-4AB3-B04F-585959BDAFE8}" type="datetimeFigureOut">
              <a:rPr lang="en-US" dirty="0"/>
              <a:t>8/10/2020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DECAF-D3BE-4069-9C78-642ECCD01477}" type="datetimeFigureOut">
              <a:rPr lang="en-US" dirty="0"/>
              <a:t>8/10/2020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BDC27-E420-4878-9EE6-7B9656D6442A}" type="datetimeFigureOut">
              <a:rPr lang="en-US" dirty="0"/>
              <a:t>8/10/2020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F47CF-67C9-420C-80A5-E2069FF0C2DF}" type="datetimeFigureOut">
              <a:rPr lang="en-US" dirty="0"/>
              <a:t>8/10/2020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2DC73-F065-42F5-A9F2-D90B2E42A0B3}" type="datetimeFigureOut">
              <a:rPr lang="en-US" dirty="0"/>
              <a:t>8/10/2020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A702-9B29-41CC-9BCC-3DF8A0D379FE}" type="datetimeFigureOut">
              <a:rPr lang="en-US" dirty="0"/>
              <a:t>8/10/2020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649AC-CB8F-4FF1-9A34-5861C74DD0A7}" type="datetimeFigureOut">
              <a:rPr lang="en-US" dirty="0"/>
              <a:t>8/10/2020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5CECA-2D3A-4680-9B49-752200DE467C}" type="datetimeFigureOut">
              <a:rPr lang="en-US" dirty="0"/>
              <a:t>8/10/2020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3BFE2-83B7-4B0A-B9D3-AB28331082B3}" type="datetimeFigureOut">
              <a:rPr lang="en-US" dirty="0"/>
              <a:t>8/10/2020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F78E3-FDA3-4D28-AAA2-0B81F349A39D}" type="datetimeFigureOut">
              <a:rPr lang="en-US" dirty="0"/>
              <a:t>8/10/2020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C35BB1C6-BF8F-4481-8AB2-603A1C8A906A}" type="datetimeFigureOut">
              <a:rPr lang="en-US" dirty="0"/>
              <a:t>8/10/2020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onlinelibrary.wiley.com/doi/full/10.1002/berj.3491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689CED-1CA0-4F7D-9D0A-637E53EC64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 rot="21420000">
            <a:off x="697237" y="1216837"/>
            <a:ext cx="9755187" cy="2766528"/>
          </a:xfrm>
        </p:spPr>
        <p:txBody>
          <a:bodyPr/>
          <a:lstStyle/>
          <a:p>
            <a:pPr algn="ctr"/>
            <a:r>
              <a:rPr lang="en-US" dirty="0" err="1"/>
              <a:t>Pengembangan</a:t>
            </a:r>
            <a:r>
              <a:rPr lang="en-US" dirty="0"/>
              <a:t> </a:t>
            </a:r>
            <a:r>
              <a:rPr lang="en-US" dirty="0" err="1"/>
              <a:t>Sekolah</a:t>
            </a:r>
            <a:r>
              <a:rPr lang="en-US" dirty="0"/>
              <a:t> </a:t>
            </a:r>
            <a:r>
              <a:rPr lang="en-US" dirty="0" err="1"/>
              <a:t>alam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55103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5E6B62-45A2-4F66-8BAC-A3F89999FD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Pertemuan</a:t>
            </a:r>
            <a:r>
              <a:rPr lang="en-US" dirty="0"/>
              <a:t> 1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913B2C8-DABF-45BF-9181-7F0C6DA78626}"/>
              </a:ext>
            </a:extLst>
          </p:cNvPr>
          <p:cNvSpPr txBox="1">
            <a:spLocks/>
          </p:cNvSpPr>
          <p:nvPr/>
        </p:nvSpPr>
        <p:spPr>
          <a:xfrm>
            <a:off x="1295401" y="2277035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>
                <a:solidFill>
                  <a:schemeClr val="tx1"/>
                </a:solidFill>
              </a:rPr>
              <a:t>Pengertian</a:t>
            </a:r>
            <a:r>
              <a:rPr lang="en-US" dirty="0">
                <a:solidFill>
                  <a:schemeClr val="tx1"/>
                </a:solidFill>
              </a:rPr>
              <a:t> dan </a:t>
            </a:r>
            <a:r>
              <a:rPr lang="en-US" dirty="0" err="1">
                <a:solidFill>
                  <a:schemeClr val="tx1"/>
                </a:solidFill>
              </a:rPr>
              <a:t>sejarah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65673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6B93CD-5705-494F-9502-55F1021F0AB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800" y="1496304"/>
            <a:ext cx="10394707" cy="4335494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Pendidikan </a:t>
            </a:r>
            <a:r>
              <a:rPr lang="en-US" dirty="0" err="1"/>
              <a:t>menurut</a:t>
            </a:r>
            <a:r>
              <a:rPr lang="en-US" dirty="0"/>
              <a:t> UU no. 20 </a:t>
            </a:r>
            <a:r>
              <a:rPr lang="en-US" dirty="0" err="1"/>
              <a:t>Tahun</a:t>
            </a:r>
            <a:r>
              <a:rPr lang="en-US" dirty="0"/>
              <a:t> 2003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Sisdiknas</a:t>
            </a:r>
            <a:r>
              <a:rPr lang="en-US" dirty="0"/>
              <a:t> (</a:t>
            </a:r>
            <a:r>
              <a:rPr lang="en-US" dirty="0" err="1"/>
              <a:t>Psl</a:t>
            </a:r>
            <a:r>
              <a:rPr lang="en-US" dirty="0"/>
              <a:t> 1 : 1)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usaha</a:t>
            </a:r>
            <a:r>
              <a:rPr lang="en-US" dirty="0"/>
              <a:t> </a:t>
            </a:r>
            <a:r>
              <a:rPr lang="en-US" dirty="0" err="1"/>
              <a:t>sadar</a:t>
            </a:r>
            <a:r>
              <a:rPr lang="en-US" dirty="0"/>
              <a:t> dan </a:t>
            </a:r>
            <a:r>
              <a:rPr lang="en-US" dirty="0" err="1"/>
              <a:t>terencana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mewujudkan</a:t>
            </a:r>
            <a:r>
              <a:rPr lang="en-US" dirty="0"/>
              <a:t> </a:t>
            </a:r>
            <a:r>
              <a:rPr lang="en-US" dirty="0" err="1"/>
              <a:t>suasana</a:t>
            </a:r>
            <a:r>
              <a:rPr lang="en-US" dirty="0"/>
              <a:t> </a:t>
            </a:r>
            <a:r>
              <a:rPr lang="en-US" dirty="0" err="1"/>
              <a:t>belajar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proses </a:t>
            </a:r>
            <a:r>
              <a:rPr lang="en-US" dirty="0" err="1"/>
              <a:t>pembelajaran</a:t>
            </a:r>
            <a:r>
              <a:rPr lang="en-US" dirty="0"/>
              <a:t> agar </a:t>
            </a:r>
            <a:r>
              <a:rPr lang="en-US" dirty="0" err="1"/>
              <a:t>peserta</a:t>
            </a:r>
            <a:r>
              <a:rPr lang="en-US" dirty="0"/>
              <a:t> </a:t>
            </a:r>
            <a:r>
              <a:rPr lang="en-US" dirty="0" err="1"/>
              <a:t>didik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aktif</a:t>
            </a:r>
            <a:r>
              <a:rPr lang="en-US" dirty="0"/>
              <a:t> </a:t>
            </a:r>
            <a:r>
              <a:rPr lang="en-US" dirty="0" err="1"/>
              <a:t>mengembangkan</a:t>
            </a:r>
            <a:r>
              <a:rPr lang="en-US" dirty="0"/>
              <a:t> </a:t>
            </a:r>
            <a:r>
              <a:rPr lang="en-US" dirty="0" err="1"/>
              <a:t>potensi</a:t>
            </a:r>
            <a:r>
              <a:rPr lang="en-US" dirty="0"/>
              <a:t> </a:t>
            </a:r>
            <a:r>
              <a:rPr lang="en-US" dirty="0" err="1"/>
              <a:t>dirinya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kekuatan</a:t>
            </a:r>
            <a:r>
              <a:rPr lang="en-US" dirty="0"/>
              <a:t> spiritual </a:t>
            </a:r>
            <a:r>
              <a:rPr lang="en-US" dirty="0" err="1"/>
              <a:t>keagamaan</a:t>
            </a:r>
            <a:r>
              <a:rPr lang="en-US" dirty="0"/>
              <a:t>, </a:t>
            </a:r>
            <a:r>
              <a:rPr lang="en-US" dirty="0" err="1"/>
              <a:t>pengendalian</a:t>
            </a:r>
            <a:r>
              <a:rPr lang="en-US" dirty="0"/>
              <a:t> </a:t>
            </a:r>
            <a:r>
              <a:rPr lang="en-US" dirty="0" err="1"/>
              <a:t>diri</a:t>
            </a:r>
            <a:r>
              <a:rPr lang="en-US" dirty="0"/>
              <a:t>, </a:t>
            </a:r>
            <a:r>
              <a:rPr lang="en-US" dirty="0" err="1"/>
              <a:t>kepribadian</a:t>
            </a:r>
            <a:r>
              <a:rPr lang="en-US" dirty="0"/>
              <a:t>, </a:t>
            </a:r>
            <a:r>
              <a:rPr lang="en-US" dirty="0" err="1"/>
              <a:t>kecerdasan</a:t>
            </a:r>
            <a:r>
              <a:rPr lang="en-US" dirty="0"/>
              <a:t> </a:t>
            </a:r>
            <a:r>
              <a:rPr lang="en-US" dirty="0" err="1"/>
              <a:t>akhlak</a:t>
            </a:r>
            <a:r>
              <a:rPr lang="en-US" dirty="0"/>
              <a:t> </a:t>
            </a:r>
            <a:r>
              <a:rPr lang="en-US" dirty="0" err="1"/>
              <a:t>mulia</a:t>
            </a:r>
            <a:r>
              <a:rPr lang="en-US" dirty="0"/>
              <a:t>,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keterampilan</a:t>
            </a:r>
            <a:r>
              <a:rPr lang="en-US" dirty="0"/>
              <a:t> yang </a:t>
            </a:r>
            <a:r>
              <a:rPr lang="en-US" dirty="0" err="1"/>
              <a:t>diperlukan</a:t>
            </a:r>
            <a:r>
              <a:rPr lang="en-US" dirty="0"/>
              <a:t> </a:t>
            </a:r>
            <a:r>
              <a:rPr lang="en-US" dirty="0" err="1"/>
              <a:t>dirinya</a:t>
            </a:r>
            <a:r>
              <a:rPr lang="en-US" dirty="0"/>
              <a:t>, </a:t>
            </a:r>
            <a:r>
              <a:rPr lang="en-US" dirty="0" err="1"/>
              <a:t>masyarakat</a:t>
            </a:r>
            <a:r>
              <a:rPr lang="en-US" dirty="0"/>
              <a:t>, </a:t>
            </a:r>
            <a:r>
              <a:rPr lang="en-US" dirty="0" err="1"/>
              <a:t>bangsa</a:t>
            </a:r>
            <a:r>
              <a:rPr lang="en-US" dirty="0"/>
              <a:t> dan agama.</a:t>
            </a:r>
          </a:p>
          <a:p>
            <a:pPr marL="0" indent="0">
              <a:buNone/>
            </a:pPr>
            <a:r>
              <a:rPr lang="en-US" dirty="0" err="1"/>
              <a:t>Satuan</a:t>
            </a:r>
            <a:r>
              <a:rPr lang="en-US" dirty="0"/>
              <a:t> Pendidikan </a:t>
            </a:r>
            <a:r>
              <a:rPr lang="en-US" dirty="0" err="1"/>
              <a:t>adalah</a:t>
            </a:r>
            <a:r>
              <a:rPr lang="en-US" dirty="0"/>
              <a:t>:</a:t>
            </a:r>
          </a:p>
          <a:p>
            <a:pPr marL="457200" indent="-457200">
              <a:spcBef>
                <a:spcPts val="0"/>
              </a:spcBef>
              <a:buSzPct val="100000"/>
              <a:buFont typeface="+mj-lt"/>
              <a:buAutoNum type="arabicPeriod"/>
            </a:pPr>
            <a:r>
              <a:rPr lang="en-US" dirty="0"/>
              <a:t>Formal – </a:t>
            </a:r>
            <a:r>
              <a:rPr lang="en-US" dirty="0" err="1"/>
              <a:t>sekolah</a:t>
            </a:r>
            <a:r>
              <a:rPr lang="en-US" dirty="0"/>
              <a:t> formal</a:t>
            </a:r>
          </a:p>
          <a:p>
            <a:pPr marL="457200" indent="-457200">
              <a:spcBef>
                <a:spcPts val="0"/>
              </a:spcBef>
              <a:buSzPct val="100000"/>
              <a:buFont typeface="+mj-lt"/>
              <a:buAutoNum type="arabicPeriod"/>
            </a:pPr>
            <a:r>
              <a:rPr lang="en-US" dirty="0"/>
              <a:t>Non Formal – </a:t>
            </a:r>
            <a:r>
              <a:rPr lang="en-US" dirty="0" err="1"/>
              <a:t>satuan</a:t>
            </a:r>
            <a:r>
              <a:rPr lang="en-US" dirty="0"/>
              <a:t> Pendidikan non formal</a:t>
            </a:r>
          </a:p>
          <a:p>
            <a:pPr marL="457200" indent="-457200">
              <a:spcBef>
                <a:spcPts val="0"/>
              </a:spcBef>
              <a:buSzPct val="100000"/>
              <a:buFont typeface="+mj-lt"/>
              <a:buAutoNum type="arabicPeriod"/>
            </a:pPr>
            <a:r>
              <a:rPr lang="en-US" dirty="0"/>
              <a:t>Informal – </a:t>
            </a:r>
            <a:r>
              <a:rPr lang="en-US" dirty="0" err="1"/>
              <a:t>paud</a:t>
            </a:r>
            <a:r>
              <a:rPr lang="en-US" dirty="0"/>
              <a:t> informal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EC31BD1-4523-4EB5-AADA-FE6B72DF2F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/>
          <a:p>
            <a:r>
              <a:rPr lang="en-US" dirty="0" err="1"/>
              <a:t>pengertian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9558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6B93CD-5705-494F-9502-55F1021F0AB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800" y="1039092"/>
            <a:ext cx="10394707" cy="433549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 err="1"/>
              <a:t>Sekolah</a:t>
            </a:r>
            <a:r>
              <a:rPr lang="en-US" dirty="0"/>
              <a:t> (</a:t>
            </a:r>
            <a:r>
              <a:rPr lang="en-US" dirty="0" err="1"/>
              <a:t>kbbi</a:t>
            </a:r>
            <a:r>
              <a:rPr lang="en-US" dirty="0"/>
              <a:t>): </a:t>
            </a:r>
            <a:r>
              <a:rPr lang="en-US" dirty="0" err="1"/>
              <a:t>lembaga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bangunan</a:t>
            </a:r>
            <a:r>
              <a:rPr lang="en-US" dirty="0"/>
              <a:t> yang </a:t>
            </a:r>
            <a:r>
              <a:rPr lang="en-US" dirty="0" err="1"/>
              <a:t>dipakai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aktivitas</a:t>
            </a:r>
            <a:r>
              <a:rPr lang="en-US" dirty="0"/>
              <a:t> </a:t>
            </a:r>
            <a:r>
              <a:rPr lang="en-US" dirty="0" err="1"/>
              <a:t>belajar</a:t>
            </a:r>
            <a:r>
              <a:rPr lang="en-US" dirty="0"/>
              <a:t> dan </a:t>
            </a:r>
            <a:r>
              <a:rPr lang="en-US" dirty="0" err="1"/>
              <a:t>mengajar</a:t>
            </a:r>
            <a:r>
              <a:rPr lang="en-US" dirty="0"/>
              <a:t>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jenjang</a:t>
            </a:r>
            <a:r>
              <a:rPr lang="en-US" dirty="0"/>
              <a:t> </a:t>
            </a:r>
            <a:r>
              <a:rPr lang="en-US" dirty="0" err="1"/>
              <a:t>pendidikannya</a:t>
            </a:r>
            <a:r>
              <a:rPr lang="en-US" dirty="0"/>
              <a:t> “SD, SLTP, SLTA”.</a:t>
            </a:r>
          </a:p>
          <a:p>
            <a:pPr marL="0" indent="0">
              <a:buNone/>
            </a:pPr>
            <a:r>
              <a:rPr lang="en-US" dirty="0" err="1"/>
              <a:t>Sekolah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lembaga</a:t>
            </a:r>
            <a:r>
              <a:rPr lang="en-US" dirty="0"/>
              <a:t> </a:t>
            </a:r>
            <a:r>
              <a:rPr lang="en-US" dirty="0" err="1"/>
              <a:t>pendidikan</a:t>
            </a:r>
            <a:r>
              <a:rPr lang="en-US" dirty="0"/>
              <a:t> yang </a:t>
            </a:r>
            <a:r>
              <a:rPr lang="en-US" dirty="0" err="1"/>
              <a:t>sifanya</a:t>
            </a:r>
            <a:r>
              <a:rPr lang="en-US" dirty="0"/>
              <a:t> formal, non formal dan informal, </a:t>
            </a:r>
            <a:r>
              <a:rPr lang="en-US" dirty="0" err="1"/>
              <a:t>dimana</a:t>
            </a:r>
            <a:r>
              <a:rPr lang="en-US" dirty="0"/>
              <a:t> </a:t>
            </a:r>
            <a:r>
              <a:rPr lang="en-US" dirty="0" err="1"/>
              <a:t>pendiriannya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oleh negara </a:t>
            </a:r>
            <a:r>
              <a:rPr lang="en-US" dirty="0" err="1"/>
              <a:t>maupun</a:t>
            </a:r>
            <a:r>
              <a:rPr lang="en-US" dirty="0"/>
              <a:t> </a:t>
            </a:r>
            <a:r>
              <a:rPr lang="en-US" dirty="0" err="1"/>
              <a:t>swasta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memberikan</a:t>
            </a:r>
            <a:r>
              <a:rPr lang="en-US" dirty="0"/>
              <a:t> </a:t>
            </a:r>
            <a:r>
              <a:rPr lang="en-US" dirty="0" err="1"/>
              <a:t>pengajaran</a:t>
            </a:r>
            <a:r>
              <a:rPr lang="en-US" dirty="0"/>
              <a:t>, </a:t>
            </a:r>
            <a:r>
              <a:rPr lang="en-US" dirty="0" err="1"/>
              <a:t>mengelola</a:t>
            </a:r>
            <a:r>
              <a:rPr lang="en-US" dirty="0"/>
              <a:t> dan </a:t>
            </a:r>
            <a:r>
              <a:rPr lang="en-US" dirty="0" err="1"/>
              <a:t>mendidik</a:t>
            </a:r>
            <a:r>
              <a:rPr lang="en-US" dirty="0"/>
              <a:t> para murid </a:t>
            </a:r>
            <a:r>
              <a:rPr lang="en-US" dirty="0" err="1"/>
              <a:t>melalui</a:t>
            </a:r>
            <a:r>
              <a:rPr lang="en-US" dirty="0"/>
              <a:t> </a:t>
            </a:r>
            <a:r>
              <a:rPr lang="en-US" dirty="0" err="1"/>
              <a:t>bimbingan</a:t>
            </a:r>
            <a:r>
              <a:rPr lang="en-US" dirty="0"/>
              <a:t> yang </a:t>
            </a:r>
            <a:r>
              <a:rPr lang="en-US" dirty="0" err="1"/>
              <a:t>diberikan</a:t>
            </a:r>
            <a:r>
              <a:rPr lang="en-US" dirty="0"/>
              <a:t> oleh para </a:t>
            </a:r>
            <a:r>
              <a:rPr lang="en-US" dirty="0" err="1"/>
              <a:t>pendidik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guru.</a:t>
            </a:r>
          </a:p>
          <a:p>
            <a:pPr marL="0" indent="0">
              <a:buNone/>
            </a:pPr>
            <a:r>
              <a:rPr lang="en-US" dirty="0" err="1"/>
              <a:t>Sekolah</a:t>
            </a:r>
            <a:r>
              <a:rPr lang="en-US" dirty="0"/>
              <a:t> </a:t>
            </a:r>
            <a:r>
              <a:rPr lang="en-US" dirty="0" err="1"/>
              <a:t>alam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lembaga</a:t>
            </a:r>
            <a:r>
              <a:rPr lang="en-US" dirty="0"/>
              <a:t> yang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kegiatan</a:t>
            </a:r>
            <a:r>
              <a:rPr lang="en-US" dirty="0"/>
              <a:t> </a:t>
            </a:r>
            <a:r>
              <a:rPr lang="en-US" dirty="0" err="1"/>
              <a:t>belajar</a:t>
            </a:r>
            <a:r>
              <a:rPr lang="en-US" dirty="0"/>
              <a:t> dan </a:t>
            </a:r>
            <a:r>
              <a:rPr lang="en-US" dirty="0" err="1"/>
              <a:t>mengajar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para </a:t>
            </a:r>
            <a:r>
              <a:rPr lang="en-US" dirty="0" err="1"/>
              <a:t>pendidik</a:t>
            </a:r>
            <a:r>
              <a:rPr lang="en-US" dirty="0"/>
              <a:t> dan </a:t>
            </a:r>
            <a:r>
              <a:rPr lang="en-US" dirty="0" err="1"/>
              <a:t>peserta</a:t>
            </a:r>
            <a:r>
              <a:rPr lang="en-US" dirty="0"/>
              <a:t> </a:t>
            </a:r>
            <a:r>
              <a:rPr lang="en-US" dirty="0" err="1"/>
              <a:t>dikik</a:t>
            </a:r>
            <a:r>
              <a:rPr lang="en-US" dirty="0"/>
              <a:t> yang </a:t>
            </a:r>
            <a:r>
              <a:rPr lang="en-US" dirty="0" err="1"/>
              <a:t>aktivitasnya</a:t>
            </a:r>
            <a:r>
              <a:rPr lang="en-US" dirty="0"/>
              <a:t> </a:t>
            </a:r>
            <a:r>
              <a:rPr lang="en-US" dirty="0" err="1"/>
              <a:t>didominasi</a:t>
            </a:r>
            <a:r>
              <a:rPr lang="en-US" dirty="0"/>
              <a:t> </a:t>
            </a:r>
            <a:r>
              <a:rPr lang="en-US" dirty="0" err="1"/>
              <a:t>dialam</a:t>
            </a:r>
            <a:r>
              <a:rPr lang="en-US" dirty="0"/>
              <a:t> </a:t>
            </a:r>
            <a:r>
              <a:rPr lang="en-US" dirty="0" err="1"/>
              <a:t>terbuka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Natural (back to nature).</a:t>
            </a:r>
          </a:p>
          <a:p>
            <a:pPr marL="0" indent="0">
              <a:buNone/>
            </a:pPr>
            <a:r>
              <a:rPr lang="en-US" dirty="0" err="1"/>
              <a:t>Sekolah</a:t>
            </a:r>
            <a:r>
              <a:rPr lang="en-US" dirty="0"/>
              <a:t> </a:t>
            </a:r>
            <a:r>
              <a:rPr lang="en-US" dirty="0" err="1"/>
              <a:t>alam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legalitas</a:t>
            </a:r>
            <a:r>
              <a:rPr lang="en-US" dirty="0"/>
              <a:t> </a:t>
            </a:r>
            <a:r>
              <a:rPr lang="en-US" dirty="0" err="1"/>
              <a:t>maupun</a:t>
            </a:r>
            <a:r>
              <a:rPr lang="en-US" dirty="0"/>
              <a:t> </a:t>
            </a:r>
            <a:r>
              <a:rPr lang="en-US" dirty="0" err="1"/>
              <a:t>kurikulum</a:t>
            </a:r>
            <a:r>
              <a:rPr lang="en-US" dirty="0"/>
              <a:t> </a:t>
            </a:r>
            <a:r>
              <a:rPr lang="en-US" dirty="0" err="1"/>
              <a:t>mengacu</a:t>
            </a:r>
            <a:r>
              <a:rPr lang="en-US" dirty="0"/>
              <a:t> pada </a:t>
            </a:r>
            <a:r>
              <a:rPr lang="en-US" dirty="0" err="1"/>
              <a:t>kurikulum</a:t>
            </a:r>
            <a:r>
              <a:rPr lang="en-US" dirty="0"/>
              <a:t> </a:t>
            </a:r>
            <a:r>
              <a:rPr lang="en-US" dirty="0" err="1"/>
              <a:t>nasional</a:t>
            </a:r>
            <a:r>
              <a:rPr lang="en-US" dirty="0"/>
              <a:t>, </a:t>
            </a:r>
            <a:r>
              <a:rPr lang="en-US" dirty="0" err="1"/>
              <a:t>meskipun</a:t>
            </a:r>
            <a:r>
              <a:rPr lang="en-US" dirty="0"/>
              <a:t> pada </a:t>
            </a:r>
            <a:r>
              <a:rPr lang="en-US" dirty="0" err="1"/>
              <a:t>prakteknya</a:t>
            </a:r>
            <a:r>
              <a:rPr lang="en-US" dirty="0"/>
              <a:t> </a:t>
            </a:r>
            <a:r>
              <a:rPr lang="en-US" dirty="0" err="1"/>
              <a:t>terdapat</a:t>
            </a:r>
            <a:r>
              <a:rPr lang="en-US" dirty="0"/>
              <a:t> </a:t>
            </a:r>
            <a:r>
              <a:rPr lang="en-US" dirty="0" err="1"/>
              <a:t>perbedaan</a:t>
            </a:r>
            <a:r>
              <a:rPr lang="en-US" dirty="0"/>
              <a:t> yang </a:t>
            </a:r>
            <a:r>
              <a:rPr lang="en-US" dirty="0" err="1"/>
              <a:t>jelas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sekolah</a:t>
            </a:r>
            <a:r>
              <a:rPr lang="en-US" dirty="0"/>
              <a:t> </a:t>
            </a:r>
            <a:r>
              <a:rPr lang="en-US" dirty="0" err="1"/>
              <a:t>alam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tipe</a:t>
            </a:r>
            <a:r>
              <a:rPr lang="en-US" dirty="0"/>
              <a:t> </a:t>
            </a:r>
            <a:r>
              <a:rPr lang="en-US" dirty="0" err="1"/>
              <a:t>sekolah</a:t>
            </a:r>
            <a:r>
              <a:rPr lang="en-US" dirty="0"/>
              <a:t> </a:t>
            </a:r>
            <a:r>
              <a:rPr lang="en-US" i="1" dirty="0"/>
              <a:t>mainstream</a:t>
            </a:r>
            <a:r>
              <a:rPr lang="en-US" dirty="0"/>
              <a:t> </a:t>
            </a:r>
            <a:r>
              <a:rPr lang="en-US" dirty="0" err="1"/>
              <a:t>lainnya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033541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809C9B-5590-4714-8080-E1A65DD6CD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Sejarah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5F76A8-4A3D-4BB7-8443-97967D682A2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dimulai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Inggris</a:t>
            </a:r>
            <a:r>
              <a:rPr lang="en-US" dirty="0"/>
              <a:t> oleh </a:t>
            </a:r>
            <a:r>
              <a:rPr lang="en-US" dirty="0" err="1"/>
              <a:t>seorang</a:t>
            </a:r>
            <a:r>
              <a:rPr lang="en-US" dirty="0"/>
              <a:t> </a:t>
            </a:r>
            <a:r>
              <a:rPr lang="en-US" dirty="0" err="1"/>
              <a:t>penggagas</a:t>
            </a:r>
            <a:r>
              <a:rPr lang="en-US" dirty="0"/>
              <a:t> </a:t>
            </a:r>
            <a:r>
              <a:rPr lang="en-US" dirty="0" err="1"/>
              <a:t>berkebangsaan</a:t>
            </a:r>
            <a:r>
              <a:rPr lang="en-US" dirty="0"/>
              <a:t> Denmark, </a:t>
            </a:r>
            <a:r>
              <a:rPr lang="en-US" dirty="0" err="1"/>
              <a:t>Adalah</a:t>
            </a:r>
            <a:r>
              <a:rPr lang="en-US" dirty="0"/>
              <a:t> Pada 1950, Ella </a:t>
            </a:r>
            <a:r>
              <a:rPr lang="en-US" dirty="0" err="1"/>
              <a:t>Flatau</a:t>
            </a:r>
            <a:r>
              <a:rPr lang="en-US" dirty="0"/>
              <a:t> yang </a:t>
            </a:r>
            <a:r>
              <a:rPr lang="en-US" dirty="0" err="1"/>
              <a:t>menciptakan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taman</a:t>
            </a:r>
            <a:r>
              <a:rPr lang="en-US" dirty="0"/>
              <a:t> </a:t>
            </a:r>
            <a:r>
              <a:rPr lang="en-US" dirty="0" err="1"/>
              <a:t>kanak-kanak</a:t>
            </a:r>
            <a:r>
              <a:rPr lang="en-US" dirty="0"/>
              <a:t> </a:t>
            </a:r>
            <a:r>
              <a:rPr lang="en-US" dirty="0" err="1"/>
              <a:t>pertama</a:t>
            </a:r>
            <a:r>
              <a:rPr lang="en-US" dirty="0"/>
              <a:t> yang </a:t>
            </a:r>
            <a:r>
              <a:rPr lang="en-US" dirty="0" err="1"/>
              <a:t>berada</a:t>
            </a:r>
            <a:r>
              <a:rPr lang="en-US" dirty="0"/>
              <a:t> di </a:t>
            </a:r>
            <a:r>
              <a:rPr lang="en-US" dirty="0" err="1"/>
              <a:t>hutan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Kemudian</a:t>
            </a:r>
            <a:r>
              <a:rPr lang="en-US" dirty="0"/>
              <a:t> </a:t>
            </a:r>
            <a:r>
              <a:rPr lang="en-US" dirty="0" err="1"/>
              <a:t>diadopsi</a:t>
            </a:r>
            <a:r>
              <a:rPr lang="en-US" dirty="0"/>
              <a:t> oleh </a:t>
            </a: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sekolah</a:t>
            </a:r>
            <a:r>
              <a:rPr lang="en-US" dirty="0"/>
              <a:t> di Demark </a:t>
            </a:r>
            <a:r>
              <a:rPr lang="en-US" dirty="0" err="1"/>
              <a:t>sekitar</a:t>
            </a:r>
            <a:r>
              <a:rPr lang="en-US" dirty="0"/>
              <a:t> 1970-1980.</a:t>
            </a:r>
          </a:p>
          <a:p>
            <a:pPr marL="0" indent="0">
              <a:buNone/>
            </a:pPr>
            <a:r>
              <a:rPr lang="en-US" dirty="0"/>
              <a:t>Pada 2002, para </a:t>
            </a:r>
            <a:r>
              <a:rPr lang="en-US" dirty="0" err="1"/>
              <a:t>praktisi</a:t>
            </a:r>
            <a:r>
              <a:rPr lang="en-US" dirty="0"/>
              <a:t> </a:t>
            </a:r>
            <a:r>
              <a:rPr lang="en-US" dirty="0" err="1"/>
              <a:t>menyelenggarakan</a:t>
            </a:r>
            <a:r>
              <a:rPr lang="en-US" dirty="0"/>
              <a:t> </a:t>
            </a:r>
            <a:r>
              <a:rPr lang="en-US" dirty="0" err="1"/>
              <a:t>konferensi</a:t>
            </a:r>
            <a:r>
              <a:rPr lang="en-US" dirty="0"/>
              <a:t> </a:t>
            </a:r>
            <a:r>
              <a:rPr lang="en-US" dirty="0" err="1"/>
              <a:t>nasional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merumuskan</a:t>
            </a:r>
            <a:r>
              <a:rPr lang="en-US" dirty="0"/>
              <a:t> </a:t>
            </a:r>
            <a:r>
              <a:rPr lang="en-US" dirty="0" err="1"/>
              <a:t>definisi</a:t>
            </a:r>
            <a:r>
              <a:rPr lang="en-US" dirty="0"/>
              <a:t> </a:t>
            </a:r>
            <a:r>
              <a:rPr lang="en-US" dirty="0" err="1"/>
              <a:t>Sekolah</a:t>
            </a:r>
            <a:r>
              <a:rPr lang="en-US" dirty="0"/>
              <a:t> </a:t>
            </a:r>
            <a:r>
              <a:rPr lang="en-US" dirty="0" err="1"/>
              <a:t>Hutan</a:t>
            </a:r>
            <a:r>
              <a:rPr lang="en-US" dirty="0"/>
              <a:t> ,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proses yang </a:t>
            </a:r>
            <a:r>
              <a:rPr lang="en-US" dirty="0" err="1"/>
              <a:t>menawarkan</a:t>
            </a:r>
            <a:r>
              <a:rPr lang="en-US" dirty="0"/>
              <a:t> </a:t>
            </a:r>
            <a:r>
              <a:rPr lang="en-US" dirty="0" err="1"/>
              <a:t>kesempatan</a:t>
            </a:r>
            <a:r>
              <a:rPr lang="en-US" dirty="0"/>
              <a:t> </a:t>
            </a:r>
            <a:r>
              <a:rPr lang="en-US" dirty="0" err="1"/>
              <a:t>reguler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dirty="0" err="1"/>
              <a:t>anak-anak</a:t>
            </a:r>
            <a:r>
              <a:rPr lang="en-US" dirty="0"/>
              <a:t>, </a:t>
            </a:r>
            <a:r>
              <a:rPr lang="en-US" dirty="0" err="1"/>
              <a:t>remaja</a:t>
            </a:r>
            <a:r>
              <a:rPr lang="en-US" dirty="0"/>
              <a:t>, dan orang </a:t>
            </a:r>
            <a:r>
              <a:rPr lang="en-US" dirty="0" err="1"/>
              <a:t>dewasa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menemukan</a:t>
            </a:r>
            <a:r>
              <a:rPr lang="en-US" dirty="0"/>
              <a:t> dan </a:t>
            </a:r>
            <a:r>
              <a:rPr lang="en-US" dirty="0" err="1"/>
              <a:t>mengembangkan</a:t>
            </a:r>
            <a:r>
              <a:rPr lang="en-US" dirty="0"/>
              <a:t> </a:t>
            </a:r>
            <a:r>
              <a:rPr lang="en-US" dirty="0" err="1"/>
              <a:t>kepercayaan</a:t>
            </a:r>
            <a:r>
              <a:rPr lang="en-US" dirty="0"/>
              <a:t> </a:t>
            </a:r>
            <a:r>
              <a:rPr lang="en-US" dirty="0" err="1"/>
              <a:t>diri</a:t>
            </a:r>
            <a:r>
              <a:rPr lang="en-US" dirty="0"/>
              <a:t> </a:t>
            </a:r>
            <a:r>
              <a:rPr lang="en-US" dirty="0" err="1"/>
              <a:t>melalui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pengalaman</a:t>
            </a:r>
            <a:r>
              <a:rPr lang="en-US" dirty="0"/>
              <a:t> </a:t>
            </a:r>
            <a:r>
              <a:rPr lang="en-US" dirty="0" err="1"/>
              <a:t>belajar</a:t>
            </a:r>
            <a:r>
              <a:rPr lang="en-US" dirty="0"/>
              <a:t> </a:t>
            </a:r>
            <a:r>
              <a:rPr lang="en-US" dirty="0" err="1"/>
              <a:t>langsung</a:t>
            </a:r>
            <a:r>
              <a:rPr lang="en-US" dirty="0"/>
              <a:t> di </a:t>
            </a:r>
            <a:r>
              <a:rPr lang="en-US" dirty="0" err="1"/>
              <a:t>hutan</a:t>
            </a:r>
            <a:r>
              <a:rPr lang="en-US" dirty="0"/>
              <a:t> </a:t>
            </a:r>
            <a:r>
              <a:rPr lang="en-US" dirty="0" err="1"/>
              <a:t>setempat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351954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5F76A8-4A3D-4BB7-8443-97967D682A2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800" y="429492"/>
            <a:ext cx="10394707" cy="4945094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Emma Harwood, </a:t>
            </a:r>
            <a:r>
              <a:rPr lang="en-US" dirty="0" err="1"/>
              <a:t>seorang</a:t>
            </a:r>
            <a:r>
              <a:rPr lang="en-US" dirty="0"/>
              <a:t> guru </a:t>
            </a:r>
            <a:r>
              <a:rPr lang="en-US" dirty="0" err="1"/>
              <a:t>sekolah</a:t>
            </a:r>
            <a:r>
              <a:rPr lang="en-US" dirty="0"/>
              <a:t> </a:t>
            </a:r>
            <a:r>
              <a:rPr lang="en-US" dirty="0" err="1"/>
              <a:t>dasar</a:t>
            </a:r>
            <a:r>
              <a:rPr lang="en-US" dirty="0"/>
              <a:t> yang </a:t>
            </a:r>
            <a:r>
              <a:rPr lang="en-US" dirty="0" err="1"/>
              <a:t>berpengalaman</a:t>
            </a:r>
            <a:r>
              <a:rPr lang="en-US" dirty="0"/>
              <a:t> </a:t>
            </a:r>
            <a:r>
              <a:rPr lang="en-US" dirty="0" err="1"/>
              <a:t>mengatakan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dirty="0" err="1"/>
              <a:t>pembelajaran</a:t>
            </a:r>
            <a:r>
              <a:rPr lang="en-US" dirty="0"/>
              <a:t> di </a:t>
            </a:r>
            <a:r>
              <a:rPr lang="en-US" dirty="0" err="1"/>
              <a:t>luar</a:t>
            </a:r>
            <a:r>
              <a:rPr lang="en-US" dirty="0"/>
              <a:t> </a:t>
            </a:r>
            <a:r>
              <a:rPr lang="en-US" dirty="0" err="1"/>
              <a:t>ruangan</a:t>
            </a:r>
            <a:r>
              <a:rPr lang="en-US" dirty="0"/>
              <a:t> </a:t>
            </a:r>
            <a:r>
              <a:rPr lang="en-US" dirty="0" err="1"/>
              <a:t>membawa</a:t>
            </a:r>
            <a:r>
              <a:rPr lang="en-US" dirty="0"/>
              <a:t> </a:t>
            </a:r>
            <a:r>
              <a:rPr lang="en-US" dirty="0" err="1"/>
              <a:t>dampak</a:t>
            </a:r>
            <a:r>
              <a:rPr lang="en-US" dirty="0"/>
              <a:t> yang </a:t>
            </a:r>
            <a:r>
              <a:rPr lang="en-US" dirty="0" err="1"/>
              <a:t>positif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para murid. </a:t>
            </a:r>
            <a:r>
              <a:rPr lang="en-US" dirty="0" err="1"/>
              <a:t>Ia</a:t>
            </a:r>
            <a:r>
              <a:rPr lang="en-US" dirty="0"/>
              <a:t> </a:t>
            </a:r>
            <a:r>
              <a:rPr lang="en-US" dirty="0" err="1"/>
              <a:t>melihat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perbedaan</a:t>
            </a:r>
            <a:r>
              <a:rPr lang="en-US" dirty="0"/>
              <a:t> </a:t>
            </a:r>
            <a:r>
              <a:rPr lang="en-US" dirty="0" err="1"/>
              <a:t>besar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kemampuan</a:t>
            </a:r>
            <a:r>
              <a:rPr lang="en-US" dirty="0"/>
              <a:t> </a:t>
            </a:r>
            <a:r>
              <a:rPr lang="en-US" dirty="0" err="1"/>
              <a:t>siswa</a:t>
            </a:r>
            <a:r>
              <a:rPr lang="en-US" dirty="0"/>
              <a:t> </a:t>
            </a:r>
            <a:r>
              <a:rPr lang="en-US" dirty="0" err="1"/>
              <a:t>menilai</a:t>
            </a:r>
            <a:r>
              <a:rPr lang="en-US" dirty="0"/>
              <a:t> </a:t>
            </a:r>
            <a:r>
              <a:rPr lang="en-US" dirty="0" err="1"/>
              <a:t>risiko</a:t>
            </a:r>
            <a:r>
              <a:rPr lang="en-US" dirty="0"/>
              <a:t> dan </a:t>
            </a:r>
            <a:r>
              <a:rPr lang="en-US" dirty="0" err="1"/>
              <a:t>mengambil</a:t>
            </a:r>
            <a:r>
              <a:rPr lang="en-US" dirty="0"/>
              <a:t> </a:t>
            </a:r>
            <a:r>
              <a:rPr lang="en-US" dirty="0" err="1"/>
              <a:t>keputusan</a:t>
            </a:r>
            <a:r>
              <a:rPr lang="en-US" dirty="0"/>
              <a:t>.</a:t>
            </a:r>
            <a:br>
              <a:rPr lang="en-US" dirty="0"/>
            </a:br>
            <a:br>
              <a:rPr lang="en-US" dirty="0"/>
            </a:br>
            <a:r>
              <a:rPr lang="en-US" dirty="0" err="1"/>
              <a:t>Pernyataan</a:t>
            </a:r>
            <a:r>
              <a:rPr lang="en-US" dirty="0"/>
              <a:t> Harwood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dibuktikan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ilmiah</a:t>
            </a:r>
            <a:r>
              <a:rPr lang="en-US" dirty="0"/>
              <a:t> </a:t>
            </a:r>
            <a:r>
              <a:rPr lang="en-US" dirty="0" err="1"/>
              <a:t>melalui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 yang </a:t>
            </a:r>
            <a:r>
              <a:rPr lang="en-US" dirty="0" err="1"/>
              <a:t>dilakukan</a:t>
            </a:r>
            <a:r>
              <a:rPr lang="en-US" dirty="0"/>
              <a:t> oleh Janine K. Coates dan Helena </a:t>
            </a:r>
            <a:r>
              <a:rPr lang="en-US" dirty="0" err="1"/>
              <a:t>Pimlott</a:t>
            </a:r>
            <a:r>
              <a:rPr lang="en-US" dirty="0"/>
              <a:t>-Wilson </a:t>
            </a:r>
            <a:r>
              <a:rPr lang="en-US" dirty="0" err="1"/>
              <a:t>berjudul</a:t>
            </a:r>
            <a:r>
              <a:rPr lang="en-US" dirty="0"/>
              <a:t> “Learning while playing: Children’s Forest School experiences in the UK” (</a:t>
            </a:r>
            <a:r>
              <a:rPr lang="en-US" dirty="0">
                <a:hlinkClick r:id="rId2"/>
              </a:rPr>
              <a:t>PDF</a:t>
            </a:r>
            <a:r>
              <a:rPr lang="en-US" dirty="0"/>
              <a:t>, 2018).</a:t>
            </a:r>
          </a:p>
        </p:txBody>
      </p:sp>
    </p:spTree>
    <p:extLst>
      <p:ext uri="{BB962C8B-B14F-4D97-AF65-F5344CB8AC3E}">
        <p14:creationId xmlns:p14="http://schemas.microsoft.com/office/powerpoint/2010/main" val="24119783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5F76A8-4A3D-4BB7-8443-97967D682A2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800" y="429492"/>
            <a:ext cx="10394707" cy="4945094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di Indonesia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dilacak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sosok</a:t>
            </a:r>
            <a:r>
              <a:rPr lang="en-US" dirty="0"/>
              <a:t> </a:t>
            </a:r>
            <a:r>
              <a:rPr lang="en-US" dirty="0" err="1"/>
              <a:t>Lendo</a:t>
            </a:r>
            <a:r>
              <a:rPr lang="en-US" dirty="0"/>
              <a:t> Novo </a:t>
            </a:r>
            <a:r>
              <a:rPr lang="en-US" dirty="0" err="1"/>
              <a:t>lulusan</a:t>
            </a:r>
            <a:r>
              <a:rPr lang="en-US" dirty="0"/>
              <a:t> S-2 </a:t>
            </a:r>
            <a:r>
              <a:rPr lang="en-US" dirty="0" err="1"/>
              <a:t>Manajemen</a:t>
            </a:r>
            <a:r>
              <a:rPr lang="en-US" dirty="0"/>
              <a:t> </a:t>
            </a:r>
            <a:r>
              <a:rPr lang="en-US" dirty="0" err="1"/>
              <a:t>Sumber</a:t>
            </a:r>
            <a:r>
              <a:rPr lang="en-US" dirty="0"/>
              <a:t> </a:t>
            </a:r>
            <a:r>
              <a:rPr lang="en-US" dirty="0" err="1"/>
              <a:t>Daya</a:t>
            </a:r>
            <a:r>
              <a:rPr lang="en-US" dirty="0"/>
              <a:t> </a:t>
            </a:r>
            <a:r>
              <a:rPr lang="en-US" dirty="0" err="1"/>
              <a:t>Energi</a:t>
            </a:r>
            <a:r>
              <a:rPr lang="en-US" dirty="0"/>
              <a:t> ITB.</a:t>
            </a:r>
          </a:p>
          <a:p>
            <a:pPr marL="0" indent="0">
              <a:buNone/>
            </a:pPr>
            <a:r>
              <a:rPr lang="en-US" dirty="0" err="1"/>
              <a:t>terinspirasi</a:t>
            </a:r>
            <a:r>
              <a:rPr lang="en-US" dirty="0"/>
              <a:t> oleh </a:t>
            </a:r>
            <a:r>
              <a:rPr lang="en-US" dirty="0" err="1"/>
              <a:t>gagasan</a:t>
            </a:r>
            <a:r>
              <a:rPr lang="en-US" dirty="0"/>
              <a:t> </a:t>
            </a:r>
            <a:r>
              <a:rPr lang="en-US" dirty="0" err="1"/>
              <a:t>ayahnya</a:t>
            </a:r>
            <a:r>
              <a:rPr lang="en-US" dirty="0"/>
              <a:t> (</a:t>
            </a:r>
            <a:r>
              <a:rPr lang="en-US" dirty="0" err="1"/>
              <a:t>Zuardin</a:t>
            </a:r>
            <a:r>
              <a:rPr lang="en-US" dirty="0"/>
              <a:t> </a:t>
            </a:r>
            <a:r>
              <a:rPr lang="en-US" dirty="0" err="1"/>
              <a:t>Azzaino</a:t>
            </a:r>
            <a:r>
              <a:rPr lang="en-US" dirty="0"/>
              <a:t>)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integrasi</a:t>
            </a:r>
            <a:r>
              <a:rPr lang="en-US" dirty="0"/>
              <a:t> </a:t>
            </a:r>
            <a:r>
              <a:rPr lang="en-US" dirty="0" err="1"/>
              <a:t>ilmiah</a:t>
            </a:r>
            <a:r>
              <a:rPr lang="en-US" dirty="0"/>
              <a:t> </a:t>
            </a:r>
            <a:r>
              <a:rPr lang="en-US" dirty="0" err="1"/>
              <a:t>ilahiah</a:t>
            </a:r>
            <a:r>
              <a:rPr lang="en-US" dirty="0"/>
              <a:t>,  </a:t>
            </a:r>
            <a:r>
              <a:rPr lang="en-US" dirty="0" err="1"/>
              <a:t>integrasi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iman</a:t>
            </a:r>
            <a:r>
              <a:rPr lang="en-US" dirty="0"/>
              <a:t> dan </a:t>
            </a:r>
            <a:r>
              <a:rPr lang="en-US" dirty="0" err="1"/>
              <a:t>ilmu</a:t>
            </a:r>
            <a:r>
              <a:rPr lang="en-US" dirty="0"/>
              <a:t> </a:t>
            </a:r>
            <a:r>
              <a:rPr lang="en-US" dirty="0" err="1"/>
              <a:t>pengetahuan-teknologi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mengembalikan</a:t>
            </a:r>
            <a:r>
              <a:rPr lang="en-US" dirty="0"/>
              <a:t> </a:t>
            </a:r>
            <a:r>
              <a:rPr lang="en-US" dirty="0" err="1"/>
              <a:t>kebangkitan</a:t>
            </a:r>
            <a:r>
              <a:rPr lang="en-US" dirty="0"/>
              <a:t> Islam (Muslim)</a:t>
            </a:r>
          </a:p>
          <a:p>
            <a:pPr marL="0" indent="0">
              <a:buNone/>
            </a:pPr>
            <a:r>
              <a:rPr lang="en-US" dirty="0"/>
              <a:t>Ide </a:t>
            </a:r>
            <a:r>
              <a:rPr lang="en-US" dirty="0" err="1"/>
              <a:t>sekolah</a:t>
            </a:r>
            <a:r>
              <a:rPr lang="en-US" dirty="0"/>
              <a:t> </a:t>
            </a:r>
            <a:r>
              <a:rPr lang="en-US" dirty="0" err="1"/>
              <a:t>alam</a:t>
            </a:r>
            <a:r>
              <a:rPr lang="en-US" dirty="0"/>
              <a:t> </a:t>
            </a:r>
            <a:r>
              <a:rPr lang="en-US" dirty="0" err="1"/>
              <a:t>berawal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keresahannya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dunia </a:t>
            </a:r>
            <a:r>
              <a:rPr lang="en-US" dirty="0" err="1"/>
              <a:t>pendidikan</a:t>
            </a:r>
            <a:r>
              <a:rPr lang="en-US" dirty="0"/>
              <a:t> di Indonesia yang </a:t>
            </a:r>
            <a:r>
              <a:rPr lang="en-US" dirty="0" err="1"/>
              <a:t>mewajibkan</a:t>
            </a:r>
            <a:r>
              <a:rPr lang="en-US" dirty="0"/>
              <a:t> </a:t>
            </a:r>
            <a:r>
              <a:rPr lang="en-US" dirty="0" err="1"/>
              <a:t>Siswa</a:t>
            </a:r>
            <a:r>
              <a:rPr lang="en-US" dirty="0"/>
              <a:t> </a:t>
            </a:r>
            <a:r>
              <a:rPr lang="en-US" dirty="0" err="1"/>
              <a:t>sejumlah</a:t>
            </a:r>
            <a:r>
              <a:rPr lang="en-US" dirty="0"/>
              <a:t> </a:t>
            </a:r>
            <a:r>
              <a:rPr lang="en-US" dirty="0" err="1"/>
              <a:t>uang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jumlah</a:t>
            </a:r>
            <a:r>
              <a:rPr lang="en-US" dirty="0"/>
              <a:t> </a:t>
            </a:r>
            <a:r>
              <a:rPr lang="en-US" dirty="0" err="1"/>
              <a:t>besar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pembangunan</a:t>
            </a:r>
            <a:r>
              <a:rPr lang="en-US" dirty="0"/>
              <a:t> </a:t>
            </a:r>
            <a:r>
              <a:rPr lang="en-US" dirty="0" err="1"/>
              <a:t>infrastruktur</a:t>
            </a:r>
            <a:r>
              <a:rPr lang="en-US" dirty="0"/>
              <a:t> </a:t>
            </a:r>
            <a:r>
              <a:rPr lang="en-US" dirty="0" err="1"/>
              <a:t>sekolah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 err="1"/>
              <a:t>padahal</a:t>
            </a:r>
            <a:r>
              <a:rPr lang="en-US" dirty="0"/>
              <a:t> yang </a:t>
            </a:r>
            <a:r>
              <a:rPr lang="en-US" dirty="0" err="1"/>
              <a:t>membuat</a:t>
            </a:r>
            <a:r>
              <a:rPr lang="en-US" dirty="0"/>
              <a:t> </a:t>
            </a:r>
            <a:r>
              <a:rPr lang="en-US" dirty="0" err="1"/>
              <a:t>siswa</a:t>
            </a:r>
            <a:r>
              <a:rPr lang="en-US" dirty="0"/>
              <a:t> </a:t>
            </a:r>
            <a:r>
              <a:rPr lang="en-US" dirty="0" err="1"/>
              <a:t>pintar</a:t>
            </a:r>
            <a:r>
              <a:rPr lang="en-US" dirty="0"/>
              <a:t> </a:t>
            </a:r>
            <a:r>
              <a:rPr lang="en-US" dirty="0" err="1"/>
              <a:t>justru</a:t>
            </a:r>
            <a:r>
              <a:rPr lang="en-US" dirty="0"/>
              <a:t> </a:t>
            </a:r>
            <a:r>
              <a:rPr lang="en-US" dirty="0" err="1"/>
              <a:t>suprastruktur</a:t>
            </a:r>
            <a:r>
              <a:rPr lang="en-US" dirty="0"/>
              <a:t>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kualitas</a:t>
            </a:r>
            <a:r>
              <a:rPr lang="en-US" dirty="0"/>
              <a:t> guru, </a:t>
            </a:r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belajar</a:t>
            </a:r>
            <a:r>
              <a:rPr lang="en-US" dirty="0"/>
              <a:t> dan </a:t>
            </a:r>
            <a:r>
              <a:rPr lang="en-US" dirty="0" err="1"/>
              <a:t>banyaknya</a:t>
            </a:r>
            <a:r>
              <a:rPr lang="en-US" dirty="0"/>
              <a:t> </a:t>
            </a:r>
            <a:r>
              <a:rPr lang="en-US" dirty="0" err="1"/>
              <a:t>referensi</a:t>
            </a:r>
            <a:r>
              <a:rPr lang="en-US" dirty="0"/>
              <a:t> </a:t>
            </a:r>
            <a:r>
              <a:rPr lang="en-US" dirty="0" err="1"/>
              <a:t>buku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175193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5F76A8-4A3D-4BB7-8443-97967D682A2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800" y="429492"/>
            <a:ext cx="10394707" cy="4945094"/>
          </a:xfrm>
        </p:spPr>
        <p:txBody>
          <a:bodyPr/>
          <a:lstStyle/>
          <a:p>
            <a:r>
              <a:rPr lang="en-US" dirty="0" err="1"/>
              <a:t>Sekolah</a:t>
            </a:r>
            <a:r>
              <a:rPr lang="en-US" dirty="0"/>
              <a:t> </a:t>
            </a:r>
            <a:r>
              <a:rPr lang="en-US" dirty="0" err="1"/>
              <a:t>Alam</a:t>
            </a:r>
            <a:r>
              <a:rPr lang="en-US" dirty="0"/>
              <a:t> </a:t>
            </a:r>
            <a:r>
              <a:rPr lang="en-US" dirty="0" err="1"/>
              <a:t>pertama</a:t>
            </a:r>
            <a:r>
              <a:rPr lang="en-US" dirty="0"/>
              <a:t> </a:t>
            </a:r>
            <a:r>
              <a:rPr lang="en-US" dirty="0" err="1"/>
              <a:t>Diidonesia</a:t>
            </a:r>
            <a:r>
              <a:rPr lang="en-US" dirty="0"/>
              <a:t> </a:t>
            </a:r>
            <a:r>
              <a:rPr lang="en-US" dirty="0" err="1"/>
              <a:t>didirikan</a:t>
            </a:r>
            <a:r>
              <a:rPr lang="en-US" dirty="0"/>
              <a:t>  di </a:t>
            </a:r>
            <a:r>
              <a:rPr lang="en-US" dirty="0" err="1"/>
              <a:t>Ciganjur</a:t>
            </a:r>
            <a:r>
              <a:rPr lang="en-US" dirty="0"/>
              <a:t> pada </a:t>
            </a:r>
            <a:r>
              <a:rPr lang="en-US" dirty="0" err="1"/>
              <a:t>tahun</a:t>
            </a:r>
            <a:r>
              <a:rPr lang="en-US" dirty="0"/>
              <a:t> 1998, Jalan </a:t>
            </a:r>
            <a:r>
              <a:rPr lang="en-US" dirty="0" err="1"/>
              <a:t>Damai</a:t>
            </a:r>
            <a:r>
              <a:rPr lang="en-US" dirty="0"/>
              <a:t>, </a:t>
            </a:r>
            <a:r>
              <a:rPr lang="en-US" dirty="0" err="1"/>
              <a:t>Ciganjur</a:t>
            </a:r>
            <a:r>
              <a:rPr lang="en-US" dirty="0"/>
              <a:t>, Jakarta Selatan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nama</a:t>
            </a:r>
            <a:r>
              <a:rPr lang="en-US" dirty="0"/>
              <a:t> </a:t>
            </a:r>
            <a:r>
              <a:rPr lang="en-US" dirty="0" err="1"/>
              <a:t>Sekolah</a:t>
            </a:r>
            <a:r>
              <a:rPr lang="en-US" dirty="0"/>
              <a:t> </a:t>
            </a:r>
            <a:r>
              <a:rPr lang="en-US" dirty="0" err="1"/>
              <a:t>Alam</a:t>
            </a:r>
            <a:r>
              <a:rPr lang="en-US" dirty="0"/>
              <a:t> </a:t>
            </a:r>
            <a:r>
              <a:rPr lang="en-US" dirty="0" err="1"/>
              <a:t>Ciganjur</a:t>
            </a:r>
            <a:r>
              <a:rPr lang="en-US" dirty="0"/>
              <a:t>. </a:t>
            </a:r>
          </a:p>
          <a:p>
            <a:r>
              <a:rPr lang="en-US" dirty="0" err="1"/>
              <a:t>Lendo</a:t>
            </a:r>
            <a:r>
              <a:rPr lang="en-US" dirty="0"/>
              <a:t> </a:t>
            </a:r>
            <a:r>
              <a:rPr lang="en-US" dirty="0" err="1"/>
              <a:t>sendiri</a:t>
            </a:r>
            <a:r>
              <a:rPr lang="en-US" dirty="0"/>
              <a:t> </a:t>
            </a:r>
            <a:r>
              <a:rPr lang="en-US" dirty="0" err="1"/>
              <a:t>kemudian</a:t>
            </a:r>
            <a:r>
              <a:rPr lang="en-US" dirty="0"/>
              <a:t> </a:t>
            </a:r>
            <a:r>
              <a:rPr lang="en-US" dirty="0" err="1"/>
              <a:t>mengembangkan</a:t>
            </a:r>
            <a:r>
              <a:rPr lang="en-US" dirty="0"/>
              <a:t> </a:t>
            </a:r>
            <a:r>
              <a:rPr lang="en-US" dirty="0" err="1"/>
              <a:t>sekolah</a:t>
            </a:r>
            <a:r>
              <a:rPr lang="en-US" dirty="0"/>
              <a:t> </a:t>
            </a:r>
            <a:r>
              <a:rPr lang="en-US" dirty="0" err="1"/>
              <a:t>alam</a:t>
            </a:r>
            <a:r>
              <a:rPr lang="en-US" dirty="0"/>
              <a:t> </a:t>
            </a:r>
            <a:r>
              <a:rPr lang="en-US" dirty="0" err="1"/>
              <a:t>bernama</a:t>
            </a:r>
            <a:r>
              <a:rPr lang="en-US" dirty="0"/>
              <a:t> School of Universe di Jalan Raya </a:t>
            </a:r>
            <a:r>
              <a:rPr lang="en-US" dirty="0" err="1"/>
              <a:t>Parung</a:t>
            </a:r>
            <a:r>
              <a:rPr lang="en-US" dirty="0"/>
              <a:t> 314 km.43, </a:t>
            </a:r>
            <a:r>
              <a:rPr lang="en-US" dirty="0" err="1"/>
              <a:t>Parung</a:t>
            </a:r>
            <a:r>
              <a:rPr lang="en-US" dirty="0"/>
              <a:t> - Bogor.</a:t>
            </a:r>
          </a:p>
          <a:p>
            <a:r>
              <a:rPr lang="en-US" dirty="0" err="1"/>
              <a:t>Sejak</a:t>
            </a:r>
            <a:r>
              <a:rPr lang="en-US" dirty="0"/>
              <a:t> </a:t>
            </a:r>
            <a:r>
              <a:rPr lang="en-US" dirty="0" err="1"/>
              <a:t>berdiri</a:t>
            </a:r>
            <a:r>
              <a:rPr lang="en-US" dirty="0"/>
              <a:t> pada </a:t>
            </a:r>
            <a:r>
              <a:rPr lang="en-US" dirty="0" err="1"/>
              <a:t>tahun</a:t>
            </a:r>
            <a:r>
              <a:rPr lang="en-US" dirty="0"/>
              <a:t> 1998, </a:t>
            </a:r>
            <a:r>
              <a:rPr lang="en-US" dirty="0" err="1"/>
              <a:t>konsep</a:t>
            </a:r>
            <a:r>
              <a:rPr lang="en-US" dirty="0"/>
              <a:t> </a:t>
            </a:r>
            <a:r>
              <a:rPr lang="en-US" dirty="0" err="1"/>
              <a:t>sekolah</a:t>
            </a:r>
            <a:r>
              <a:rPr lang="en-US" dirty="0"/>
              <a:t> </a:t>
            </a:r>
            <a:r>
              <a:rPr lang="en-US" dirty="0" err="1"/>
              <a:t>alam</a:t>
            </a:r>
            <a:r>
              <a:rPr lang="en-US" dirty="0"/>
              <a:t>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diadopsi</a:t>
            </a:r>
            <a:r>
              <a:rPr lang="en-US" dirty="0"/>
              <a:t> di </a:t>
            </a:r>
            <a:r>
              <a:rPr lang="en-US" dirty="0" err="1"/>
              <a:t>berbagai</a:t>
            </a:r>
            <a:r>
              <a:rPr lang="en-US" dirty="0"/>
              <a:t> </a:t>
            </a:r>
            <a:r>
              <a:rPr lang="en-US" dirty="0" err="1"/>
              <a:t>daerah</a:t>
            </a:r>
            <a:r>
              <a:rPr lang="en-US" dirty="0"/>
              <a:t>. </a:t>
            </a:r>
            <a:r>
              <a:rPr lang="en-US" dirty="0" err="1"/>
              <a:t>Mulai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Aceh </a:t>
            </a:r>
            <a:r>
              <a:rPr lang="en-US" dirty="0" err="1"/>
              <a:t>hingga</a:t>
            </a:r>
            <a:r>
              <a:rPr lang="en-US" dirty="0"/>
              <a:t> Papua. Pada </a:t>
            </a:r>
            <a:r>
              <a:rPr lang="en-US" dirty="0" err="1"/>
              <a:t>Jambore</a:t>
            </a:r>
            <a:r>
              <a:rPr lang="en-US" dirty="0"/>
              <a:t> </a:t>
            </a:r>
            <a:r>
              <a:rPr lang="en-US" dirty="0" err="1"/>
              <a:t>Sekolah</a:t>
            </a:r>
            <a:r>
              <a:rPr lang="en-US" dirty="0"/>
              <a:t> </a:t>
            </a:r>
            <a:r>
              <a:rPr lang="en-US" dirty="0" err="1"/>
              <a:t>Alam</a:t>
            </a:r>
            <a:r>
              <a:rPr lang="en-US" dirty="0"/>
              <a:t> Nusantara di </a:t>
            </a:r>
            <a:r>
              <a:rPr lang="en-US" dirty="0" err="1"/>
              <a:t>Lembang</a:t>
            </a:r>
            <a:r>
              <a:rPr lang="en-US" dirty="0"/>
              <a:t>, </a:t>
            </a:r>
            <a:r>
              <a:rPr lang="en-US" dirty="0" err="1"/>
              <a:t>Juli</a:t>
            </a:r>
            <a:r>
              <a:rPr lang="en-US" dirty="0"/>
              <a:t> 2011, </a:t>
            </a:r>
            <a:r>
              <a:rPr lang="en-US" dirty="0" err="1"/>
              <a:t>dibentuklah</a:t>
            </a:r>
            <a:r>
              <a:rPr lang="en-US" dirty="0"/>
              <a:t> </a:t>
            </a:r>
            <a:r>
              <a:rPr lang="en-US" dirty="0" err="1"/>
              <a:t>Jaringan</a:t>
            </a:r>
            <a:r>
              <a:rPr lang="en-US" dirty="0"/>
              <a:t> </a:t>
            </a:r>
            <a:r>
              <a:rPr lang="en-US" dirty="0" err="1"/>
              <a:t>Sekolah</a:t>
            </a:r>
            <a:r>
              <a:rPr lang="en-US" dirty="0"/>
              <a:t> </a:t>
            </a:r>
            <a:r>
              <a:rPr lang="en-US" dirty="0" err="1"/>
              <a:t>Alam</a:t>
            </a:r>
            <a:r>
              <a:rPr lang="en-US" dirty="0"/>
              <a:t> Nusantara (JSAN)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wadah</a:t>
            </a:r>
            <a:r>
              <a:rPr lang="en-US" dirty="0"/>
              <a:t> </a:t>
            </a:r>
            <a:r>
              <a:rPr lang="en-US" dirty="0" err="1"/>
              <a:t>sekolah</a:t>
            </a:r>
            <a:r>
              <a:rPr lang="en-US" dirty="0"/>
              <a:t> </a:t>
            </a:r>
            <a:r>
              <a:rPr lang="en-US" dirty="0" err="1"/>
              <a:t>alam</a:t>
            </a:r>
            <a:r>
              <a:rPr lang="en-US" dirty="0"/>
              <a:t> se-</a:t>
            </a:r>
            <a:r>
              <a:rPr lang="en-US" dirty="0" err="1"/>
              <a:t>nusantara</a:t>
            </a:r>
            <a:r>
              <a:rPr lang="en-US" dirty="0"/>
              <a:t>.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kurang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57 </a:t>
            </a:r>
            <a:r>
              <a:rPr lang="en-US" dirty="0" err="1"/>
              <a:t>sekolah</a:t>
            </a:r>
            <a:r>
              <a:rPr lang="en-US" dirty="0"/>
              <a:t> </a:t>
            </a:r>
            <a:r>
              <a:rPr lang="en-US" dirty="0" err="1"/>
              <a:t>alam</a:t>
            </a:r>
            <a:r>
              <a:rPr lang="en-US" dirty="0"/>
              <a:t> </a:t>
            </a:r>
            <a:r>
              <a:rPr lang="en-US" dirty="0" err="1"/>
              <a:t>bergabung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jaringan</a:t>
            </a:r>
            <a:r>
              <a:rPr lang="en-US" dirty="0"/>
              <a:t> </a:t>
            </a:r>
            <a:r>
              <a:rPr lang="en-US" dirty="0" err="1"/>
              <a:t>ini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964950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in Event">
  <a:themeElements>
    <a:clrScheme name="Main Event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Main Event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in Even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Main Event</Template>
  <TotalTime>122</TotalTime>
  <Words>330</Words>
  <Application>Microsoft Office PowerPoint</Application>
  <PresentationFormat>Widescreen</PresentationFormat>
  <Paragraphs>25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Impact</vt:lpstr>
      <vt:lpstr>Main Event</vt:lpstr>
      <vt:lpstr>Pengembangan Sekolah alam</vt:lpstr>
      <vt:lpstr>Pertemuan 1</vt:lpstr>
      <vt:lpstr>pengertian</vt:lpstr>
      <vt:lpstr>PowerPoint Presentation</vt:lpstr>
      <vt:lpstr>Sejarah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Pengembangan Sekolah alam</dc:title>
  <dc:creator>ASUS A409</dc:creator>
  <cp:lastModifiedBy>ASUS A409</cp:lastModifiedBy>
  <cp:revision>16</cp:revision>
  <dcterms:created xsi:type="dcterms:W3CDTF">2020-08-06T00:35:18Z</dcterms:created>
  <dcterms:modified xsi:type="dcterms:W3CDTF">2020-08-09T23:11:18Z</dcterms:modified>
</cp:coreProperties>
</file>