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CE29ACC-792D-4ABC-86C1-CD48AADC8916}" type="datetimeFigureOut">
              <a:rPr lang="en-US" smtClean="0"/>
              <a:pPr/>
              <a:t>10/26/2018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FDC792C-3AF8-4900-AE96-24E6F7375F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29ACC-792D-4ABC-86C1-CD48AADC8916}" type="datetimeFigureOut">
              <a:rPr lang="en-US" smtClean="0"/>
              <a:pPr/>
              <a:t>10/26/2018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792C-3AF8-4900-AE96-24E6F7375F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29ACC-792D-4ABC-86C1-CD48AADC8916}" type="datetimeFigureOut">
              <a:rPr lang="en-US" smtClean="0"/>
              <a:pPr/>
              <a:t>10/26/2018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FDC792C-3AF8-4900-AE96-24E6F7375F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29ACC-792D-4ABC-86C1-CD48AADC8916}" type="datetimeFigureOut">
              <a:rPr lang="en-US" smtClean="0"/>
              <a:pPr/>
              <a:t>10/26/2018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792C-3AF8-4900-AE96-24E6F7375F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E29ACC-792D-4ABC-86C1-CD48AADC8916}" type="datetimeFigureOut">
              <a:rPr lang="en-US" smtClean="0"/>
              <a:pPr/>
              <a:t>10/26/2018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FDC792C-3AF8-4900-AE96-24E6F7375F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29ACC-792D-4ABC-86C1-CD48AADC8916}" type="datetimeFigureOut">
              <a:rPr lang="en-US" smtClean="0"/>
              <a:pPr/>
              <a:t>10/26/2018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792C-3AF8-4900-AE96-24E6F7375F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29ACC-792D-4ABC-86C1-CD48AADC8916}" type="datetimeFigureOut">
              <a:rPr lang="en-US" smtClean="0"/>
              <a:pPr/>
              <a:t>10/26/2018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792C-3AF8-4900-AE96-24E6F7375F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29ACC-792D-4ABC-86C1-CD48AADC8916}" type="datetimeFigureOut">
              <a:rPr lang="en-US" smtClean="0"/>
              <a:pPr/>
              <a:t>10/26/2018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792C-3AF8-4900-AE96-24E6F7375F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29ACC-792D-4ABC-86C1-CD48AADC8916}" type="datetimeFigureOut">
              <a:rPr lang="en-US" smtClean="0"/>
              <a:pPr/>
              <a:t>10/26/2018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792C-3AF8-4900-AE96-24E6F7375F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29ACC-792D-4ABC-86C1-CD48AADC8916}" type="datetimeFigureOut">
              <a:rPr lang="en-US" smtClean="0"/>
              <a:pPr/>
              <a:t>10/26/2018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FDC792C-3AF8-4900-AE96-24E6F7375F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29ACC-792D-4ABC-86C1-CD48AADC8916}" type="datetimeFigureOut">
              <a:rPr lang="en-US" smtClean="0"/>
              <a:pPr/>
              <a:t>10/26/2018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792C-3AF8-4900-AE96-24E6F7375F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6CE29ACC-792D-4ABC-86C1-CD48AADC8916}" type="datetimeFigureOut">
              <a:rPr lang="en-US" smtClean="0"/>
              <a:pPr/>
              <a:t>10/26/2018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DFDC792C-3AF8-4900-AE96-24E6F7375F4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066800"/>
            <a:ext cx="6705600" cy="18288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err="1" smtClean="0">
                <a:latin typeface="Arial Narrow" pitchFamily="34" charset="0"/>
              </a:rPr>
              <a:t>Selisih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Terhingga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Biasa</a:t>
            </a:r>
            <a:r>
              <a:rPr lang="en-US" dirty="0" smtClean="0">
                <a:latin typeface="Arial Narrow" pitchFamily="34" charset="0"/>
              </a:rPr>
              <a:t>, </a:t>
            </a:r>
            <a:br>
              <a:rPr lang="en-US" dirty="0" smtClean="0">
                <a:latin typeface="Arial Narrow" pitchFamily="34" charset="0"/>
              </a:rPr>
            </a:br>
            <a:r>
              <a:rPr lang="en-US" dirty="0" err="1" smtClean="0">
                <a:latin typeface="Arial Narrow" pitchFamily="34" charset="0"/>
              </a:rPr>
              <a:t>Selisih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Pembagi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Selisih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Pembagi</a:t>
            </a:r>
            <a:r>
              <a:rPr lang="en-US" dirty="0" smtClean="0">
                <a:latin typeface="Arial Narrow" pitchFamily="34" charset="0"/>
              </a:rPr>
              <a:t> Newton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9262" y="3657600"/>
            <a:ext cx="7703127" cy="1828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200" kern="1200" cap="all" spc="15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err="1" smtClean="0">
                <a:latin typeface="Arial Narrow" pitchFamily="34" charset="0"/>
              </a:rPr>
              <a:t>Aflich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yusnita</a:t>
            </a:r>
            <a:r>
              <a:rPr lang="en-US" dirty="0" smtClean="0">
                <a:latin typeface="Arial Narrow" pitchFamily="34" charset="0"/>
              </a:rPr>
              <a:t> f, </a:t>
            </a:r>
            <a:r>
              <a:rPr lang="en-US" dirty="0" err="1" smtClean="0">
                <a:latin typeface="Arial Narrow" pitchFamily="34" charset="0"/>
              </a:rPr>
              <a:t>m.Pd</a:t>
            </a:r>
            <a:r>
              <a:rPr lang="en-US" smtClean="0">
                <a:latin typeface="Arial Narrow" pitchFamily="34" charset="0"/>
              </a:rPr>
              <a:t>.</a:t>
            </a:r>
            <a:endParaRPr lang="en-US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27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Bila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𝑎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</a:rPr>
                      <m:t>𝑏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</a:rPr>
                      <m:t>𝑐</m:t>
                    </m:r>
                    <m:r>
                      <a:rPr lang="en-US" b="0" i="1" smtClean="0">
                        <a:latin typeface="Cambria Math"/>
                      </a:rPr>
                      <m:t>,⋯</m:t>
                    </m:r>
                  </m:oMath>
                </a14:m>
                <a:r>
                  <a:rPr lang="en-US" dirty="0" err="1" smtClean="0"/>
                  <a:t>adalahnilai-nilaidariargumen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</m:oMath>
                </a14:m>
                <a:r>
                  <a:rPr lang="en-US" dirty="0" smtClean="0"/>
                  <a:t> maka</a:t>
                </a:r>
              </a:p>
              <a:p>
                <a:pPr marL="4572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⍋</m:t>
                              </m:r>
                            </m:e>
                            <m:lim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𝑏𝑐𝑑</m:t>
                              </m:r>
                              <m:r>
                                <a:rPr lang="en-US" i="1" smtClean="0">
                                  <a:latin typeface="Cambria Math"/>
                                  <a:ea typeface="Cambria Math"/>
                                </a:rPr>
                                <m:t>⋯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𝑘</m:t>
                              </m:r>
                            </m:lim>
                          </m:limLow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</m:sup>
                      </m:sSup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𝑏</m:t>
                              </m:r>
                            </m:e>
                          </m:d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𝑐</m:t>
                              </m:r>
                            </m:e>
                          </m:d>
                          <m:r>
                            <a:rPr lang="en-US" i="1" smtClean="0">
                              <a:latin typeface="Cambria Math"/>
                              <a:ea typeface="Cambria Math"/>
                            </a:rPr>
                            <m:t>⋯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𝑘</m:t>
                              </m:r>
                            </m:e>
                          </m:d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⋯+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𝑘</m:t>
                              </m:r>
                            </m:sub>
                          </m:sSub>
                        </m:num>
                        <m:den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𝑘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𝑏</m:t>
                              </m:r>
                            </m:e>
                          </m:d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𝑘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𝑐</m:t>
                              </m:r>
                            </m:e>
                          </m:d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⋯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𝑘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𝑗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Teorema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44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380999" y="1719070"/>
                <a:ext cx="8407893" cy="4757929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 smtClean="0"/>
                  <a:t>Buatlah </a:t>
                </a:r>
                <a:r>
                  <a:rPr lang="en-US" dirty="0" err="1" smtClean="0"/>
                  <a:t>tabelselisihpembagi</a:t>
                </a:r>
                <a:r>
                  <a:rPr lang="en-US" dirty="0" smtClean="0"/>
                  <a:t>, </a:t>
                </a:r>
                <a:r>
                  <a:rPr lang="en-US" dirty="0" err="1" smtClean="0"/>
                  <a:t>untuk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dirty="0" smtClean="0"/>
                  <a:t> dengan</a:t>
                </a:r>
              </a:p>
              <a:p>
                <a:pPr marL="4572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−2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=5,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=3,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=15,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4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=47,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9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=687</m:t>
                      </m:r>
                    </m:oMath>
                  </m:oMathPara>
                </a14:m>
                <a:endParaRPr lang="en-US" dirty="0" smtClean="0"/>
              </a:p>
              <a:p>
                <a:pPr marL="45720" indent="0">
                  <a:buNone/>
                </a:pPr>
                <a:endParaRPr lang="en-US" dirty="0" smtClean="0"/>
              </a:p>
              <a:p>
                <a:pPr marL="45720" indent="0">
                  <a:buNone/>
                </a:pPr>
                <a:endParaRPr lang="en-US" dirty="0"/>
              </a:p>
              <a:p>
                <a:pPr marL="45720" indent="0">
                  <a:buNone/>
                </a:pPr>
                <a:endParaRPr lang="en-US" dirty="0" smtClean="0"/>
              </a:p>
              <a:p>
                <a:pPr marL="45720" indent="0">
                  <a:buNone/>
                </a:pPr>
                <a:endParaRPr lang="en-US" dirty="0"/>
              </a:p>
              <a:p>
                <a:pPr marL="45720" indent="0">
                  <a:buNone/>
                </a:pPr>
                <a:endParaRPr lang="en-US" dirty="0" smtClean="0"/>
              </a:p>
              <a:p>
                <a:pPr marL="45720" indent="0">
                  <a:buNone/>
                </a:pPr>
                <a:endParaRPr lang="en-US" dirty="0"/>
              </a:p>
              <a:p>
                <a:pPr marL="45720" indent="0">
                  <a:buNone/>
                </a:pPr>
                <a:endParaRPr lang="en-US" dirty="0" smtClean="0"/>
              </a:p>
              <a:p>
                <a:pPr marL="45720" indent="0">
                  <a:buNone/>
                </a:pPr>
                <a:endParaRPr lang="en-US" dirty="0" smtClean="0"/>
              </a:p>
              <a:p>
                <a:pPr marL="45720" indent="0">
                  <a:buNone/>
                </a:pPr>
                <a:endParaRPr lang="en-US" dirty="0"/>
              </a:p>
              <a:p>
                <a:pPr marL="45720" indent="0">
                  <a:buNone/>
                </a:pPr>
                <a:r>
                  <a:rPr lang="en-US" dirty="0" err="1" smtClean="0"/>
                  <a:t>Terlihatbahwa</a:t>
                </a:r>
              </a:p>
              <a:p>
                <a:pPr marL="45720" indent="0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limLow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⍋</m:t>
                            </m:r>
                          </m:e>
                          <m:lim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𝑈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−2</m:t>
                            </m:r>
                          </m:sub>
                        </m:sSub>
                      </m:e>
                    </m:func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𝑈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0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𝑈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−2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0</m:t>
                        </m:r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d>
                          <m:d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−2</m:t>
                            </m:r>
                          </m:e>
                        </m:d>
                      </m:den>
                    </m:f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r>
                          <a:rPr lang="en-US" b="0" i="1" smtClean="0"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=−1</m:t>
                    </m:r>
                  </m:oMath>
                </a14:m>
                <a:r>
                  <a:rPr lang="en-US" dirty="0" smtClean="0"/>
                  <a:t> dan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limLow>
                          <m:limLow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limLow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⍋</m:t>
                            </m:r>
                          </m:e>
                          <m:lim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34</m:t>
                            </m:r>
                          </m:lim>
                        </m:limLow>
                      </m:e>
                      <m:sup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limLowPr>
                              <m:e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⍋</m:t>
                                </m:r>
                              </m:e>
                              <m:lim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  <m:t>4</m:t>
                                </m:r>
                              </m:lim>
                            </m:limLow>
                          </m:fName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𝑈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3</m:t>
                                </m:r>
                              </m:sub>
                            </m:sSub>
                          </m:e>
                        </m:func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limLowPr>
                              <m:e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⍋</m:t>
                                </m:r>
                              </m:e>
                              <m:lim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  <m:t>3</m:t>
                                </m:r>
                              </m:lim>
                            </m:limLow>
                          </m:fName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𝑈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e>
                        </m:func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4</m:t>
                        </m:r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r>
                          <a:rPr lang="en-US" b="0" i="1" smtClean="0">
                            <a:latin typeface="Cambria Math"/>
                          </a:rPr>
                          <m:t>0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3</m:t>
                        </m:r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r>
                          <a:rPr lang="en-US" b="0" i="1" smtClean="0">
                            <a:latin typeface="Cambria Math"/>
                          </a:rPr>
                          <m:t>4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4−0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=7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0999" y="1719070"/>
                <a:ext cx="8407893" cy="4757929"/>
              </a:xfrm>
              <a:blipFill rotWithShape="1">
                <a:blip r:embed="rId2"/>
                <a:stretch>
                  <a:fillRect l="-72" t="-1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 Narrow" pitchFamily="34" charset="0"/>
              </a:rPr>
              <a:t>Contoh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soal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selisih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pembagi</a:t>
            </a:r>
            <a:r>
              <a:rPr lang="en-US" dirty="0" smtClean="0">
                <a:latin typeface="Arial Narrow" pitchFamily="34" charset="0"/>
              </a:rPr>
              <a:t>(1)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89248358"/>
                  </p:ext>
                </p:extLst>
              </p:nvPr>
            </p:nvGraphicFramePr>
            <p:xfrm>
              <a:off x="1295400" y="2438400"/>
              <a:ext cx="6096000" cy="262344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85800"/>
                    <a:gridCol w="1066800"/>
                    <a:gridCol w="1371600"/>
                    <a:gridCol w="1371600"/>
                    <a:gridCol w="1600200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smtClean="0">
                                    <a:latin typeface="Cambria Math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smtClean="0">
                                    <a:latin typeface="Cambria Math"/>
                                    <a:ea typeface="Cambria Math"/>
                                  </a:rPr>
                                  <m:t>⍋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 smtClean="0">
                                        <a:latin typeface="Cambria Math"/>
                                        <a:ea typeface="Cambria Math"/>
                                      </a:rPr>
                                      <m:t>⍋</m:t>
                                    </m:r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 smtClean="0">
                                        <a:latin typeface="Cambria Math"/>
                                        <a:ea typeface="Cambria Math"/>
                                      </a:rPr>
                                      <m:t>⍋</m:t>
                                    </m:r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𝟑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  <a:cs typeface="Arial" pitchFamily="34" charset="0"/>
                            </a:rPr>
                            <a:t>-2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−2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/>
                                </a:rPr>
                                <m:t>=</m:t>
                              </m:r>
                            </m:oMath>
                          </a14:m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  <a:cs typeface="Arial" pitchFamily="34" charset="0"/>
                            </a:rPr>
                            <a:t>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funcPr>
                                  <m:fName>
                                    <m:limLow>
                                      <m:limLowPr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  <a:ea typeface="Cambria Math"/>
                                          </a:rPr>
                                          <m:t>⍋</m:t>
                                        </m:r>
                                      </m:e>
                                      <m:lim>
                                        <m:r>
                                          <a:rPr lang="en-US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0</m:t>
                                        </m:r>
                                      </m:lim>
                                    </m:limLow>
                                  </m:fName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/>
                                          </a:rPr>
                                          <m:t>−2</m:t>
                                        </m:r>
                                      </m:sub>
                                    </m:sSub>
                                  </m:e>
                                </m:func>
                                <m:r>
                                  <a:rPr lang="en-US" b="0" i="0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b="1" i="0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b="1" i="0" smtClean="0">
                                    <a:latin typeface="Cambria Math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limLow>
                                      <m:limLow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  <a:ea typeface="Cambria Math"/>
                                          </a:rPr>
                                          <m:t>⍋</m:t>
                                        </m:r>
                                      </m:e>
                                      <m:lim>
                                        <m:r>
                                          <a:rPr lang="en-US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0,3</m:t>
                                        </m:r>
                                      </m:lim>
                                    </m:limLow>
                                  </m:e>
                                  <m:sup>
                                    <m:r>
                                      <a:rPr lang="en-US" b="1" i="1">
                                        <a:latin typeface="Cambria Math"/>
                                        <a:ea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−2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limLow>
                                      <m:limLowPr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  <a:ea typeface="Cambria Math"/>
                                          </a:rPr>
                                          <m:t>⍋</m:t>
                                        </m:r>
                                      </m:e>
                                      <m:lim>
                                        <m:r>
                                          <a:rPr lang="en-US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0,3,4</m:t>
                                        </m:r>
                                      </m:lim>
                                    </m:limLow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𝟑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−2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b="1" i="0" smtClean="0">
                                    <a:latin typeface="Cambria Math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  <a:cs typeface="Arial" pitchFamily="34" charset="0"/>
                            </a:rPr>
                            <a:t>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/>
                                </a:rPr>
                                <m:t>=</m:t>
                              </m:r>
                            </m:oMath>
                          </a14:m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  <a:cs typeface="Arial" pitchFamily="34" charset="0"/>
                            </a:rPr>
                            <a:t>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funcPr>
                                  <m:fName>
                                    <m:limLow>
                                      <m:limLowPr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  <a:ea typeface="Cambria Math"/>
                                          </a:rPr>
                                          <m:t>⍋</m:t>
                                        </m:r>
                                      </m:e>
                                      <m:lim>
                                        <m:r>
                                          <a:rPr lang="en-US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3</m:t>
                                        </m:r>
                                      </m:lim>
                                    </m:limLow>
                                  </m:fName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</m:e>
                                </m:func>
                                <m:r>
                                  <a:rPr lang="en-US" b="0" i="0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b="1" i="0" smtClean="0">
                                    <a:latin typeface="Cambria Math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limLow>
                                      <m:limLow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  <a:ea typeface="Cambria Math"/>
                                          </a:rPr>
                                          <m:t>⍋</m:t>
                                        </m:r>
                                      </m:e>
                                      <m:lim>
                                        <m:r>
                                          <a:rPr lang="en-US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3,4</m:t>
                                        </m:r>
                                      </m:lim>
                                    </m:limLow>
                                  </m:e>
                                  <m:sup>
                                    <m:r>
                                      <a:rPr lang="en-US" b="1" i="1">
                                        <a:latin typeface="Cambria Math"/>
                                        <a:ea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𝟕</m:t>
                                </m:r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limLow>
                                      <m:limLowPr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  <a:ea typeface="Cambria Math"/>
                                          </a:rPr>
                                          <m:t>⍋</m:t>
                                        </m:r>
                                      </m:e>
                                      <m:lim>
                                        <m:r>
                                          <a:rPr lang="en-US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3,4,9</m:t>
                                        </m:r>
                                      </m:lim>
                                    </m:limLow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𝟑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  <a:cs typeface="Arial" pitchFamily="34" charset="0"/>
                            </a:rPr>
                            <a:t>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/>
                                </a:rPr>
                                <m:t>=</m:t>
                              </m:r>
                            </m:oMath>
                          </a14:m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  <a:cs typeface="Arial" pitchFamily="34" charset="0"/>
                            </a:rPr>
                            <a:t>15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funcPr>
                                  <m:fName>
                                    <m:limLow>
                                      <m:limLowPr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  <a:ea typeface="Cambria Math"/>
                                          </a:rPr>
                                          <m:t>⍋</m:t>
                                        </m:r>
                                      </m:e>
                                      <m:lim>
                                        <m:r>
                                          <a:rPr lang="en-US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4</m:t>
                                        </m:r>
                                      </m:lim>
                                    </m:limLow>
                                  </m:fName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e>
                                </m:func>
                                <m:r>
                                  <a:rPr lang="en-US" b="0" i="0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b="1" i="0" smtClean="0">
                                    <a:latin typeface="Cambria Math"/>
                                  </a:rPr>
                                  <m:t>𝟑𝟐</m:t>
                                </m:r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limLow>
                                      <m:limLow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  <a:ea typeface="Cambria Math"/>
                                          </a:rPr>
                                          <m:t>⍋</m:t>
                                        </m:r>
                                      </m:e>
                                      <m:lim>
                                        <m:r>
                                          <a:rPr lang="en-US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4,9</m:t>
                                        </m:r>
                                      </m:lim>
                                    </m:limLow>
                                  </m:e>
                                  <m:sup>
                                    <m:r>
                                      <a:rPr lang="en-US" b="1" i="1">
                                        <a:latin typeface="Cambria Math"/>
                                        <a:ea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𝟏𝟔</m:t>
                                </m:r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  <a:cs typeface="Arial" pitchFamily="34" charset="0"/>
                            </a:rPr>
                            <a:t>4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4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/>
                                </a:rPr>
                                <m:t>=</m:t>
                              </m:r>
                            </m:oMath>
                          </a14:m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  <a:cs typeface="Arial" pitchFamily="34" charset="0"/>
                            </a:rPr>
                            <a:t>47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funcPr>
                                  <m:fName>
                                    <m:limLow>
                                      <m:limLowPr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  <a:ea typeface="Cambria Math"/>
                                          </a:rPr>
                                          <m:t>⍋</m:t>
                                        </m:r>
                                      </m:e>
                                      <m:lim>
                                        <m:r>
                                          <a:rPr lang="en-US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9</m:t>
                                        </m:r>
                                      </m:lim>
                                    </m:limLow>
                                  </m:fName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=</m:t>
                                    </m:r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𝟏𝟐𝟖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  <a:cs typeface="Arial" pitchFamily="34" charset="0"/>
                            </a:rPr>
                            <a:t>9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9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/>
                                </a:rPr>
                                <m:t>=</m:t>
                              </m:r>
                            </m:oMath>
                          </a14:m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  <a:cs typeface="Arial" pitchFamily="34" charset="0"/>
                            </a:rPr>
                            <a:t>687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a14="http://schemas.microsoft.com/office/drawing/2010/main" xmlns="" xmlns:p14="http://schemas.microsoft.com/office/powerpoint/2010/main" val="2289248358"/>
                  </p:ext>
                </p:extLst>
              </p:nvPr>
            </p:nvGraphicFramePr>
            <p:xfrm>
              <a:off x="1295400" y="2438400"/>
              <a:ext cx="6096000" cy="262344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85800"/>
                    <a:gridCol w="1066800"/>
                    <a:gridCol w="1371600"/>
                    <a:gridCol w="1371600"/>
                    <a:gridCol w="1600200"/>
                  </a:tblGrid>
                  <a:tr h="39401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885" r="-784956" b="-58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65143" r="-406857" b="-58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128444" r="-216444" b="-58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228444" r="-116444" b="-58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282061" b="-587692"/>
                          </a:stretch>
                        </a:blipFill>
                      </a:tcPr>
                    </a:tc>
                  </a:tr>
                  <a:tr h="473012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  <a:cs typeface="Arial" pitchFamily="34" charset="0"/>
                            </a:rPr>
                            <a:t>-2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65143" t="-84416" r="-406857" b="-3961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128444" t="-84416" r="-216444" b="-3961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228444" t="-84416" r="-116444" b="-3961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282061" t="-84416" b="-396104"/>
                          </a:stretch>
                        </a:blipFill>
                      </a:tcPr>
                    </a:tc>
                  </a:tr>
                  <a:tr h="473012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  <a:cs typeface="Arial" pitchFamily="34" charset="0"/>
                            </a:rPr>
                            <a:t>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65143" t="-182051" r="-406857" b="-29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128444" t="-182051" r="-216444" b="-29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228444" t="-182051" r="-116444" b="-29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282061" t="-182051" b="-291026"/>
                          </a:stretch>
                        </a:blipFill>
                      </a:tcPr>
                    </a:tc>
                  </a:tr>
                  <a:tr h="473012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  <a:cs typeface="Arial" pitchFamily="34" charset="0"/>
                            </a:rPr>
                            <a:t>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65143" t="-285714" r="-406857" b="-1948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128444" t="-285714" r="-216444" b="-1948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228444" t="-285714" r="-116444" b="-1948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</a:tr>
                  <a:tr h="439547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  <a:cs typeface="Arial" pitchFamily="34" charset="0"/>
                            </a:rPr>
                            <a:t>4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65143" t="-412500" r="-406857" b="-1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128444" t="-412500" r="-216444" b="-1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  <a:cs typeface="Arial" pitchFamily="34" charset="0"/>
                            </a:rPr>
                            <a:t>9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65143" t="-604918" r="-406857" b="-27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20830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Buatlah </a:t>
                </a:r>
                <a:r>
                  <a:rPr lang="en-US" dirty="0" err="1"/>
                  <a:t>tabelselisihpembagi</a:t>
                </a:r>
                <a:r>
                  <a:rPr lang="en-US" dirty="0"/>
                  <a:t>, </a:t>
                </a:r>
                <a:r>
                  <a:rPr lang="en-US" dirty="0" err="1"/>
                  <a:t>untuk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dirty="0"/>
                  <a:t> dengan</a:t>
                </a:r>
              </a:p>
              <a:p>
                <a:pPr marL="4572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15</m:t>
                      </m:r>
                      <m:r>
                        <a:rPr lang="en-US" i="1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−2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5</m:t>
                      </m:r>
                      <m:r>
                        <a:rPr lang="en-US" i="1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3</m:t>
                      </m:r>
                      <m:r>
                        <a:rPr lang="en-US" i="1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9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687</m:t>
                      </m:r>
                      <m:r>
                        <a:rPr lang="en-US" i="1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4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47</m:t>
                      </m:r>
                    </m:oMath>
                  </m:oMathPara>
                </a14:m>
                <a:endParaRPr lang="en-US" dirty="0"/>
              </a:p>
              <a:p>
                <a:pPr marL="45720" indent="0">
                  <a:buNone/>
                </a:pPr>
                <a:endParaRPr lang="en-US" dirty="0" smtClean="0"/>
              </a:p>
              <a:p>
                <a:pPr marL="45720" indent="0">
                  <a:buNone/>
                </a:pPr>
                <a:endParaRPr lang="en-US" dirty="0"/>
              </a:p>
              <a:p>
                <a:pPr marL="45720" indent="0">
                  <a:buNone/>
                </a:pPr>
                <a:endParaRPr lang="en-US" dirty="0" smtClean="0"/>
              </a:p>
              <a:p>
                <a:pPr marL="45720" indent="0">
                  <a:buNone/>
                </a:pPr>
                <a:endParaRPr lang="en-US" dirty="0" smtClean="0"/>
              </a:p>
              <a:p>
                <a:pPr marL="45720" indent="0">
                  <a:buNone/>
                </a:pPr>
                <a:endParaRPr lang="en-US" dirty="0"/>
              </a:p>
              <a:p>
                <a:pPr marL="45720" indent="0">
                  <a:buNone/>
                </a:pPr>
                <a:endParaRPr lang="en-US" dirty="0"/>
              </a:p>
              <a:p>
                <a:pPr marL="45720" indent="0">
                  <a:buNone/>
                </a:pPr>
                <a:endParaRPr lang="en-US" dirty="0"/>
              </a:p>
              <a:p>
                <a:pPr marL="45720" indent="0">
                  <a:buNone/>
                </a:pPr>
                <a:endParaRPr lang="en-US" dirty="0"/>
              </a:p>
              <a:p>
                <a:pPr marL="45720" indent="0">
                  <a:buNone/>
                </a:pPr>
                <a:endParaRPr lang="en-US" dirty="0" smtClean="0"/>
              </a:p>
              <a:p>
                <a:pPr marL="45720" indent="0">
                  <a:buNone/>
                </a:pPr>
                <a:r>
                  <a:rPr lang="en-US" dirty="0" err="1" smtClean="0"/>
                  <a:t>Dapatdilihatbahwa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⍋</m:t>
                        </m:r>
                      </m:e>
                      <m:sup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𝟑</m:t>
                        </m:r>
                      </m:sup>
                    </m:sSup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=1,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−5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+3</m:t>
                    </m:r>
                  </m:oMath>
                </a14:m>
                <a:endParaRPr lang="en-US" dirty="0"/>
              </a:p>
              <a:p>
                <a:pPr marL="4572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45" t="-692" b="-19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 Narrow" pitchFamily="34" charset="0"/>
              </a:rPr>
              <a:t>Contoh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soal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selisih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pembagi</a:t>
            </a:r>
            <a:r>
              <a:rPr lang="en-US" dirty="0" smtClean="0">
                <a:latin typeface="Arial Narrow" pitchFamily="34" charset="0"/>
              </a:rPr>
              <a:t>(2)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29843470"/>
                  </p:ext>
                </p:extLst>
              </p:nvPr>
            </p:nvGraphicFramePr>
            <p:xfrm>
              <a:off x="1219200" y="2514600"/>
              <a:ext cx="6096000" cy="262198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33400"/>
                    <a:gridCol w="1143000"/>
                    <a:gridCol w="1447800"/>
                    <a:gridCol w="1447800"/>
                    <a:gridCol w="1524000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smtClean="0">
                                    <a:latin typeface="Cambria Math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smtClean="0">
                                    <a:latin typeface="Cambria Math"/>
                                    <a:ea typeface="Cambria Math"/>
                                  </a:rPr>
                                  <m:t>⍋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 smtClean="0">
                                        <a:latin typeface="Cambria Math"/>
                                        <a:ea typeface="Cambria Math"/>
                                      </a:rPr>
                                      <m:t>⍋</m:t>
                                    </m:r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 smtClean="0">
                                        <a:latin typeface="Cambria Math"/>
                                        <a:ea typeface="Cambria Math"/>
                                      </a:rPr>
                                      <m:t>⍋</m:t>
                                    </m:r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𝟑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  <a:cs typeface="Arial" pitchFamily="34" charset="0"/>
                            </a:rPr>
                            <a:t>3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𝟏𝟓</m:t>
                                </m:r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funcPr>
                                  <m:fName>
                                    <m:limLow>
                                      <m:limLowPr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  <a:ea typeface="Cambria Math"/>
                                          </a:rPr>
                                          <m:t>⍋</m:t>
                                        </m:r>
                                      </m:e>
                                      <m:lim>
                                        <m:r>
                                          <a:rPr lang="en-US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−2</m:t>
                                        </m:r>
                                      </m:lim>
                                    </m:limLow>
                                  </m:fName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e>
                                </m:func>
                                <m:r>
                                  <a:rPr lang="en-US" b="0" i="0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b="1" i="0" smtClean="0">
                                    <a:latin typeface="Cambria Math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limLow>
                                      <m:limLow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  <a:ea typeface="Cambria Math"/>
                                          </a:rPr>
                                          <m:t>⍋</m:t>
                                        </m:r>
                                      </m:e>
                                      <m:lim>
                                        <m:r>
                                          <a:rPr lang="en-US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−2,0</m:t>
                                        </m:r>
                                      </m:lim>
                                    </m:limLow>
                                  </m:e>
                                  <m:sup>
                                    <m:r>
                                      <a:rPr lang="en-US" b="1" i="1">
                                        <a:latin typeface="Cambria Math"/>
                                        <a:ea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limLow>
                                      <m:limLowPr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  <a:ea typeface="Cambria Math"/>
                                          </a:rPr>
                                          <m:t>⍋</m:t>
                                        </m:r>
                                      </m:e>
                                      <m:lim>
                                        <m:r>
                                          <a:rPr lang="en-US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−2,0,9</m:t>
                                        </m:r>
                                      </m:lim>
                                    </m:limLow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𝟑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  <a:cs typeface="Arial" pitchFamily="34" charset="0"/>
                            </a:rPr>
                            <a:t>-2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−2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funcPr>
                                  <m:fName>
                                    <m:limLow>
                                      <m:limLowPr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  <a:ea typeface="Cambria Math"/>
                                          </a:rPr>
                                          <m:t>⍋</m:t>
                                        </m:r>
                                      </m:e>
                                      <m:lim>
                                        <m:r>
                                          <a:rPr lang="en-US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0</m:t>
                                        </m:r>
                                      </m:lim>
                                    </m:limLow>
                                  </m:fName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/>
                                          </a:rPr>
                                          <m:t>−2</m:t>
                                        </m:r>
                                      </m:sub>
                                    </m:sSub>
                                  </m:e>
                                </m:func>
                                <m:r>
                                  <a:rPr lang="en-US" b="0" i="0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b="1" i="0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b="1" i="0" smtClean="0">
                                    <a:latin typeface="Cambria Math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limLow>
                                      <m:limLow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  <a:ea typeface="Cambria Math"/>
                                          </a:rPr>
                                          <m:t>⍋</m:t>
                                        </m:r>
                                      </m:e>
                                      <m:lim>
                                        <m:r>
                                          <a:rPr lang="en-US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0,9</m:t>
                                        </m:r>
                                      </m:lim>
                                    </m:limLow>
                                  </m:e>
                                  <m:sup>
                                    <m:r>
                                      <a:rPr lang="en-US" b="1" i="1">
                                        <a:latin typeface="Cambria Math"/>
                                        <a:ea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−2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b="1" i="0" smtClean="0">
                                    <a:latin typeface="Cambria Math"/>
                                  </a:rPr>
                                  <m:t>𝟕</m:t>
                                </m:r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limLow>
                                      <m:limLowPr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  <a:ea typeface="Cambria Math"/>
                                          </a:rPr>
                                          <m:t>⍋</m:t>
                                        </m:r>
                                      </m:e>
                                      <m:lim>
                                        <m:r>
                                          <a:rPr lang="en-US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0,9,4</m:t>
                                        </m:r>
                                      </m:lim>
                                    </m:limLow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𝟑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−2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  <a:cs typeface="Arial" pitchFamily="34" charset="0"/>
                            </a:rPr>
                            <a:t>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funcPr>
                                  <m:fName>
                                    <m:limLow>
                                      <m:limLowPr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  <a:ea typeface="Cambria Math"/>
                                          </a:rPr>
                                          <m:t>⍋</m:t>
                                        </m:r>
                                      </m:e>
                                      <m:lim>
                                        <m:r>
                                          <a:rPr lang="en-US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9</m:t>
                                        </m:r>
                                      </m:lim>
                                    </m:limLow>
                                  </m:fName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</m:e>
                                </m:func>
                                <m:r>
                                  <a:rPr lang="en-US" b="0" i="0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b="1" i="0" smtClean="0">
                                    <a:latin typeface="Cambria Math"/>
                                  </a:rPr>
                                  <m:t>𝟕𝟔</m:t>
                                </m:r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limLow>
                                      <m:limLow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  <a:ea typeface="Cambria Math"/>
                                          </a:rPr>
                                          <m:t>⍋</m:t>
                                        </m:r>
                                      </m:e>
                                      <m:lim>
                                        <m:r>
                                          <a:rPr lang="en-US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9,4</m:t>
                                        </m:r>
                                      </m:lim>
                                    </m:limLow>
                                  </m:e>
                                  <m:sup>
                                    <m:r>
                                      <a:rPr lang="en-US" b="1" i="1">
                                        <a:latin typeface="Cambria Math"/>
                                        <a:ea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𝟏𝟑</m:t>
                                </m:r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  <a:cs typeface="Arial" pitchFamily="34" charset="0"/>
                            </a:rPr>
                            <a:t>9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9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𝟔𝟖𝟕</m:t>
                                </m:r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funcPr>
                                  <m:fName>
                                    <m:limLow>
                                      <m:limLowPr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  <a:ea typeface="Cambria Math"/>
                                          </a:rPr>
                                          <m:t>⍋</m:t>
                                        </m:r>
                                      </m:e>
                                      <m:lim>
                                        <m:r>
                                          <a:rPr lang="en-US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4</m:t>
                                        </m:r>
                                      </m:lim>
                                    </m:limLow>
                                  </m:fName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/>
                                          </a:rPr>
                                          <m:t>9</m:t>
                                        </m:r>
                                      </m:sub>
                                    </m:s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=</m:t>
                                    </m:r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𝟏𝟐𝟖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>
                              <a:latin typeface="Arial Narrow" pitchFamily="34" charset="0"/>
                            </a:rPr>
                            <a:t>4</a:t>
                          </a:r>
                          <a:endParaRPr lang="en-US" b="0" dirty="0">
                            <a:latin typeface="Arial Narrow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4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𝟒𝟕</m:t>
                                </m:r>
                              </m:oMath>
                            </m:oMathPara>
                          </a14:m>
                          <a:endParaRPr lang="en-US" b="1" dirty="0">
                            <a:latin typeface="Arial Narrow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a14="http://schemas.microsoft.com/office/drawing/2010/main" xmlns="" xmlns:p14="http://schemas.microsoft.com/office/powerpoint/2010/main" val="1729843470"/>
                  </p:ext>
                </p:extLst>
              </p:nvPr>
            </p:nvGraphicFramePr>
            <p:xfrm>
              <a:off x="1219200" y="2514600"/>
              <a:ext cx="6096000" cy="262198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33400"/>
                    <a:gridCol w="1143000"/>
                    <a:gridCol w="1447800"/>
                    <a:gridCol w="1447800"/>
                    <a:gridCol w="1524000"/>
                  </a:tblGrid>
                  <a:tr h="39401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t="-1538" r="-1036364" b="-5861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7059" t="-1538" r="-387701" b="-5861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115546" t="-1538" r="-204622" b="-5861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216456" t="-1538" r="-105485" b="-5861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300000" t="-1538" b="-586154"/>
                          </a:stretch>
                        </a:blipFill>
                      </a:tcPr>
                    </a:tc>
                  </a:tr>
                  <a:tr h="473012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  <a:cs typeface="Arial" pitchFamily="34" charset="0"/>
                            </a:rPr>
                            <a:t>3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47059" t="-85714" r="-387701" b="-3948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115546" t="-85714" r="-204622" b="-3948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216456" t="-85714" r="-105485" b="-3948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300000" t="-85714" b="-394805"/>
                          </a:stretch>
                        </a:blipFill>
                      </a:tcPr>
                    </a:tc>
                  </a:tr>
                  <a:tr h="473012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  <a:cs typeface="Arial" pitchFamily="34" charset="0"/>
                            </a:rPr>
                            <a:t>-2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47059" t="-183333" r="-387701" b="-2897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115546" t="-183333" r="-204622" b="-2897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216456" t="-183333" r="-105485" b="-2897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300000" t="-183333" b="-289744"/>
                          </a:stretch>
                        </a:blipFill>
                      </a:tcPr>
                    </a:tc>
                  </a:tr>
                  <a:tr h="473012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  <a:cs typeface="Arial" pitchFamily="34" charset="0"/>
                            </a:rPr>
                            <a:t>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47059" t="-287013" r="-387701" b="-1935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115546" t="-287013" r="-204622" b="-1935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216456" t="-287013" r="-105485" b="-1935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ctr"/>
                    </a:tc>
                  </a:tr>
                  <a:tr h="438087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  <a:cs typeface="Arial" pitchFamily="34" charset="0"/>
                            </a:rPr>
                            <a:t>9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  <a:cs typeface="Arial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47059" t="-413889" r="-387701" b="-1069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115546" t="-413889" r="-204622" b="-1069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>
                              <a:latin typeface="Arial Narrow" pitchFamily="34" charset="0"/>
                            </a:rPr>
                            <a:t>4</a:t>
                          </a:r>
                          <a:endParaRPr lang="en-US" b="0" dirty="0">
                            <a:latin typeface="Arial Narrow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7059" t="-606557" r="-387701" b="-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ctr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50111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Bila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dirty="0" err="1" smtClean="0"/>
                  <a:t>suatupolinomberderajat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US" dirty="0" smtClean="0"/>
                  <a:t>, </a:t>
                </a:r>
                <a:r>
                  <a:rPr lang="en-US" dirty="0" err="1" smtClean="0"/>
                  <a:t>maka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⍋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𝒏</m:t>
                        </m:r>
                      </m:sup>
                    </m:sSup>
                    <m:r>
                      <a:rPr lang="en-US" b="1" i="1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dirty="0" smtClean="0"/>
                  <a:t>konstan  </a:t>
                </a: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teorema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94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limLow>
                          <m:limLow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limLow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⍋</m:t>
                            </m:r>
                          </m:e>
                          <m:lim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0,3</m:t>
                            </m:r>
                          </m:lim>
                        </m:limLow>
                      </m:e>
                      <m:sup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−2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=1</m:t>
                    </m:r>
                  </m:oMath>
                </a14:m>
                <a:r>
                  <a:rPr lang="en-US" dirty="0" smtClean="0"/>
                  <a:t> (</a:t>
                </a:r>
                <a:r>
                  <a:rPr lang="en-US" dirty="0" err="1" smtClean="0"/>
                  <a:t>contoh</a:t>
                </a:r>
                <a:r>
                  <a:rPr lang="en-US" dirty="0" smtClean="0"/>
                  <a:t> 1)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limLow>
                          <m:limLow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limLow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⍋</m:t>
                            </m:r>
                          </m:e>
                          <m:lim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−2</m:t>
                            </m:r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lim>
                        </m:limLow>
                      </m:e>
                      <m:sup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1</m:t>
                    </m:r>
                  </m:oMath>
                </a14:m>
                <a:r>
                  <a:rPr lang="en-US" dirty="0"/>
                  <a:t>(</a:t>
                </a:r>
                <a:r>
                  <a:rPr lang="en-US" dirty="0" err="1"/>
                  <a:t>contoh</a:t>
                </a:r>
                <a:r>
                  <a:rPr lang="en-US" dirty="0" smtClean="0"/>
                  <a:t>2)</a:t>
                </a:r>
              </a:p>
              <a:p>
                <a:pPr marL="4572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⍋</m:t>
                              </m:r>
                            </m:e>
                            <m:lim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</a:rPr>
                            <m:t>=</m:t>
                          </m:r>
                        </m:e>
                      </m:func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⍋</m:t>
                              </m:r>
                            </m:e>
                            <m:lim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i="1"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𝑎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US" dirty="0" smtClean="0"/>
              </a:p>
              <a:p>
                <a:pPr marL="4572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</m:e>
                      </m:d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⍋</m:t>
                              </m:r>
                            </m:e>
                            <m:lim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e>
                      </m:func>
                      <m:r>
                        <a:rPr lang="en-US" i="1" smtClean="0">
                          <a:latin typeface="Cambria Math"/>
                          <a:ea typeface="Cambria Math"/>
                        </a:rPr>
                        <m:t>⋯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1)</m:t>
                      </m:r>
                    </m:oMath>
                  </m:oMathPara>
                </a14:m>
                <a:endParaRPr lang="en-US" dirty="0" smtClean="0"/>
              </a:p>
              <a:p>
                <a:pPr marL="45720" indent="0" algn="just">
                  <a:buNone/>
                </a:pPr>
                <a:r>
                  <a:rPr lang="en-US" dirty="0" smtClean="0"/>
                  <a:t>Dari </a:t>
                </a:r>
                <a:r>
                  <a:rPr lang="en-US" dirty="0" err="1" smtClean="0"/>
                  <a:t>sifatsimetri</a:t>
                </a:r>
                <a:r>
                  <a:rPr lang="en-US" dirty="0" smtClean="0"/>
                  <a:t>, </a:t>
                </a:r>
              </a:p>
              <a:p>
                <a:pPr marL="4572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⍋</m:t>
                              </m:r>
                            </m:e>
                            <m:lim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𝑏𝑥</m:t>
                              </m:r>
                            </m:lim>
                          </m:limLow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⍋</m:t>
                              </m:r>
                            </m:e>
                            <m:lim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𝑎𝑏</m:t>
                              </m:r>
                            </m:lim>
                          </m:limLow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limLowPr>
                                <m:e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⍋</m:t>
                                  </m:r>
                                </m:e>
                                <m:lim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𝑎</m:t>
                                  </m:r>
                                </m:lim>
                              </m:limLow>
                            </m:fNam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func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limLowPr>
                                <m:e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⍋</m:t>
                                  </m:r>
                                </m:e>
                                <m:lim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𝑏</m:t>
                                  </m:r>
                                </m:lim>
                              </m:limLow>
                            </m:fNam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𝑎</m:t>
                                  </m:r>
                                </m:sub>
                              </m:sSub>
                            </m:e>
                          </m:func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4572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⍋</m:t>
                              </m:r>
                            </m:e>
                            <m:lim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limLowPr>
                                <m:e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⍋</m:t>
                                  </m:r>
                                </m:e>
                                <m:lim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𝑏</m:t>
                                  </m:r>
                                </m:lim>
                              </m:limLow>
                            </m:fNam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𝑎</m:t>
                                  </m:r>
                                </m:sub>
                              </m:sSub>
                            </m:e>
                          </m:func>
                          <m:r>
                            <a:rPr lang="en-US" b="0" i="1" smtClean="0">
                              <a:latin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𝑏</m:t>
                              </m:r>
                            </m:e>
                          </m:d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limLow>
                                <m:limLow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limLowPr>
                                <m:e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⍋</m:t>
                                  </m:r>
                                </m:e>
                                <m:lim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𝑏𝑥</m:t>
                                  </m:r>
                                </m:lim>
                              </m:limLow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e>
                      </m:func>
                      <m:r>
                        <a:rPr lang="en-US" i="1">
                          <a:latin typeface="Cambria Math"/>
                          <a:ea typeface="Cambria Math"/>
                        </a:rPr>
                        <m:t>⋯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5" t="-4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Selisih</a:t>
            </a:r>
            <a:r>
              <a:rPr lang="en-US" dirty="0" smtClean="0"/>
              <a:t> </a:t>
            </a:r>
            <a:r>
              <a:rPr lang="en-US" dirty="0" err="1" smtClean="0"/>
              <a:t>pembagi</a:t>
            </a:r>
            <a:r>
              <a:rPr lang="en-US" dirty="0" smtClean="0"/>
              <a:t> newton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20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pPr marL="45720" indent="0">
                  <a:buNone/>
                </a:pPr>
                <a:r>
                  <a:rPr lang="en-US" i="1" dirty="0" smtClean="0">
                    <a:latin typeface="Cambria Math"/>
                  </a:rPr>
                  <a:t>Substitusi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⋯2)</m:t>
                    </m:r>
                  </m:oMath>
                </a14:m>
                <a:r>
                  <a:rPr lang="en-US" i="1" dirty="0" err="1" smtClean="0">
                    <a:latin typeface="Cambria Math"/>
                  </a:rPr>
                  <a:t>ke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⋯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1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i="1" dirty="0" err="1" smtClean="0">
                  <a:latin typeface="Cambria Math"/>
                </a:endParaRPr>
              </a:p>
              <a:p>
                <a:pPr marL="4572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</m:e>
                      </m:d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⍋</m:t>
                              </m:r>
                            </m:e>
                            <m:lim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𝑏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𝑎</m:t>
                              </m:r>
                            </m:e>
                          </m:d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𝑏</m:t>
                              </m:r>
                            </m:e>
                          </m:d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limLow>
                                <m:limLow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limLowPr>
                                <m:e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⍋</m:t>
                                  </m:r>
                                </m:e>
                                <m:lim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𝑏𝑥</m:t>
                                  </m:r>
                                </m:lim>
                              </m:limLow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e>
                      </m:func>
                      <m:r>
                        <a:rPr lang="en-US" i="1">
                          <a:latin typeface="Cambria Math"/>
                          <a:ea typeface="Cambria Math"/>
                        </a:rPr>
                        <m:t>⋯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3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dirty="0" smtClean="0"/>
              </a:p>
              <a:p>
                <a:pPr marL="45720" indent="0">
                  <a:buNone/>
                </a:pPr>
                <a:r>
                  <a:rPr lang="en-US" dirty="0" err="1" smtClean="0">
                    <a:latin typeface="Arial Narrow" pitchFamily="34" charset="0"/>
                  </a:rPr>
                  <a:t>Kemudian</a:t>
                </a:r>
                <a:r>
                  <a:rPr lang="en-US" dirty="0" smtClean="0">
                    <a:latin typeface="Arial Narrow" pitchFamily="34" charset="0"/>
                  </a:rPr>
                  <a:t>,</a:t>
                </a:r>
              </a:p>
              <a:p>
                <a:pPr marL="4572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⍋</m:t>
                              </m:r>
                            </m:e>
                            <m:lim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𝑏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lim>
                          </m:limLow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⍋</m:t>
                              </m:r>
                            </m:e>
                            <m:lim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𝑏𝑐</m:t>
                              </m:r>
                            </m:lim>
                          </m:limLow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limLow>
                                <m:limLow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limLowPr>
                                <m:e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⍋</m:t>
                                  </m:r>
                                </m:e>
                                <m:lim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𝑎𝑏</m:t>
                                  </m:r>
                                </m:lim>
                              </m:limLow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limLow>
                                <m:limLow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limLowPr>
                                <m:e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⍋</m:t>
                                  </m:r>
                                </m:e>
                                <m:lim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𝑏𝑐</m:t>
                                  </m:r>
                                </m:lim>
                              </m:limLow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45720" indent="0">
                  <a:buNone/>
                </a:pPr>
                <a:r>
                  <a:rPr lang="en-US" dirty="0" smtClean="0"/>
                  <a:t>Dan </a:t>
                </a:r>
              </a:p>
              <a:p>
                <a:pPr marL="4572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⍋</m:t>
                              </m:r>
                            </m:e>
                            <m:lim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𝑏𝑥</m:t>
                              </m:r>
                            </m:lim>
                          </m:limLow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⍋</m:t>
                              </m:r>
                            </m:e>
                            <m:lim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𝑎𝑏</m:t>
                              </m:r>
                            </m:lim>
                          </m:limLow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⍋</m:t>
                              </m:r>
                            </m:e>
                            <m:lim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𝑏𝑐</m:t>
                              </m:r>
                            </m:lim>
                          </m:limLow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</m:e>
                      </m:d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⍋</m:t>
                              </m:r>
                            </m:e>
                            <m:lim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𝑏𝑐𝑥</m:t>
                              </m:r>
                            </m:lim>
                          </m:limLow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</m:sub>
                      </m:sSub>
                      <m:r>
                        <a:rPr lang="en-US" i="1">
                          <a:latin typeface="Cambria Math"/>
                          <a:ea typeface="Cambria Math"/>
                        </a:rPr>
                        <m:t>⋯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4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dirty="0" smtClean="0"/>
              </a:p>
              <a:p>
                <a:pPr marL="45720" indent="0">
                  <a:buNone/>
                </a:pPr>
                <a:r>
                  <a:rPr lang="en-US" i="1" dirty="0">
                    <a:latin typeface="Cambria Math"/>
                  </a:rPr>
                  <a:t>Substitusi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⋯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4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i="1" dirty="0" err="1">
                    <a:latin typeface="Cambria Math"/>
                  </a:rPr>
                  <a:t>ke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⋯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3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i="1" dirty="0" smtClean="0">
                  <a:latin typeface="Cambria Math"/>
                  <a:ea typeface="Cambria Math"/>
                </a:endParaRPr>
              </a:p>
              <a:p>
                <a:pPr marL="4572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</m:e>
                      </m:d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⍋</m:t>
                              </m:r>
                            </m:e>
                            <m:lim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𝑏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i="1">
                              <a:latin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𝑎</m:t>
                              </m:r>
                            </m:e>
                          </m:d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𝑏</m:t>
                              </m:r>
                            </m:e>
                          </m:d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limLow>
                                <m:limLow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limLowPr>
                                <m:e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⍋</m:t>
                                  </m:r>
                                </m:e>
                                <m:lim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𝑏𝑐</m:t>
                                  </m:r>
                                </m:lim>
                              </m:limLow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e>
                      </m:func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</m:e>
                      </m:d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</a:rPr>
                            <m:t>𝑏</m:t>
                          </m:r>
                        </m:e>
                      </m:d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</a:rPr>
                            <m:t>𝑐</m:t>
                          </m:r>
                        </m:e>
                      </m:d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⍋</m:t>
                              </m:r>
                            </m:e>
                            <m:lim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𝑏𝑐𝑥</m:t>
                              </m:r>
                            </m:lim>
                          </m:limLow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</m:sub>
                      </m:sSub>
                      <m:r>
                        <a:rPr lang="en-US" i="1">
                          <a:latin typeface="Cambria Math"/>
                          <a:ea typeface="Cambria Math"/>
                        </a:rPr>
                        <m:t>⋯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5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72" t="-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Selisih</a:t>
            </a:r>
            <a:r>
              <a:rPr lang="en-US" dirty="0"/>
              <a:t> </a:t>
            </a:r>
            <a:r>
              <a:rPr lang="en-US" dirty="0" err="1"/>
              <a:t>pembagi</a:t>
            </a:r>
            <a:r>
              <a:rPr lang="en-US" dirty="0"/>
              <a:t> </a:t>
            </a:r>
            <a:r>
              <a:rPr lang="en-US" dirty="0" smtClean="0"/>
              <a:t>newton(2)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96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Untuk </a:t>
                </a:r>
                <a:r>
                  <a:rPr lang="en-US" dirty="0" err="1" smtClean="0"/>
                  <a:t>nilaiargumen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b="0" i="0" smtClean="0">
                        <a:latin typeface="Cambria Math"/>
                      </a:rPr>
                      <m:t>,</m:t>
                    </m:r>
                    <m:r>
                      <a:rPr lang="en-US" i="1">
                        <a:latin typeface="Cambria Math"/>
                      </a:rPr>
                      <m:t>𝑎</m:t>
                    </m:r>
                  </m:oMath>
                </a14:m>
                <a:r>
                  <a:rPr lang="en-US" dirty="0" smtClean="0"/>
                  <a:t>,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𝑏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</a:rPr>
                      <m:t>𝑐</m:t>
                    </m:r>
                    <m:r>
                      <a:rPr lang="en-US" b="0" i="1" smtClean="0">
                        <a:latin typeface="Cambria Math"/>
                      </a:rPr>
                      <m:t>,⋯,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𝑗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𝑘</m:t>
                    </m:r>
                  </m:oMath>
                </a14:m>
                <a:r>
                  <a:rPr lang="en-US" dirty="0" smtClean="0"/>
                  <a:t> dan</a:t>
                </a:r>
              </a:p>
              <a:p>
                <a:pPr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</a:rPr>
                      <m:t>𝑎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𝐴</m:t>
                    </m:r>
                  </m:oMath>
                </a14:m>
                <a:endParaRPr lang="en-US" b="0" dirty="0" smtClean="0"/>
              </a:p>
              <a:p>
                <a:pPr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</a:rPr>
                      <m:t>𝑏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𝐵</m:t>
                    </m:r>
                  </m:oMath>
                </a14:m>
                <a:endParaRPr lang="en-US" b="0" dirty="0" smtClean="0"/>
              </a:p>
              <a:p>
                <a:pPr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⋯</m:t>
                    </m:r>
                  </m:oMath>
                </a14:m>
                <a:endParaRPr lang="en-US" dirty="0" smtClean="0"/>
              </a:p>
              <a:p>
                <a:pPr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</a:rPr>
                      <m:t>𝑗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𝐽</m:t>
                    </m:r>
                  </m:oMath>
                </a14:m>
                <a:endParaRPr lang="en-US" dirty="0" smtClean="0"/>
              </a:p>
              <a:p>
                <a:pPr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</a:rPr>
                      <m:t>𝑘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𝐾</m:t>
                    </m:r>
                  </m:oMath>
                </a14:m>
                <a:endParaRPr lang="en-US" b="0" dirty="0" smtClean="0"/>
              </a:p>
              <a:p>
                <a:pPr marL="45720" indent="0">
                  <a:buNone/>
                </a:pPr>
                <a:r>
                  <a:rPr lang="en-US" dirty="0" err="1" smtClean="0"/>
                  <a:t>Diperoleh</a:t>
                </a:r>
                <a:endParaRPr lang="en-US" dirty="0" smtClean="0"/>
              </a:p>
              <a:p>
                <a:pPr marL="4572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⍋</m:t>
                              </m:r>
                            </m:e>
                            <m:lim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𝑏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i="1">
                              <a:latin typeface="Cambria Math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𝐴𝐵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limLow>
                                <m:limLow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limLowPr>
                                <m:e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⍋</m:t>
                                  </m:r>
                                </m:e>
                                <m:lim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𝑏𝑐</m:t>
                                  </m:r>
                                </m:lim>
                              </m:limLow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e>
                      </m:func>
                      <m:r>
                        <a:rPr lang="en-US" i="1"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</a:rPr>
                        <m:t>𝐴𝐵𝐶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⍋</m:t>
                              </m:r>
                            </m:e>
                            <m:lim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𝑏𝑐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</m:lim>
                          </m:limLow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⋯+</m:t>
                      </m:r>
                      <m:r>
                        <a:rPr lang="en-US" i="1">
                          <a:latin typeface="Cambria Math"/>
                        </a:rPr>
                        <m:t>𝐴𝐵𝐶</m:t>
                      </m:r>
                      <m:r>
                        <a:rPr lang="en-US" i="1" smtClean="0">
                          <a:latin typeface="Cambria Math"/>
                          <a:ea typeface="Cambria Math"/>
                        </a:rPr>
                        <m:t>⋯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𝐽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⍋</m:t>
                              </m:r>
                            </m:e>
                            <m:lim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𝑏𝑐</m:t>
                              </m:r>
                              <m:r>
                                <a:rPr lang="en-US" i="1" smtClean="0">
                                  <a:latin typeface="Cambria Math"/>
                                  <a:ea typeface="Cambria Math"/>
                                </a:rPr>
                                <m:t>⋯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𝑘</m:t>
                              </m:r>
                            </m:lim>
                          </m:limLow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𝒏</m:t>
                          </m:r>
                        </m:sup>
                      </m:sSup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5" t="-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Selisih</a:t>
            </a:r>
            <a:r>
              <a:rPr lang="en-US" dirty="0"/>
              <a:t> </a:t>
            </a:r>
            <a:r>
              <a:rPr lang="en-US" dirty="0" err="1"/>
              <a:t>pembagi</a:t>
            </a:r>
            <a:r>
              <a:rPr lang="en-US" dirty="0"/>
              <a:t> </a:t>
            </a:r>
            <a:r>
              <a:rPr lang="en-US" dirty="0" smtClean="0"/>
              <a:t>newton(3)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378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just"/>
                <a:r>
                  <a:rPr lang="en-US" dirty="0" err="1" smtClean="0"/>
                  <a:t>Gunakanselisihpembagi</a:t>
                </a:r>
                <a:r>
                  <a:rPr lang="en-US" dirty="0" smtClean="0"/>
                  <a:t> newton </a:t>
                </a:r>
                <a:r>
                  <a:rPr lang="en-US" dirty="0" err="1" smtClean="0"/>
                  <a:t>untukmengaproksimasipolinom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dirty="0" err="1" smtClean="0"/>
                  <a:t>dari</a:t>
                </a:r>
                <a:r>
                  <a:rPr lang="en-US" dirty="0" smtClean="0"/>
                  <a:t> data</a:t>
                </a:r>
              </a:p>
              <a:p>
                <a:pPr marL="45720" indent="0" algn="just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692" r="-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 Narrow" pitchFamily="34" charset="0"/>
              </a:rPr>
              <a:t>Contoh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soal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selisih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pembagi</a:t>
            </a:r>
            <a:r>
              <a:rPr lang="en-US" dirty="0" smtClean="0">
                <a:latin typeface="Arial Narrow" pitchFamily="34" charset="0"/>
              </a:rPr>
              <a:t> newton(1)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92374489"/>
                  </p:ext>
                </p:extLst>
              </p:nvPr>
            </p:nvGraphicFramePr>
            <p:xfrm>
              <a:off x="1447800" y="2590800"/>
              <a:ext cx="6096000" cy="22250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48000"/>
                    <a:gridCol w="3048000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10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355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0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-5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8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-21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1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-14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4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-125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a14="http://schemas.microsoft.com/office/drawing/2010/main" xmlns="" xmlns:p14="http://schemas.microsoft.com/office/powerpoint/2010/main" val="2192374489"/>
                  </p:ext>
                </p:extLst>
              </p:nvPr>
            </p:nvGraphicFramePr>
            <p:xfrm>
              <a:off x="1447800" y="2590800"/>
              <a:ext cx="6096000" cy="22250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48000"/>
                    <a:gridCol w="3048000"/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200" r="-100000" b="-5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00200" b="-524590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10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355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0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-5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8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-21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1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-14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4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-125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64416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131360062"/>
                  </p:ext>
                </p:extLst>
              </p:nvPr>
            </p:nvGraphicFramePr>
            <p:xfrm>
              <a:off x="381000" y="1719263"/>
              <a:ext cx="8407400" cy="224821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81480"/>
                    <a:gridCol w="1681480"/>
                    <a:gridCol w="1681480"/>
                    <a:gridCol w="1681480"/>
                    <a:gridCol w="1681480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smtClean="0">
                                    <a:latin typeface="Cambria Math"/>
                                    <a:ea typeface="Cambria Math"/>
                                  </a:rPr>
                                  <m:t>⍋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 smtClean="0">
                                        <a:latin typeface="Cambria Math"/>
                                        <a:ea typeface="Cambria Math"/>
                                      </a:rPr>
                                      <m:t>⍋</m:t>
                                    </m:r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 smtClean="0">
                                        <a:latin typeface="Cambria Math"/>
                                        <a:ea typeface="Cambria Math"/>
                                      </a:rPr>
                                      <m:t>⍋</m:t>
                                    </m:r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𝟑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10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355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36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19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2</a:t>
                          </a:r>
                        </a:p>
                      </a:txBody>
                      <a:tcPr marL="9525" marR="9525" marT="9525" marB="0" anchor="b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0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-5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-2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1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smtClean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2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8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-21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-1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9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1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-14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-37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4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-125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="" xmlns:p14="http://schemas.microsoft.com/office/powerpoint/2010/main" val="2131360062"/>
                  </p:ext>
                </p:extLst>
              </p:nvPr>
            </p:nvGraphicFramePr>
            <p:xfrm>
              <a:off x="381000" y="1719263"/>
              <a:ext cx="8407400" cy="224821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81480"/>
                    <a:gridCol w="1681480"/>
                    <a:gridCol w="1681480"/>
                    <a:gridCol w="1681480"/>
                    <a:gridCol w="1681480"/>
                  </a:tblGrid>
                  <a:tr h="39401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362" r="-399638" b="-492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0362" r="-299638" b="-492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201091" r="-200727" b="-492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300000" r="-100000" b="-492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400000" b="-492308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10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355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36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19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2</a:t>
                          </a:r>
                        </a:p>
                      </a:txBody>
                      <a:tcPr marL="9525" marR="9525" marT="9525" marB="0" anchor="b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0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-5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-2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1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smtClean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2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8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-21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-1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9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1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-14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-37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4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-125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b"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52400" y="4038600"/>
                <a:ext cx="8839200" cy="11143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10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−10</m:t>
                          </m:r>
                        </m:e>
                      </m:d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⍋</m:t>
                              </m:r>
                            </m:e>
                            <m:lim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10</m:t>
                              </m:r>
                            </m:sub>
                          </m:sSub>
                          <m:r>
                            <a:rPr lang="en-US" i="1">
                              <a:latin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−10</m:t>
                              </m:r>
                            </m:e>
                          </m:d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−0</m:t>
                              </m:r>
                            </m:e>
                          </m:d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limLow>
                                <m:limLow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limLowPr>
                                <m:e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⍋</m:t>
                                  </m:r>
                                </m:e>
                                <m:lim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0,8</m:t>
                                  </m:r>
                                </m:lim>
                              </m:limLow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10</m:t>
                              </m:r>
                            </m:sub>
                          </m:sSub>
                        </m:e>
                      </m:func>
                      <m:r>
                        <a:rPr lang="en-US" i="1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−10</m:t>
                          </m:r>
                        </m:e>
                      </m:d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−0</m:t>
                          </m:r>
                        </m:e>
                      </m:d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−8</m:t>
                          </m:r>
                        </m:e>
                      </m:d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⍋</m:t>
                              </m:r>
                            </m:e>
                            <m:lim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0,8,1</m:t>
                              </m:r>
                            </m:lim>
                          </m:limLow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10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pPr marL="4572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=355+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−10</m:t>
                          </m:r>
                        </m:e>
                      </m:d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36</m:t>
                              </m:r>
                            </m:e>
                          </m:d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−10</m:t>
                              </m:r>
                            </m:e>
                          </m:d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19</m:t>
                              </m:r>
                            </m:e>
                          </m:d>
                        </m:e>
                      </m:func>
                      <m:r>
                        <a:rPr lang="en-US" i="1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−10</m:t>
                          </m:r>
                        </m:e>
                      </m:d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</m:d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−8</m:t>
                          </m:r>
                        </m:e>
                      </m:d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US" dirty="0"/>
              </a:p>
              <a:p>
                <a:pPr marL="4572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=2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−17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+6</m:t>
                      </m:r>
                      <m:r>
                        <a:rPr lang="en-US" i="1">
                          <a:latin typeface="Cambria Math"/>
                        </a:rPr>
                        <m:t>𝑥</m:t>
                      </m:r>
                      <m:r>
                        <a:rPr lang="en-US" i="1">
                          <a:latin typeface="Cambria Math"/>
                        </a:rPr>
                        <m:t>−5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4038600"/>
                <a:ext cx="8839200" cy="111434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881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02920" indent="-457200">
                  <a:buFont typeface="+mj-lt"/>
                  <a:buAutoNum type="arabicPeriod"/>
                </a:pPr>
                <a:r>
                  <a:rPr lang="en-US" dirty="0" smtClean="0"/>
                  <a:t>Buatlah </a:t>
                </a:r>
                <a:r>
                  <a:rPr lang="en-US" dirty="0" err="1" smtClean="0"/>
                  <a:t>tabelselisihpembagidari</a:t>
                </a:r>
                <a:r>
                  <a:rPr lang="en-US" dirty="0" smtClean="0"/>
                  <a:t> data </a:t>
                </a:r>
                <a:r>
                  <a:rPr lang="en-US" dirty="0" err="1" smtClean="0"/>
                  <a:t>berikut</a:t>
                </a:r>
              </a:p>
              <a:p>
                <a:pPr marL="502920" indent="-457200">
                  <a:buFont typeface="+mj-lt"/>
                  <a:buAutoNum type="arabicPeriod"/>
                </a:pPr>
                <a:endParaRPr lang="en-US" dirty="0"/>
              </a:p>
              <a:p>
                <a:pPr marL="502920" indent="-457200">
                  <a:buFont typeface="+mj-lt"/>
                  <a:buAutoNum type="arabicPeriod"/>
                </a:pPr>
                <a:endParaRPr lang="en-US" dirty="0" smtClean="0"/>
              </a:p>
              <a:p>
                <a:pPr marL="502920" indent="-457200">
                  <a:buFont typeface="+mj-lt"/>
                  <a:buAutoNum type="arabicPeriod"/>
                </a:pPr>
                <a:endParaRPr lang="en-US" dirty="0"/>
              </a:p>
              <a:p>
                <a:pPr marL="502920" indent="-457200">
                  <a:buFont typeface="+mj-lt"/>
                  <a:buAutoNum type="arabicPeriod"/>
                </a:pPr>
                <a:endParaRPr lang="en-US" dirty="0" smtClean="0"/>
              </a:p>
              <a:p>
                <a:pPr marL="502920" indent="-457200">
                  <a:buFont typeface="+mj-lt"/>
                  <a:buAutoNum type="arabicPeriod"/>
                </a:pPr>
                <a:endParaRPr lang="en-US" dirty="0"/>
              </a:p>
              <a:p>
                <a:pPr marL="502920" indent="-457200">
                  <a:buFont typeface="+mj-lt"/>
                  <a:buAutoNum type="arabicPeriod"/>
                </a:pPr>
                <a:endParaRPr lang="en-US" dirty="0" smtClean="0"/>
              </a:p>
              <a:p>
                <a:pPr marL="502920" indent="-457200">
                  <a:buFont typeface="+mj-lt"/>
                  <a:buAutoNum type="arabicPeriod"/>
                </a:pPr>
                <a:endParaRPr lang="en-US" dirty="0"/>
              </a:p>
              <a:p>
                <a:pPr marL="502920" indent="-457200">
                  <a:buFont typeface="+mj-lt"/>
                  <a:buAutoNum type="arabicPeriod"/>
                </a:pPr>
                <a:r>
                  <a:rPr lang="en-US" dirty="0" smtClean="0"/>
                  <a:t>Dari </a:t>
                </a:r>
                <a:r>
                  <a:rPr lang="en-US" dirty="0" err="1" smtClean="0"/>
                  <a:t>tabel</a:t>
                </a:r>
                <a:r>
                  <a:rPr lang="en-US" dirty="0" smtClean="0"/>
                  <a:t> di </a:t>
                </a:r>
                <a:r>
                  <a:rPr lang="en-US" dirty="0" err="1" smtClean="0"/>
                  <a:t>atas</a:t>
                </a:r>
                <a:r>
                  <a:rPr lang="en-US" dirty="0" smtClean="0"/>
                  <a:t>, </a:t>
                </a:r>
                <a:r>
                  <a:rPr lang="en-US" dirty="0" err="1" smtClean="0"/>
                  <a:t>carilah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limLow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⍋</m:t>
                            </m:r>
                          </m:e>
                          <m:lim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−2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𝑈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3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</m:e>
                    </m:func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limLow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⍋</m:t>
                            </m:r>
                          </m:e>
                          <m:lim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9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𝑈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−2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,</m:t>
                        </m:r>
                      </m:e>
                    </m:func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limLow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⍋</m:t>
                            </m:r>
                          </m:e>
                          <m:lim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9,0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𝑈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−2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limLowPr>
                              <m:e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⍋</m:t>
                                </m:r>
                              </m:e>
                              <m:lim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−2</m:t>
                                </m:r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  <m:t>,9,0</m:t>
                                </m:r>
                              </m:lim>
                            </m:limLow>
                          </m:fName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𝑈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/>
                                  </a:rPr>
                                  <m:t>3</m:t>
                                </m:r>
                              </m:sub>
                            </m:sSub>
                          </m:e>
                        </m:func>
                      </m:e>
                    </m:func>
                  </m:oMath>
                </a14:m>
                <a:endParaRPr lang="en-US" dirty="0" smtClean="0"/>
              </a:p>
              <a:p>
                <a:pPr marL="502920" indent="-457200">
                  <a:buFont typeface="+mj-lt"/>
                  <a:buAutoNum type="arabicPeriod"/>
                </a:pPr>
                <a:r>
                  <a:rPr lang="en-US" dirty="0" err="1" smtClean="0"/>
                  <a:t>Carilah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Ux</a:t>
                </a:r>
                <a:r>
                  <a:rPr lang="en-US" dirty="0" smtClean="0"/>
                  <a:t>!</a:t>
                </a:r>
              </a:p>
              <a:p>
                <a:pPr marL="45720" indent="0">
                  <a:buNone/>
                </a:pPr>
                <a:endParaRPr lang="en-US" dirty="0" smtClean="0"/>
              </a:p>
              <a:p>
                <a:pPr marL="45720" indent="0">
                  <a:buNone/>
                </a:pPr>
                <a:endParaRPr lang="en-US" dirty="0" smtClean="0"/>
              </a:p>
              <a:p>
                <a:pPr marL="502920" indent="-457200">
                  <a:buFont typeface="+mj-lt"/>
                  <a:buAutoNum type="arabicPeriod"/>
                </a:pPr>
                <a:endParaRPr lang="en-US" dirty="0" smtClean="0"/>
              </a:p>
              <a:p>
                <a:pPr marL="502920" indent="-457200">
                  <a:buFont typeface="+mj-lt"/>
                  <a:buAutoNum type="arabicPeriod"/>
                </a:pPr>
                <a:endParaRPr lang="en-US" dirty="0" smtClean="0"/>
              </a:p>
              <a:p>
                <a:pPr marL="45720" indent="0">
                  <a:buNone/>
                </a:pPr>
                <a:endParaRPr lang="en-US" dirty="0" smtClean="0"/>
              </a:p>
              <a:p>
                <a:pPr marL="45720" indent="0">
                  <a:buNone/>
                </a:pPr>
                <a:endParaRPr lang="en-US" dirty="0"/>
              </a:p>
              <a:p>
                <a:pPr marL="45720" indent="0">
                  <a:buNone/>
                </a:pPr>
                <a:endParaRPr lang="en-US" dirty="0" smtClean="0"/>
              </a:p>
              <a:p>
                <a:pPr marL="4572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t="-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 Narrow" pitchFamily="34" charset="0"/>
              </a:rPr>
              <a:t>Soal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latihan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selisih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Pembagi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pembagi</a:t>
            </a:r>
            <a:r>
              <a:rPr lang="en-US" dirty="0" smtClean="0">
                <a:latin typeface="Arial Narrow" pitchFamily="34" charset="0"/>
              </a:rPr>
              <a:t> newton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91993610"/>
                  </p:ext>
                </p:extLst>
              </p:nvPr>
            </p:nvGraphicFramePr>
            <p:xfrm>
              <a:off x="1676400" y="2286000"/>
              <a:ext cx="6096000" cy="22250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48000"/>
                    <a:gridCol w="3048000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3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15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-2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5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9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687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0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3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4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47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a14="http://schemas.microsoft.com/office/drawing/2010/main" xmlns="" xmlns:p14="http://schemas.microsoft.com/office/powerpoint/2010/main" val="4091993610"/>
                  </p:ext>
                </p:extLst>
              </p:nvPr>
            </p:nvGraphicFramePr>
            <p:xfrm>
              <a:off x="1676400" y="2286000"/>
              <a:ext cx="6096000" cy="22250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48000"/>
                    <a:gridCol w="3048000"/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r="-100000" b="-5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00000" b="-524590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3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15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-2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5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9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687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0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3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4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latin typeface="Arial Narrow" pitchFamily="34" charset="0"/>
                            </a:rPr>
                            <a:t>47</a:t>
                          </a:r>
                          <a:endParaRPr lang="en-US" dirty="0">
                            <a:latin typeface="Arial Narrow" pitchFamily="34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99325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45720" indent="0" algn="just">
                  <a:buNone/>
                </a:pPr>
                <a:r>
                  <a:rPr lang="en-US" dirty="0" smtClean="0">
                    <a:latin typeface="Arial Narrow" pitchFamily="34" charset="0"/>
                  </a:rPr>
                  <a:t>Bila </a:t>
                </a:r>
                <a:r>
                  <a:rPr lang="en-US" dirty="0" err="1" smtClean="0">
                    <a:latin typeface="Arial Narrow" pitchFamily="34" charset="0"/>
                  </a:rPr>
                  <a:t>diberikansuatufungsi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𝑓</m:t>
                    </m:r>
                    <m:r>
                      <a:rPr lang="en-US" b="0" i="1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dirty="0" err="1" smtClean="0">
                    <a:latin typeface="Arial Narrow" pitchFamily="34" charset="0"/>
                  </a:rPr>
                  <a:t>dansuatudaftar</a:t>
                </a:r>
                <a:r>
                  <a:rPr lang="en-US" dirty="0" smtClean="0">
                    <a:latin typeface="Arial Narrow" pitchFamily="34" charset="0"/>
                  </a:rPr>
                  <a:t> yang </a:t>
                </a:r>
                <a:r>
                  <a:rPr lang="en-US" dirty="0" err="1" smtClean="0">
                    <a:latin typeface="Arial Narrow" pitchFamily="34" charset="0"/>
                  </a:rPr>
                  <a:t>memuat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r>
                          <a:rPr lang="en-US" b="0" i="1" smtClean="0">
                            <a:latin typeface="Cambria Math"/>
                          </a:rPr>
                          <m:t>h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, </m:t>
                    </m:r>
                    <m:r>
                      <a:rPr lang="en-US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  <m:r>
                          <a:rPr lang="en-US" b="0" i="1" smtClean="0">
                            <a:latin typeface="Cambria Math"/>
                          </a:rPr>
                          <m:t>+2</m:t>
                        </m:r>
                        <m:r>
                          <a:rPr lang="en-US" b="0" i="1" smtClean="0">
                            <a:latin typeface="Cambria Math"/>
                          </a:rPr>
                          <m:t>h</m:t>
                        </m:r>
                      </m:e>
                    </m:d>
                  </m:oMath>
                </a14:m>
                <a:r>
                  <a:rPr lang="en-US" dirty="0" err="1" smtClean="0">
                    <a:latin typeface="Arial Narrow" pitchFamily="34" charset="0"/>
                  </a:rPr>
                  <a:t>denganvariabelbebas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dirty="0" err="1" smtClean="0">
                    <a:latin typeface="Arial Narrow" pitchFamily="34" charset="0"/>
                  </a:rPr>
                  <a:t>bertambahpadajarak</a:t>
                </a:r>
                <a:r>
                  <a:rPr lang="en-US" dirty="0" smtClean="0">
                    <a:latin typeface="Arial Narrow" pitchFamily="34" charset="0"/>
                  </a:rPr>
                  <a:t> interval yang </a:t>
                </a:r>
                <a:r>
                  <a:rPr lang="en-US" dirty="0" err="1" smtClean="0">
                    <a:latin typeface="Arial Narrow" pitchFamily="34" charset="0"/>
                  </a:rPr>
                  <a:t>sama</a:t>
                </a:r>
                <a:r>
                  <a:rPr lang="en-US" dirty="0" smtClean="0">
                    <a:latin typeface="Arial Narrow" pitchFamily="34" charset="0"/>
                  </a:rPr>
                  <a:t>, </a:t>
                </a:r>
                <a:r>
                  <a:rPr lang="en-US" dirty="0" err="1" smtClean="0">
                    <a:latin typeface="Arial Narrow" pitchFamily="34" charset="0"/>
                  </a:rPr>
                  <a:t>makaselisihantaraduanilai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</m:oMath>
                </a14:m>
                <a:r>
                  <a:rPr lang="en-US" dirty="0" smtClean="0">
                    <a:latin typeface="Arial Narrow" pitchFamily="34" charset="0"/>
                  </a:rPr>
                  <a:t> yang </a:t>
                </a:r>
                <a:r>
                  <a:rPr lang="en-US" dirty="0" err="1" smtClean="0">
                    <a:latin typeface="Arial Narrow" pitchFamily="34" charset="0"/>
                  </a:rPr>
                  <a:t>berturutandisebutselisih</a:t>
                </a:r>
                <a:r>
                  <a:rPr lang="en-US" dirty="0" smtClean="0">
                    <a:latin typeface="Arial Narrow" pitchFamily="34" charset="0"/>
                  </a:rPr>
                  <a:t> interval </a:t>
                </a:r>
                <a:r>
                  <a:rPr lang="en-US" dirty="0" err="1" smtClean="0">
                    <a:latin typeface="Arial Narrow" pitchFamily="34" charset="0"/>
                  </a:rPr>
                  <a:t>danditulisdengan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h</m:t>
                    </m:r>
                  </m:oMath>
                </a14:m>
                <a:r>
                  <a:rPr lang="en-US" dirty="0" smtClean="0">
                    <a:latin typeface="Arial Narrow" pitchFamily="34" charset="0"/>
                  </a:rPr>
                  <a:t>.</a:t>
                </a:r>
              </a:p>
              <a:p>
                <a:pPr marL="45720" indent="0" algn="just">
                  <a:buNone/>
                </a:pPr>
                <a:endParaRPr lang="en-US" dirty="0" smtClean="0">
                  <a:latin typeface="Arial Narrow" pitchFamily="34" charset="0"/>
                </a:endParaRPr>
              </a:p>
              <a:p>
                <a:pPr marL="45720" indent="0" algn="just">
                  <a:buNone/>
                </a:pPr>
                <a:r>
                  <a:rPr lang="en-US" dirty="0" err="1" smtClean="0">
                    <a:latin typeface="Arial Narrow" pitchFamily="34" charset="0"/>
                  </a:rPr>
                  <a:t>Misalkan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−3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+5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+7</m:t>
                    </m:r>
                  </m:oMath>
                </a14:m>
                <a:endParaRPr lang="en-US" dirty="0" smtClean="0">
                  <a:latin typeface="Arial Narrow" pitchFamily="34" charset="0"/>
                </a:endParaRPr>
              </a:p>
              <a:p>
                <a:pPr marL="4572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5" t="-692" r="-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rial Narrow" pitchFamily="34" charset="0"/>
              </a:rPr>
              <a:t>Selisih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terhingga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biasa</a:t>
            </a:r>
            <a:r>
              <a:rPr lang="en-US" dirty="0" smtClean="0">
                <a:latin typeface="Arial Narrow" pitchFamily="34" charset="0"/>
              </a:rPr>
              <a:t> </a:t>
            </a:r>
            <a:endParaRPr lang="en-US" dirty="0">
              <a:latin typeface="Arial Narrow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45096218"/>
                  </p:ext>
                </p:extLst>
              </p:nvPr>
            </p:nvGraphicFramePr>
            <p:xfrm>
              <a:off x="2590800" y="3962400"/>
              <a:ext cx="3775509" cy="1676400"/>
            </p:xfrm>
            <a:graphic>
              <a:graphicData uri="http://schemas.openxmlformats.org/drawingml/2006/table">
                <a:tbl>
                  <a:tblPr>
                    <a:tableStyleId>{08FB837D-C827-4EFA-A057-4D05807E0F7C}</a:tableStyleId>
                  </a:tblPr>
                  <a:tblGrid>
                    <a:gridCol w="1258503"/>
                    <a:gridCol w="1258503"/>
                    <a:gridCol w="1258503"/>
                  </a:tblGrid>
                  <a:tr h="279400"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100" u="none" strike="noStrike" smtClean="0">
                                    <a:effectLst/>
                                    <a:latin typeface="Cambria Math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100" u="none" strike="noStrike" smtClean="0">
                                    <a:effectLst/>
                                    <a:latin typeface="Cambria Math"/>
                                  </a:rPr>
                                  <m:t>𝑓</m:t>
                                </m:r>
                                <m:r>
                                  <a:rPr lang="en-US" sz="1100" u="none" strike="noStrike" smtClean="0"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sz="1100" u="none" strike="noStrike" smtClean="0">
                                    <a:effectLst/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1100" u="none" strike="noStrike" smtClean="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100" u="none" strike="noStrike" smtClean="0">
                                    <a:effectLst/>
                                    <a:latin typeface="Cambria Math"/>
                                  </a:rPr>
                                  <m:t>∆</m:t>
                                </m:r>
                                <m:r>
                                  <a:rPr lang="en-US" sz="1100" u="none" strike="noStrike" smtClean="0">
                                    <a:effectLst/>
                                    <a:latin typeface="Cambria Math"/>
                                  </a:rPr>
                                  <m:t>𝑓</m:t>
                                </m:r>
                                <m:r>
                                  <a:rPr lang="en-US" sz="1100" u="none" strike="noStrike" smtClean="0"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sz="1100" u="none" strike="noStrike" smtClean="0">
                                    <a:effectLst/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1100" u="none" strike="noStrike" smtClean="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ctr"/>
                    </a:tc>
                  </a:tr>
                  <a:tr h="2794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0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7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3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b"/>
                    </a:tc>
                  </a:tr>
                  <a:tr h="2794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1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10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3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b"/>
                    </a:tc>
                  </a:tr>
                  <a:tr h="2794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>
                              <a:effectLst/>
                            </a:rPr>
                            <a:t>2</a:t>
                          </a:r>
                          <a:endParaRPr lang="en-US" sz="11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>
                              <a:effectLst/>
                            </a:rPr>
                            <a:t>13</a:t>
                          </a:r>
                          <a:endParaRPr lang="en-US" sz="11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9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b"/>
                    </a:tc>
                  </a:tr>
                  <a:tr h="2794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>
                              <a:effectLst/>
                            </a:rPr>
                            <a:t>3</a:t>
                          </a:r>
                          <a:endParaRPr lang="en-US" sz="11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>
                              <a:effectLst/>
                            </a:rPr>
                            <a:t>22</a:t>
                          </a:r>
                          <a:endParaRPr lang="en-US" sz="11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21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b"/>
                    </a:tc>
                  </a:tr>
                  <a:tr h="2794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>
                              <a:effectLst/>
                            </a:rPr>
                            <a:t>4</a:t>
                          </a:r>
                          <a:endParaRPr lang="en-US" sz="11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43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a14="http://schemas.microsoft.com/office/drawing/2010/main" xmlns="" xmlns:p14="http://schemas.microsoft.com/office/powerpoint/2010/main" val="2945096218"/>
                  </p:ext>
                </p:extLst>
              </p:nvPr>
            </p:nvGraphicFramePr>
            <p:xfrm>
              <a:off x="2590800" y="3962400"/>
              <a:ext cx="3775509" cy="1676400"/>
            </p:xfrm>
            <a:graphic>
              <a:graphicData uri="http://schemas.openxmlformats.org/drawingml/2006/table">
                <a:tbl>
                  <a:tblPr>
                    <a:tableStyleId>{08FB837D-C827-4EFA-A057-4D05807E0F7C}</a:tableStyleId>
                  </a:tblPr>
                  <a:tblGrid>
                    <a:gridCol w="1258503"/>
                    <a:gridCol w="1258503"/>
                    <a:gridCol w="1258503"/>
                  </a:tblGrid>
                  <a:tr h="2794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blipFill rotWithShape="1">
                          <a:blip r:embed="rId3"/>
                          <a:stretch>
                            <a:fillRect r="-200971" b="-5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blipFill rotWithShape="1">
                          <a:blip r:embed="rId3"/>
                          <a:stretch>
                            <a:fillRect l="-99517" r="-100000" b="-5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blipFill rotWithShape="1">
                          <a:blip r:embed="rId3"/>
                          <a:stretch>
                            <a:fillRect l="-200485" r="-485" b="-530435"/>
                          </a:stretch>
                        </a:blipFill>
                      </a:tcPr>
                    </a:tc>
                  </a:tr>
                  <a:tr h="2794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0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7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3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b"/>
                    </a:tc>
                  </a:tr>
                  <a:tr h="2794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1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10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3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b"/>
                    </a:tc>
                  </a:tr>
                  <a:tr h="2794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>
                              <a:effectLst/>
                            </a:rPr>
                            <a:t>2</a:t>
                          </a:r>
                          <a:endParaRPr lang="en-US" sz="11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>
                              <a:effectLst/>
                            </a:rPr>
                            <a:t>13</a:t>
                          </a:r>
                          <a:endParaRPr lang="en-US" sz="11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9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b"/>
                    </a:tc>
                  </a:tr>
                  <a:tr h="2794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>
                              <a:effectLst/>
                            </a:rPr>
                            <a:t>3</a:t>
                          </a:r>
                          <a:endParaRPr lang="en-US" sz="11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>
                              <a:effectLst/>
                            </a:rPr>
                            <a:t>22</a:t>
                          </a:r>
                          <a:endParaRPr lang="en-US" sz="11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21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b"/>
                    </a:tc>
                  </a:tr>
                  <a:tr h="2794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>
                              <a:effectLst/>
                            </a:rPr>
                            <a:t>4</a:t>
                          </a:r>
                          <a:endParaRPr lang="en-US" sz="11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100" u="none" strike="noStrike" dirty="0">
                              <a:effectLst/>
                            </a:rPr>
                            <a:t>43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0" marR="0" marT="0" marB="0" anchor="b"/>
                    </a:tc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2036620" y="4316967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</a:t>
            </a:r>
            <a:endParaRPr lang="en-US" dirty="0"/>
          </a:p>
        </p:txBody>
      </p:sp>
      <p:sp>
        <p:nvSpPr>
          <p:cNvPr id="11" name="Left Brace 10"/>
          <p:cNvSpPr/>
          <p:nvPr/>
        </p:nvSpPr>
        <p:spPr>
          <a:xfrm>
            <a:off x="2441170" y="4697350"/>
            <a:ext cx="45719" cy="20748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044700" y="4599215"/>
            <a:ext cx="309700" cy="3767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</a:t>
            </a:r>
            <a:endParaRPr lang="en-US" dirty="0"/>
          </a:p>
        </p:txBody>
      </p:sp>
      <p:sp>
        <p:nvSpPr>
          <p:cNvPr id="13" name="Left Brace 12"/>
          <p:cNvSpPr/>
          <p:nvPr/>
        </p:nvSpPr>
        <p:spPr>
          <a:xfrm>
            <a:off x="2456165" y="4984232"/>
            <a:ext cx="45719" cy="22276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035860" y="4882633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</a:t>
            </a:r>
            <a:endParaRPr lang="en-US" dirty="0"/>
          </a:p>
        </p:txBody>
      </p:sp>
      <p:sp>
        <p:nvSpPr>
          <p:cNvPr id="15" name="Left Brace 14"/>
          <p:cNvSpPr/>
          <p:nvPr/>
        </p:nvSpPr>
        <p:spPr>
          <a:xfrm>
            <a:off x="2445132" y="4384965"/>
            <a:ext cx="37785" cy="20748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 Brace 15"/>
          <p:cNvSpPr/>
          <p:nvPr/>
        </p:nvSpPr>
        <p:spPr>
          <a:xfrm>
            <a:off x="2442195" y="5270500"/>
            <a:ext cx="80995" cy="20748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048560" y="5174733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93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>
                    <a:latin typeface="Arial Narrow" pitchFamily="34" charset="0"/>
                  </a:rPr>
                  <a:t>Operator </a:t>
                </a:r>
                <a:r>
                  <a:rPr lang="en-US" dirty="0" err="1" smtClean="0">
                    <a:latin typeface="Arial Narrow" pitchFamily="34" charset="0"/>
                  </a:rPr>
                  <a:t>Selisih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∆</m:t>
                    </m:r>
                  </m:oMath>
                </a14:m>
                <a:r>
                  <a:rPr lang="en-US" dirty="0" err="1" smtClean="0">
                    <a:latin typeface="Arial Narrow" pitchFamily="34" charset="0"/>
                  </a:rPr>
                  <a:t>ditentukanolehrumus</a:t>
                </a:r>
              </a:p>
              <a:p>
                <a:pPr marL="4572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𝑓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d>
                      <m:r>
                        <a:rPr lang="en-US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𝑓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h</m:t>
                          </m:r>
                        </m:e>
                      </m:d>
                      <m:r>
                        <a:rPr lang="en-US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𝑓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dirty="0">
                  <a:latin typeface="Arial Narrow" pitchFamily="34" charset="0"/>
                </a:endParaRPr>
              </a:p>
              <a:p>
                <a:pPr marL="45720" indent="0">
                  <a:buNone/>
                </a:pPr>
                <a:r>
                  <a:rPr lang="en-US" dirty="0" err="1" smtClean="0">
                    <a:latin typeface="Arial Narrow" pitchFamily="34" charset="0"/>
                  </a:rPr>
                  <a:t>dengan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dirty="0" smtClean="0">
                    <a:latin typeface="Arial Narrow" pitchFamily="34" charset="0"/>
                  </a:rPr>
                  <a:t> : </a:t>
                </a:r>
                <a:r>
                  <a:rPr lang="en-US" dirty="0" err="1" smtClean="0">
                    <a:latin typeface="Arial Narrow" pitchFamily="34" charset="0"/>
                  </a:rPr>
                  <a:t>selisihpertamadari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d>
                  </m:oMath>
                </a14:m>
                <a:endParaRPr lang="en-US" dirty="0" smtClean="0">
                  <a:latin typeface="Arial Narrow" pitchFamily="34" charset="0"/>
                </a:endParaRPr>
              </a:p>
              <a:p>
                <a:pPr>
                  <a:buFont typeface="Wingdings" pitchFamily="2" charset="2"/>
                  <a:buChar char="§"/>
                </a:pPr>
                <a:r>
                  <a:rPr lang="en-US" dirty="0" err="1">
                    <a:latin typeface="Arial Narrow" pitchFamily="34" charset="0"/>
                  </a:rPr>
                  <a:t>Selisih</a:t>
                </a:r>
                <a:r>
                  <a:rPr lang="en-US" dirty="0" err="1" smtClean="0">
                    <a:latin typeface="Arial Narrow" pitchFamily="34" charset="0"/>
                  </a:rPr>
                  <a:t>keduadari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dirty="0" smtClean="0">
                    <a:latin typeface="Arial Narrow" pitchFamily="34" charset="0"/>
                  </a:rPr>
                  <a:t> yaitu</a:t>
                </a:r>
              </a:p>
              <a:p>
                <a:pPr marL="4572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∆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𝑓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=∆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𝑓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b="0" dirty="0" smtClean="0">
                  <a:latin typeface="Arial Narrow" pitchFamily="34" charset="0"/>
                  <a:ea typeface="Cambria Math"/>
                </a:endParaRPr>
              </a:p>
              <a:p>
                <a:pPr marL="4572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ea typeface="Cambria Math"/>
                        </a:rPr>
                        <m:t>=∆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𝑓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h</m:t>
                          </m:r>
                        </m:e>
                      </m:d>
                      <m:r>
                        <a:rPr lang="en-US" i="1">
                          <a:latin typeface="Cambria Math"/>
                          <a:ea typeface="Cambria Math"/>
                        </a:rPr>
                        <m:t>−∆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𝑓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dirty="0" smtClean="0">
                  <a:latin typeface="Arial Narrow" pitchFamily="34" charset="0"/>
                </a:endParaRPr>
              </a:p>
              <a:p>
                <a:pPr>
                  <a:buFont typeface="Wingdings" pitchFamily="2" charset="2"/>
                  <a:buChar char="§"/>
                </a:pPr>
                <a:r>
                  <a:rPr lang="en-US" dirty="0" err="1" smtClean="0">
                    <a:latin typeface="Arial Narrow" pitchFamily="34" charset="0"/>
                  </a:rPr>
                  <a:t>Selisihke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US" dirty="0">
                    <a:latin typeface="Arial Narrow" pitchFamily="34" charset="0"/>
                  </a:rPr>
                  <a:t>dari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dirty="0" smtClean="0">
                    <a:latin typeface="Arial Narrow" pitchFamily="34" charset="0"/>
                  </a:rPr>
                  <a:t>yaitu </a:t>
                </a:r>
              </a:p>
              <a:p>
                <a:pPr marL="4572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∆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𝑛</m:t>
                          </m:r>
                        </m:sup>
                      </m:sSup>
                      <m:r>
                        <a:rPr lang="en-US" i="1">
                          <a:latin typeface="Cambria Math"/>
                          <a:ea typeface="Cambria Math"/>
                        </a:rPr>
                        <m:t>𝑓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d>
                      <m:r>
                        <a:rPr lang="en-US" i="1">
                          <a:latin typeface="Cambria Math"/>
                          <a:ea typeface="Cambria Math"/>
                        </a:rPr>
                        <m:t>=∆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∆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𝑛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𝑓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dirty="0">
                  <a:latin typeface="Arial Narrow" pitchFamily="34" charset="0"/>
                  <a:ea typeface="Cambria Math"/>
                </a:endParaRPr>
              </a:p>
              <a:p>
                <a:pPr marL="4572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0" smtClean="0">
                          <a:latin typeface="Cambria Math"/>
                          <a:ea typeface="Cambria Math"/>
                        </a:rPr>
                        <m:t>          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∆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  <m:r>
                        <a:rPr lang="en-US" i="1">
                          <a:latin typeface="Cambria Math"/>
                          <a:ea typeface="Cambria Math"/>
                        </a:rPr>
                        <m:t>𝑓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h</m:t>
                          </m:r>
                        </m:e>
                      </m:d>
                      <m:r>
                        <a:rPr lang="en-US" i="1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∆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𝑛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  <m:r>
                        <a:rPr lang="en-US" i="1">
                          <a:latin typeface="Cambria Math"/>
                          <a:ea typeface="Cambria Math"/>
                        </a:rPr>
                        <m:t>𝑓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dirty="0" smtClean="0">
                  <a:latin typeface="Arial Narrow" pitchFamily="34" charset="0"/>
                </a:endParaRPr>
              </a:p>
              <a:p>
                <a:pPr marL="45720" indent="0">
                  <a:buNone/>
                </a:pPr>
                <a:endParaRPr lang="en-US" dirty="0" smtClean="0"/>
              </a:p>
              <a:p>
                <a:pPr marL="4572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 smtClean="0">
                    <a:latin typeface="Arial Narrow" pitchFamily="34" charset="0"/>
                  </a:rPr>
                  <a:t>Operator </a:t>
                </a:r>
                <a:r>
                  <a:rPr lang="en-US" dirty="0" err="1" smtClean="0">
                    <a:latin typeface="Arial Narrow" pitchFamily="34" charset="0"/>
                  </a:rPr>
                  <a:t>Selisih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∆</m:t>
                    </m:r>
                  </m:oMath>
                </a14:m>
                <a:endParaRPr lang="en-US" dirty="0">
                  <a:latin typeface="Arial Narrow" pitchFamily="34" charset="0"/>
                </a:endParaRPr>
              </a:p>
            </p:txBody>
          </p:sp>
        </mc:Choice>
        <mc:Fallback xmlns="">
          <p:sp>
            <p:nvSpPr>
              <p:cNvPr id="3" name="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103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>
                    <a:latin typeface="Arial Narrow" pitchFamily="34" charset="0"/>
                  </a:rPr>
                  <a:t>Diketahui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−3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+5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+7</m:t>
                    </m:r>
                  </m:oMath>
                </a14:m>
                <a:r>
                  <a:rPr lang="en-US" dirty="0" err="1" smtClean="0">
                    <a:latin typeface="Arial Narrow" pitchFamily="34" charset="0"/>
                  </a:rPr>
                  <a:t>dimulaidengan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=0</m:t>
                    </m:r>
                  </m:oMath>
                </a14:m>
                <a:r>
                  <a:rPr lang="en-US" dirty="0" err="1" smtClean="0">
                    <a:latin typeface="Arial Narrow" pitchFamily="34" charset="0"/>
                  </a:rPr>
                  <a:t>sebagainilaiawal</a:t>
                </a:r>
                <a:r>
                  <a:rPr lang="en-US" dirty="0" smtClean="0">
                    <a:latin typeface="Arial Narrow" pitchFamily="34" charset="0"/>
                  </a:rPr>
                  <a:t>, </a:t>
                </a:r>
                <a:r>
                  <a:rPr lang="en-US" dirty="0" err="1" smtClean="0">
                    <a:latin typeface="Arial Narrow" pitchFamily="34" charset="0"/>
                  </a:rPr>
                  <a:t>sampaidengan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=8</m:t>
                    </m:r>
                  </m:oMath>
                </a14:m>
                <a:r>
                  <a:rPr lang="en-US" dirty="0" err="1" smtClean="0">
                    <a:latin typeface="Arial Narrow" pitchFamily="34" charset="0"/>
                  </a:rPr>
                  <a:t>dengannilai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h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=2,</m:t>
                    </m:r>
                  </m:oMath>
                </a14:m>
                <a:r>
                  <a:rPr lang="en-US" dirty="0" err="1" smtClean="0">
                    <a:latin typeface="Arial Narrow" pitchFamily="34" charset="0"/>
                  </a:rPr>
                  <a:t>makatabelselisihadalahsebagaiberikut</a:t>
                </a:r>
                <a:endParaRPr lang="en-US" dirty="0" smtClean="0">
                  <a:latin typeface="Arial Narrow" pitchFamily="34" charset="0"/>
                </a:endParaRPr>
              </a:p>
              <a:p>
                <a:pPr marL="4572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692" r="-6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rial Narrow" pitchFamily="34" charset="0"/>
              </a:rPr>
              <a:t>Contoh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soal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selisih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terhingga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biasa</a:t>
            </a:r>
            <a:endParaRPr lang="en-US" dirty="0">
              <a:latin typeface="Arial Narrow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62531006"/>
                  </p:ext>
                </p:extLst>
              </p:nvPr>
            </p:nvGraphicFramePr>
            <p:xfrm>
              <a:off x="1524000" y="3352800"/>
              <a:ext cx="6096000" cy="22261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19200"/>
                    <a:gridCol w="1219200"/>
                    <a:gridCol w="1219200"/>
                    <a:gridCol w="1219200"/>
                    <a:gridCol w="1219200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smtClean="0">
                                    <a:latin typeface="Cambria Math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/>
                                  </a:rPr>
                                  <m:t>𝒇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i="1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smtClean="0">
                                    <a:latin typeface="Cambria Math"/>
                                    <a:ea typeface="Cambria Math"/>
                                  </a:rPr>
                                  <m:t>∆</m:t>
                                </m:r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</a:rPr>
                                  <m:t>𝒇</m:t>
                                </m:r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</a:rPr>
                                  <m:t>(</m:t>
                                </m:r>
                                <m:r>
                                  <a:rPr lang="en-US" i="1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 smtClean="0">
                                        <a:latin typeface="Cambria Math"/>
                                        <a:ea typeface="Cambria Math"/>
                                      </a:rPr>
                                      <m:t>∆</m:t>
                                    </m:r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</a:rPr>
                                  <m:t>𝒇</m:t>
                                </m:r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</a:rPr>
                                  <m:t>(</m:t>
                                </m:r>
                                <m:r>
                                  <a:rPr lang="en-US" i="1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 smtClean="0">
                                        <a:latin typeface="Cambria Math"/>
                                        <a:ea typeface="Cambria Math"/>
                                      </a:rPr>
                                      <m:t>∆</m:t>
                                    </m:r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𝟑</m:t>
                                    </m:r>
                                  </m:sup>
                                </m:sSup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</a:rPr>
                                  <m:t>𝒇</m:t>
                                </m:r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</a:rPr>
                                  <m:t>(</m:t>
                                </m:r>
                                <m:r>
                                  <a:rPr lang="en-US" i="1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0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7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6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24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48</a:t>
                          </a:r>
                        </a:p>
                      </a:txBody>
                      <a:tcPr marL="9525" marR="9525" marT="9525" marB="0" anchor="b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2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13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30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72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48</a:t>
                          </a:r>
                        </a:p>
                      </a:txBody>
                      <a:tcPr marL="9525" marR="9525" marT="9525" marB="0" anchor="b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4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43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102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120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1" i="0" u="none" strike="noStrike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6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145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222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1" i="0" u="none" strike="noStrike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1" i="0" u="none" strike="noStrike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8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367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a14="http://schemas.microsoft.com/office/drawing/2010/main" xmlns="" xmlns:p14="http://schemas.microsoft.com/office/powerpoint/2010/main" val="1262531006"/>
                  </p:ext>
                </p:extLst>
              </p:nvPr>
            </p:nvGraphicFramePr>
            <p:xfrm>
              <a:off x="1524000" y="3352800"/>
              <a:ext cx="6096000" cy="22261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19200"/>
                    <a:gridCol w="1219200"/>
                    <a:gridCol w="1219200"/>
                    <a:gridCol w="1219200"/>
                    <a:gridCol w="1219200"/>
                  </a:tblGrid>
                  <a:tr h="3719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r="-400000" b="-5377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100000" r="-300000" b="-5377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200000" r="-200000" b="-5377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300000" r="-100000" b="-5377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00000" b="-537705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0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7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6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24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48</a:t>
                          </a:r>
                        </a:p>
                      </a:txBody>
                      <a:tcPr marL="9525" marR="9525" marT="9525" marB="0" anchor="b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2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13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30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72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48</a:t>
                          </a:r>
                        </a:p>
                      </a:txBody>
                      <a:tcPr marL="9525" marR="9525" marT="9525" marB="0" anchor="b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4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43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102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120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1" i="0" u="none" strike="noStrike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6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145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222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1" i="0" u="none" strike="noStrike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1" i="0" u="none" strike="noStrike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8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 Narrow" pitchFamily="34" charset="0"/>
                            </a:rPr>
                            <a:t>367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 Narrow" pitchFamily="34" charset="0"/>
                          </a:endParaRPr>
                        </a:p>
                      </a:txBody>
                      <a:tcPr marL="9525" marR="9525" marT="9525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19998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𝒇</m:t>
                    </m:r>
                    <m:d>
                      <m:dPr>
                        <m:ctrlPr>
                          <a:rPr lang="en-US" b="1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</m:d>
                    <m:r>
                      <a:rPr lang="en-US" b="1" i="1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𝒇</m:t>
                    </m:r>
                    <m:d>
                      <m:dPr>
                        <m:ctrlPr>
                          <a:rPr lang="en-US" b="1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</m:d>
                    <m:r>
                      <a:rPr lang="en-US" b="1" i="1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𝒇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(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b="1" dirty="0">
                  <a:latin typeface="Arial Narrow" pitchFamily="34" charset="0"/>
                </a:endParaRPr>
              </a:p>
              <a:p>
                <a:pPr marL="4572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+2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−3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+2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+5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+2</m:t>
                              </m:r>
                            </m:e>
                          </m:d>
                          <m:r>
                            <a:rPr lang="en-US" i="1">
                              <a:latin typeface="Cambria Math"/>
                            </a:rPr>
                            <m:t>+7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−3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+5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+7</m:t>
                          </m:r>
                        </m:e>
                      </m:d>
                    </m:oMath>
                  </m:oMathPara>
                </a14:m>
                <a:endParaRPr lang="en-US" dirty="0" smtClean="0">
                  <a:latin typeface="Arial Narrow" pitchFamily="34" charset="0"/>
                </a:endParaRPr>
              </a:p>
              <a:p>
                <a:pPr marL="4572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+3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+5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+13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−3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+5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+7</m:t>
                          </m:r>
                        </m:e>
                      </m:d>
                    </m:oMath>
                  </m:oMathPara>
                </a14:m>
                <a:endParaRPr lang="en-US" dirty="0" smtClean="0">
                  <a:latin typeface="Arial Narrow" pitchFamily="34" charset="0"/>
                </a:endParaRPr>
              </a:p>
              <a:p>
                <a:pPr marL="4572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6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−6</m:t>
                      </m:r>
                    </m:oMath>
                  </m:oMathPara>
                </a14:m>
                <a:endParaRPr lang="en-US" dirty="0" smtClean="0">
                  <a:latin typeface="Arial Narrow" pitchFamily="34" charset="0"/>
                </a:endParaRPr>
              </a:p>
              <a:p>
                <a:pPr>
                  <a:buFont typeface="Wingdings" pitchFamily="2" charset="2"/>
                  <a:buChar char="§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∆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en-US" b="1" i="1">
                        <a:latin typeface="Cambria Math"/>
                        <a:ea typeface="Cambria Math"/>
                      </a:rPr>
                      <m:t>𝒇</m:t>
                    </m:r>
                    <m:d>
                      <m:dPr>
                        <m:ctrlPr>
                          <a:rPr lang="en-US" b="1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</m:d>
                    <m:r>
                      <a:rPr lang="en-US" b="1" i="1">
                        <a:latin typeface="Cambria Math"/>
                        <a:ea typeface="Cambria Math"/>
                      </a:rPr>
                      <m:t>=∆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𝒇</m:t>
                    </m:r>
                    <m:d>
                      <m:dPr>
                        <m:ctrlPr>
                          <a:rPr lang="en-US" b="1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</m:d>
                    <m:r>
                      <a:rPr lang="en-US" b="1" i="1">
                        <a:latin typeface="Cambria Math"/>
                        <a:ea typeface="Cambria Math"/>
                      </a:rPr>
                      <m:t>−∆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𝒇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(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b="1" dirty="0" smtClean="0">
                  <a:latin typeface="Arial Narrow" pitchFamily="34" charset="0"/>
                </a:endParaRPr>
              </a:p>
              <a:p>
                <a:pPr marL="4572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6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+2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/>
                            </a:rPr>
                            <m:t>−6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−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6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−6</m:t>
                          </m:r>
                        </m:e>
                      </m:d>
                    </m:oMath>
                  </m:oMathPara>
                </a14:m>
                <a:endParaRPr lang="en-US" dirty="0">
                  <a:latin typeface="Arial Narrow" pitchFamily="34" charset="0"/>
                </a:endParaRPr>
              </a:p>
              <a:p>
                <a:pPr marL="4572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6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/>
                            </a:rPr>
                            <m:t>+24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+18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−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6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−6</m:t>
                          </m:r>
                        </m:e>
                      </m:d>
                    </m:oMath>
                  </m:oMathPara>
                </a14:m>
                <a:endParaRPr lang="en-US" dirty="0">
                  <a:latin typeface="Arial Narrow" pitchFamily="34" charset="0"/>
                </a:endParaRPr>
              </a:p>
              <a:p>
                <a:pPr marL="4572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24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+24</m:t>
                      </m:r>
                    </m:oMath>
                  </m:oMathPara>
                </a14:m>
                <a:endParaRPr lang="en-US" dirty="0" smtClean="0">
                  <a:latin typeface="Arial Narrow" pitchFamily="34" charset="0"/>
                </a:endParaRPr>
              </a:p>
              <a:p>
                <a:pPr>
                  <a:buFont typeface="Wingdings" pitchFamily="2" charset="2"/>
                  <a:buChar char="§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∆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sup>
                    </m:sSup>
                    <m:r>
                      <a:rPr lang="en-US" b="1" i="1">
                        <a:latin typeface="Cambria Math"/>
                        <a:ea typeface="Cambria Math"/>
                      </a:rPr>
                      <m:t>𝒇</m:t>
                    </m:r>
                    <m:d>
                      <m:dPr>
                        <m:ctrlPr>
                          <a:rPr lang="en-US" b="1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</m:d>
                    <m:r>
                      <a:rPr lang="en-US" b="1" i="1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∆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en-US" b="1" i="1">
                        <a:latin typeface="Cambria Math"/>
                        <a:ea typeface="Cambria Math"/>
                      </a:rPr>
                      <m:t>𝒇</m:t>
                    </m:r>
                    <m:d>
                      <m:dPr>
                        <m:ctrlPr>
                          <a:rPr lang="en-US" b="1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</m:d>
                    <m:r>
                      <a:rPr lang="en-US" b="1" i="1"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∆</m:t>
                        </m:r>
                      </m:e>
                      <m:sup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en-US" b="1" i="1">
                        <a:latin typeface="Cambria Math"/>
                        <a:ea typeface="Cambria Math"/>
                      </a:rPr>
                      <m:t>𝒇</m:t>
                    </m:r>
                    <m:d>
                      <m:dPr>
                        <m:ctrlPr>
                          <a:rPr lang="en-US" b="1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</m:d>
                  </m:oMath>
                </a14:m>
                <a:endParaRPr lang="en-US" b="1" dirty="0" smtClean="0">
                  <a:latin typeface="Arial Narrow" pitchFamily="34" charset="0"/>
                  <a:ea typeface="Cambria Math"/>
                </a:endParaRPr>
              </a:p>
              <a:p>
                <a:pPr marL="4572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24</m:t>
                          </m:r>
                          <m:d>
                            <m:d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+2</m:t>
                              </m:r>
                            </m:e>
                          </m:d>
                          <m:r>
                            <a:rPr lang="en-US" i="1">
                              <a:latin typeface="Cambria Math"/>
                            </a:rPr>
                            <m:t>+24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24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+24</m:t>
                          </m:r>
                        </m:e>
                      </m:d>
                    </m:oMath>
                  </m:oMathPara>
                </a14:m>
                <a:endParaRPr lang="en-US" b="1" dirty="0" smtClean="0">
                  <a:latin typeface="Arial Narrow" pitchFamily="34" charset="0"/>
                </a:endParaRPr>
              </a:p>
              <a:p>
                <a:pPr marL="4572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24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72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−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24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+24</m:t>
                          </m:r>
                        </m:e>
                      </m:d>
                    </m:oMath>
                  </m:oMathPara>
                </a14:m>
                <a:endParaRPr lang="en-US" b="1" dirty="0" smtClean="0">
                  <a:latin typeface="Arial Narrow" pitchFamily="34" charset="0"/>
                </a:endParaRPr>
              </a:p>
              <a:p>
                <a:pPr marL="4572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48</m:t>
                      </m:r>
                    </m:oMath>
                  </m:oMathPara>
                </a14:m>
                <a:endParaRPr lang="en-US" b="1" dirty="0">
                  <a:latin typeface="Arial Narrow" pitchFamily="34" charset="0"/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Narrow" pitchFamily="34" charset="0"/>
              </a:rPr>
              <a:t>Formula ANALITIK </a:t>
            </a:r>
            <a:endParaRPr lang="en-US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90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∆</m:t>
                    </m:r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𝑓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e>
                        </m:d>
                        <m:r>
                          <a:rPr lang="en-US" i="1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𝑔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𝑔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d>
                  </m:oMath>
                </a14:m>
                <a:endParaRPr lang="en-US" b="0" dirty="0" smtClean="0">
                  <a:latin typeface="Arial Narrow" pitchFamily="34" charset="0"/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∆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𝑐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𝑓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𝑐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𝑐</m:t>
                    </m:r>
                  </m:oMath>
                </a14:m>
                <a:r>
                  <a:rPr lang="en-US" b="0" dirty="0" err="1" smtClean="0">
                    <a:latin typeface="Arial Narrow" pitchFamily="34" charset="0"/>
                    <a:ea typeface="Cambria Math"/>
                  </a:rPr>
                  <a:t>merupakankonstanta</a:t>
                </a:r>
                <a:endParaRPr lang="en-US" b="0" dirty="0" smtClean="0">
                  <a:latin typeface="Arial Narrow" pitchFamily="34" charset="0"/>
                  <a:ea typeface="Cambria Math"/>
                </a:endParaRPr>
              </a:p>
              <a:p>
                <a:pPr marL="4572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 err="1" smtClean="0">
                    <a:latin typeface="Arial Narrow" pitchFamily="34" charset="0"/>
                  </a:rPr>
                  <a:t>Hukum-hukum</a:t>
                </a:r>
                <a:r>
                  <a:rPr lang="en-US" dirty="0" smtClean="0">
                    <a:latin typeface="Arial Narrow" pitchFamily="34" charset="0"/>
                  </a:rPr>
                  <a:t> operator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∆</m:t>
                    </m:r>
                  </m:oMath>
                </a14:m>
                <a:endParaRPr lang="en-US" dirty="0">
                  <a:latin typeface="Arial Narrow" pitchFamily="34" charset="0"/>
                </a:endParaRPr>
              </a:p>
            </p:txBody>
          </p:sp>
        </mc:Choice>
        <mc:Fallback xmlns="">
          <p:sp>
            <p:nvSpPr>
              <p:cNvPr id="3" name="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734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45720" indent="0" algn="just">
                  <a:buNone/>
                </a:pPr>
                <a:endParaRPr lang="en-US" dirty="0" smtClean="0">
                  <a:latin typeface="Arial Narrow" pitchFamily="34" charset="0"/>
                </a:endParaRPr>
              </a:p>
              <a:p>
                <a:pPr marL="502920" indent="-457200" algn="just">
                  <a:buFont typeface="+mj-lt"/>
                  <a:buAutoNum type="arabicPeriod"/>
                </a:pPr>
                <a:r>
                  <a:rPr lang="en-US" dirty="0" err="1" smtClean="0">
                    <a:latin typeface="Arial Narrow" pitchFamily="34" charset="0"/>
                  </a:rPr>
                  <a:t>Buatlahtabelselisihdari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4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</a:rPr>
                      <m:t>5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+6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−2</m:t>
                    </m:r>
                  </m:oMath>
                </a14:m>
                <a:r>
                  <a:rPr lang="en-US" dirty="0" err="1" smtClean="0">
                    <a:latin typeface="Arial Narrow" pitchFamily="34" charset="0"/>
                  </a:rPr>
                  <a:t>untuknilai-nilai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=−3</m:t>
                    </m:r>
                  </m:oMath>
                </a14:m>
                <a:r>
                  <a:rPr lang="en-US" dirty="0" err="1" smtClean="0">
                    <a:latin typeface="Arial Narrow" pitchFamily="34" charset="0"/>
                  </a:rPr>
                  <a:t>sampaidengan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=3</m:t>
                    </m:r>
                  </m:oMath>
                </a14:m>
                <a:r>
                  <a:rPr lang="en-US" dirty="0" smtClean="0">
                    <a:latin typeface="Arial Narrow" pitchFamily="34" charset="0"/>
                  </a:rPr>
                  <a:t> dengan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h</m:t>
                    </m:r>
                    <m:r>
                      <a:rPr lang="en-US" b="0" i="1" smtClean="0">
                        <a:latin typeface="Cambria Math"/>
                      </a:rPr>
                      <m:t>=1.</m:t>
                    </m:r>
                  </m:oMath>
                </a14:m>
                <a:endParaRPr lang="en-US" b="0" dirty="0" smtClean="0">
                  <a:latin typeface="Arial Narrow" pitchFamily="34" charset="0"/>
                </a:endParaRPr>
              </a:p>
              <a:p>
                <a:pPr marL="502920" indent="-457200" algn="just">
                  <a:buFont typeface="+mj-lt"/>
                  <a:buAutoNum type="arabicPeriod"/>
                </a:pPr>
                <a:r>
                  <a:rPr lang="en-US" dirty="0" err="1" smtClean="0">
                    <a:latin typeface="Arial Narrow" pitchFamily="34" charset="0"/>
                  </a:rPr>
                  <a:t>Dengan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h</m:t>
                    </m:r>
                    <m:r>
                      <a:rPr lang="en-US" b="0" i="1" smtClean="0">
                        <a:latin typeface="Cambria Math"/>
                      </a:rPr>
                      <m:t>=1</m:t>
                    </m:r>
                  </m:oMath>
                </a14:m>
                <a:r>
                  <a:rPr lang="en-US" dirty="0" smtClean="0">
                    <a:latin typeface="Arial Narrow" pitchFamily="34" charset="0"/>
                  </a:rPr>
                  <a:t>, </a:t>
                </a:r>
                <a:r>
                  <a:rPr lang="en-US" dirty="0" err="1" smtClean="0">
                    <a:latin typeface="Arial Narrow" pitchFamily="34" charset="0"/>
                  </a:rPr>
                  <a:t>berikanekspresianalitikuntuk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𝑓𝑥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∆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  <a:ea typeface="Cambria Math"/>
                      </a:rPr>
                      <m:t>𝑓𝑥</m:t>
                    </m:r>
                  </m:oMath>
                </a14:m>
                <a:r>
                  <a:rPr lang="en-US" dirty="0" smtClean="0">
                    <a:latin typeface="Arial Narrow" pitchFamily="34" charset="0"/>
                  </a:rPr>
                  <a:t> dan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∆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3</m:t>
                        </m:r>
                      </m:sup>
                    </m:sSup>
                    <m:r>
                      <a:rPr lang="en-US" i="1">
                        <a:latin typeface="Cambria Math"/>
                        <a:ea typeface="Cambria Math"/>
                      </a:rPr>
                      <m:t>𝑓𝑥</m:t>
                    </m:r>
                  </m:oMath>
                </a14:m>
                <a:r>
                  <a:rPr lang="en-US" dirty="0" smtClean="0">
                    <a:latin typeface="Arial Narrow" pitchFamily="34" charset="0"/>
                  </a:rPr>
                  <a:t> bila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𝑓𝑥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−7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+2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+3</m:t>
                    </m:r>
                  </m:oMath>
                </a14:m>
                <a:r>
                  <a:rPr lang="en-US" dirty="0" smtClean="0">
                    <a:latin typeface="Arial Narrow" pitchFamily="34" charset="0"/>
                  </a:rPr>
                  <a:t>.</a:t>
                </a:r>
              </a:p>
              <a:p>
                <a:pPr marL="502920" indent="-457200" algn="just">
                  <a:buFont typeface="+mj-lt"/>
                  <a:buAutoNum type="arabicPeriod"/>
                </a:pPr>
                <a:r>
                  <a:rPr lang="en-US" dirty="0" err="1" smtClean="0">
                    <a:latin typeface="Arial Narrow" pitchFamily="34" charset="0"/>
                  </a:rPr>
                  <a:t>Carilahekspresianalitikuntuk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 ∆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</m:sup>
                    </m:sSup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 smtClean="0">
                    <a:latin typeface="Arial Narrow" pitchFamily="34" charset="0"/>
                  </a:rPr>
                  <a:t> dengan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𝑐</m:t>
                    </m:r>
                  </m:oMath>
                </a14:m>
                <a:r>
                  <a:rPr lang="en-US" dirty="0" err="1" smtClean="0">
                    <a:latin typeface="Arial Narrow" pitchFamily="34" charset="0"/>
                  </a:rPr>
                  <a:t>adalahkonstanta</a:t>
                </a:r>
                <a:r>
                  <a:rPr lang="en-US" dirty="0" smtClean="0">
                    <a:latin typeface="Arial Narrow" pitchFamily="34" charset="0"/>
                  </a:rPr>
                  <a:t>.</a:t>
                </a:r>
              </a:p>
              <a:p>
                <a:pPr marL="502920" indent="-457200" algn="just">
                  <a:buFont typeface="+mj-lt"/>
                  <a:buAutoNum type="arabicPeriod"/>
                </a:pPr>
                <a:r>
                  <a:rPr lang="en-US" dirty="0" err="1" smtClean="0">
                    <a:latin typeface="Arial Narrow" pitchFamily="34" charset="0"/>
                  </a:rPr>
                  <a:t>Carilahduasukuberikutnyadaribarisan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=5,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11,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22,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40,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4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74,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5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140,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6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261 </m:t>
                    </m:r>
                    <m:r>
                      <a:rPr lang="en-US" b="0" i="1" smtClean="0">
                        <a:latin typeface="Cambria Math"/>
                      </a:rPr>
                      <m:t>𝑑𝑎𝑛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7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467</m:t>
                    </m:r>
                  </m:oMath>
                </a14:m>
                <a:r>
                  <a:rPr lang="en-US" dirty="0" err="1" smtClean="0">
                    <a:latin typeface="Arial Narrow" pitchFamily="34" charset="0"/>
                  </a:rPr>
                  <a:t>denganmenentukanrumusumum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err="1" smtClean="0">
                    <a:latin typeface="Arial Narrow" pitchFamily="34" charset="0"/>
                  </a:rPr>
                  <a:t>terlebihdahulu</a:t>
                </a:r>
                <a:r>
                  <a:rPr lang="en-US" dirty="0" smtClean="0">
                    <a:latin typeface="Arial Narrow" pitchFamily="34" charset="0"/>
                  </a:rPr>
                  <a:t>.</a:t>
                </a:r>
              </a:p>
              <a:p>
                <a:pPr marL="502920" indent="-457200" algn="just">
                  <a:buFont typeface="+mj-lt"/>
                  <a:buAutoNum type="arabicPeriod"/>
                </a:pPr>
                <a:r>
                  <a:rPr lang="en-US" dirty="0" err="1" smtClean="0">
                    <a:latin typeface="Arial Narrow" pitchFamily="34" charset="0"/>
                  </a:rPr>
                  <a:t>Carilah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∆</m:t>
                    </m:r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∆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𝑢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𝑥</m:t>
                        </m:r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</a:rPr>
                      <m:t>,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∆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3</m:t>
                        </m:r>
                      </m:sup>
                    </m:sSup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𝑢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dirty="0" err="1" smtClean="0">
                    <a:latin typeface="Arial Narrow" pitchFamily="34" charset="0"/>
                  </a:rPr>
                  <a:t>untukfungsi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𝑢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𝑥</m:t>
                        </m:r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𝑎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𝑏𝑥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𝑐</m:t>
                    </m:r>
                  </m:oMath>
                </a14:m>
                <a:r>
                  <a:rPr lang="en-US" dirty="0" smtClean="0">
                    <a:latin typeface="Arial Narrow" pitchFamily="34" charset="0"/>
                  </a:rPr>
                  <a:t> dan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𝑢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𝑥</m:t>
                        </m:r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dirty="0" smtClean="0">
                    <a:latin typeface="Arial Narrow" pitchFamily="34" charset="0"/>
                  </a:rPr>
                  <a:t>. Ambillah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h</m:t>
                    </m:r>
                    <m:r>
                      <a:rPr lang="en-US" i="1">
                        <a:latin typeface="Cambria Math"/>
                      </a:rPr>
                      <m:t>=1</m:t>
                    </m:r>
                  </m:oMath>
                </a14:m>
                <a:r>
                  <a:rPr lang="en-US" dirty="0" smtClean="0">
                    <a:latin typeface="Arial Narrow" pitchFamily="34" charset="0"/>
                  </a:rPr>
                  <a:t>.</a:t>
                </a: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72" r="-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" y="355847"/>
            <a:ext cx="8609860" cy="1054394"/>
          </a:xfrm>
        </p:spPr>
        <p:txBody>
          <a:bodyPr/>
          <a:lstStyle/>
          <a:p>
            <a:r>
              <a:rPr lang="en-US" dirty="0" err="1" smtClean="0">
                <a:latin typeface="Arial Narrow" pitchFamily="34" charset="0"/>
              </a:rPr>
              <a:t>Soal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latihan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selisih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terhingga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biasa</a:t>
            </a:r>
            <a:endParaRPr lang="en-US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18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>
                    <a:latin typeface="Arial Narrow" pitchFamily="34" charset="0"/>
                  </a:rPr>
                  <a:t>Misalkan </a:t>
                </a:r>
                <a:r>
                  <a:rPr lang="en-US" dirty="0" err="1" smtClean="0">
                    <a:latin typeface="Arial Narrow" pitchFamily="34" charset="0"/>
                  </a:rPr>
                  <a:t>diberikannilai-nilaifungsi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dirty="0" smtClean="0">
                    <a:latin typeface="Arial Narrow" pitchFamily="34" charset="0"/>
                  </a:rPr>
                  <a:t>untuk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𝑎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</a:rPr>
                      <m:t>𝑏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</a:rPr>
                      <m:t>𝑐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</a:rPr>
                      <m:t>𝑑</m:t>
                    </m:r>
                    <m:r>
                      <a:rPr lang="en-US" b="0" i="1" smtClean="0">
                        <a:latin typeface="Cambria Math"/>
                      </a:rPr>
                      <m:t>,⋯</m:t>
                    </m:r>
                  </m:oMath>
                </a14:m>
                <a:r>
                  <a:rPr lang="en-US" dirty="0" err="1" smtClean="0">
                    <a:latin typeface="Arial Narrow" pitchFamily="34" charset="0"/>
                  </a:rPr>
                  <a:t>denganpanjang</a:t>
                </a:r>
                <a:r>
                  <a:rPr lang="en-US" dirty="0" smtClean="0">
                    <a:latin typeface="Arial Narrow" pitchFamily="34" charset="0"/>
                  </a:rPr>
                  <a:t> interval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𝑏</m:t>
                    </m:r>
                    <m:r>
                      <a:rPr lang="en-US" b="0" i="1" smtClean="0">
                        <a:latin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</a:rPr>
                      <m:t>𝑎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</a:rPr>
                      <m:t>𝑐</m:t>
                    </m:r>
                    <m:r>
                      <a:rPr lang="en-US" b="0" i="1" smtClean="0">
                        <a:latin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</a:rPr>
                      <m:t>𝑏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</a:rPr>
                      <m:t>𝑑</m:t>
                    </m:r>
                    <m:r>
                      <a:rPr lang="en-US" b="0" i="1" smtClean="0">
                        <a:latin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</a:rPr>
                      <m:t>𝑐</m:t>
                    </m:r>
                    <m:r>
                      <a:rPr lang="en-US" b="0" i="1" smtClean="0">
                        <a:latin typeface="Cambria Math"/>
                      </a:rPr>
                      <m:t>,⋯</m:t>
                    </m:r>
                  </m:oMath>
                </a14:m>
                <a:r>
                  <a:rPr lang="en-US" b="1" dirty="0" err="1" smtClean="0">
                    <a:latin typeface="Arial Narrow" pitchFamily="34" charset="0"/>
                  </a:rPr>
                  <a:t>tidakharussama</a:t>
                </a:r>
                <a:r>
                  <a:rPr lang="en-US" b="1" dirty="0" smtClean="0">
                    <a:latin typeface="Arial Narrow" pitchFamily="34" charset="0"/>
                  </a:rPr>
                  <a:t>.</a:t>
                </a:r>
              </a:p>
              <a:p>
                <a:r>
                  <a:rPr lang="en-US" dirty="0" err="1" smtClean="0">
                    <a:latin typeface="Arial Narrow" pitchFamily="34" charset="0"/>
                  </a:rPr>
                  <a:t>Definisikan</a:t>
                </a:r>
                <a:r>
                  <a:rPr lang="en-US" b="1" dirty="0" err="1" smtClean="0">
                    <a:latin typeface="Arial Narrow" pitchFamily="34" charset="0"/>
                  </a:rPr>
                  <a:t>selisihpembagi</a:t>
                </a:r>
                <a:r>
                  <a:rPr lang="en-US" dirty="0" err="1" smtClean="0">
                    <a:latin typeface="Arial Narrow" pitchFamily="34" charset="0"/>
                  </a:rPr>
                  <a:t>dari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dirty="0" smtClean="0">
                    <a:latin typeface="Arial Narrow" pitchFamily="34" charset="0"/>
                  </a:rPr>
                  <a:t> ke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𝑏</m:t>
                    </m:r>
                  </m:oMath>
                </a14:m>
                <a:r>
                  <a:rPr lang="en-US" dirty="0" err="1" smtClean="0">
                    <a:latin typeface="Arial Narrow" pitchFamily="34" charset="0"/>
                  </a:rPr>
                  <a:t>olehpersamaan</a:t>
                </a:r>
                <a:endParaRPr lang="en-US" dirty="0" smtClean="0">
                  <a:latin typeface="Arial Narrow" pitchFamily="34" charset="0"/>
                </a:endParaRPr>
              </a:p>
              <a:p>
                <a:pPr marL="4572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⍋</m:t>
                              </m:r>
                            </m:e>
                            <m:lim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𝑏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e>
                      </m:func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𝑏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dirty="0" smtClean="0">
                  <a:latin typeface="Arial Narrow" pitchFamily="34" charset="0"/>
                </a:endParaRPr>
              </a:p>
              <a:p>
                <a:pPr>
                  <a:buFont typeface="Wingdings" pitchFamily="2" charset="2"/>
                  <a:buChar char="§"/>
                </a:pPr>
                <a:r>
                  <a:rPr lang="en-US" dirty="0" err="1" smtClean="0">
                    <a:latin typeface="Arial Narrow" pitchFamily="34" charset="0"/>
                  </a:rPr>
                  <a:t>TabelSelisihpembagidarifungsitersebutadalah</a:t>
                </a:r>
                <a:endParaRPr lang="en-US" dirty="0" smtClean="0">
                  <a:latin typeface="Arial Narrow" pitchFamily="34" charset="0"/>
                </a:endParaRPr>
              </a:p>
              <a:p>
                <a:pPr marL="45720" indent="0">
                  <a:buNone/>
                </a:pPr>
                <a:endParaRPr lang="en-US" dirty="0">
                  <a:latin typeface="Arial Narrow" pitchFamily="34" charset="0"/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rial Narrow" pitchFamily="34" charset="0"/>
              </a:rPr>
              <a:t>Selisih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pembagi</a:t>
            </a:r>
            <a:endParaRPr lang="en-US" dirty="0">
              <a:latin typeface="Arial Narrow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98304993"/>
                  </p:ext>
                </p:extLst>
              </p:nvPr>
            </p:nvGraphicFramePr>
            <p:xfrm>
              <a:off x="1447800" y="4038600"/>
              <a:ext cx="6096000" cy="235413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19200"/>
                    <a:gridCol w="1219200"/>
                    <a:gridCol w="1219200"/>
                    <a:gridCol w="1219200"/>
                    <a:gridCol w="1219200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smtClean="0">
                                    <a:latin typeface="Cambria Math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smtClean="0">
                                    <a:latin typeface="Cambria Math"/>
                                    <a:ea typeface="Cambria Math"/>
                                  </a:rPr>
                                  <m:t>⍋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 smtClean="0">
                                        <a:latin typeface="Cambria Math"/>
                                        <a:ea typeface="Cambria Math"/>
                                      </a:rPr>
                                      <m:t>⍋</m:t>
                                    </m:r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 smtClean="0">
                                        <a:latin typeface="Cambria Math"/>
                                        <a:ea typeface="Cambria Math"/>
                                      </a:rPr>
                                      <m:t>⍋</m:t>
                                    </m:r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𝟑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funcPr>
                                  <m:fName>
                                    <m:limLow>
                                      <m:limLowPr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  <a:ea typeface="Cambria Math"/>
                                          </a:rPr>
                                          <m:t>⍋</m:t>
                                        </m:r>
                                      </m:e>
                                      <m:lim>
                                        <m:r>
                                          <a:rPr lang="en-US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𝑏</m:t>
                                        </m:r>
                                      </m:lim>
                                    </m:limLow>
                                  </m:fName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/>
                                          </a:rPr>
                                          <m:t>𝑎</m:t>
                                        </m:r>
                                      </m:sub>
                                    </m:sSub>
                                  </m:e>
                                </m:func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limLow>
                                      <m:limLowPr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  <a:ea typeface="Cambria Math"/>
                                          </a:rPr>
                                          <m:t>⍋</m:t>
                                        </m:r>
                                      </m:e>
                                      <m:lim>
                                        <m:r>
                                          <a:rPr lang="en-US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𝑏𝑐</m:t>
                                        </m:r>
                                      </m:lim>
                                    </m:limLow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limLow>
                                      <m:limLowPr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  <a:ea typeface="Cambria Math"/>
                                          </a:rPr>
                                          <m:t>⍋</m:t>
                                        </m:r>
                                      </m:e>
                                      <m:lim>
                                        <m:r>
                                          <a:rPr lang="en-US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𝑏𝑐𝑑</m:t>
                                        </m:r>
                                      </m:lim>
                                    </m:limLow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𝟑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funcPr>
                                  <m:fName>
                                    <m:limLow>
                                      <m:limLowPr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  <a:ea typeface="Cambria Math"/>
                                          </a:rPr>
                                          <m:t>⍋</m:t>
                                        </m:r>
                                      </m:e>
                                      <m:lim>
                                        <m:r>
                                          <a:rPr lang="en-US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𝑐</m:t>
                                        </m:r>
                                      </m:lim>
                                    </m:limLow>
                                  </m:fName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/>
                                          </a:rPr>
                                          <m:t>𝑏</m:t>
                                        </m:r>
                                      </m:sub>
                                    </m:sSub>
                                  </m:e>
                                </m:func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limLow>
                                      <m:limLowPr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  <a:ea typeface="Cambria Math"/>
                                          </a:rPr>
                                          <m:t>⍋</m:t>
                                        </m:r>
                                      </m:e>
                                      <m:lim>
                                        <m:r>
                                          <a:rPr lang="en-US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𝑐𝑑</m:t>
                                        </m:r>
                                      </m:lim>
                                    </m:limLow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funcPr>
                                  <m:fName>
                                    <m:limLow>
                                      <m:limLowPr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  <a:ea typeface="Cambria Math"/>
                                          </a:rPr>
                                          <m:t>⍋</m:t>
                                        </m:r>
                                      </m:e>
                                      <m:lim>
                                        <m:r>
                                          <a:rPr lang="en-US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𝑑</m:t>
                                        </m:r>
                                      </m:lim>
                                    </m:limLow>
                                  </m:fName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/>
                                          </a:rPr>
                                          <m:t>𝑐</m:t>
                                        </m:r>
                                      </m:sub>
                                    </m:sSub>
                                  </m:e>
                                </m:func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𝑑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a14="http://schemas.microsoft.com/office/drawing/2010/main" xmlns="" xmlns:p14="http://schemas.microsoft.com/office/powerpoint/2010/main" val="2898304993"/>
                  </p:ext>
                </p:extLst>
              </p:nvPr>
            </p:nvGraphicFramePr>
            <p:xfrm>
              <a:off x="1447800" y="4038600"/>
              <a:ext cx="6096000" cy="235413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19200"/>
                    <a:gridCol w="1219200"/>
                    <a:gridCol w="1219200"/>
                    <a:gridCol w="1219200"/>
                    <a:gridCol w="1219200"/>
                  </a:tblGrid>
                  <a:tr h="39401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500" t="-1538" r="-400000" b="-49384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100500" t="-1538" r="-300000" b="-49384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200500" t="-1538" r="-200000" b="-49384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300500" t="-1538" r="-100000" b="-49384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00500" t="-1538" b="-493846"/>
                          </a:stretch>
                        </a:blipFill>
                      </a:tcPr>
                    </a:tc>
                  </a:tr>
                  <a:tr h="53390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500" t="-75862" r="-400000" b="-26896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100500" t="-75862" r="-300000" b="-26896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200500" t="-75862" r="-200000" b="-26896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300500" t="-75862" r="-100000" b="-26896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00500" t="-75862" b="-268966"/>
                          </a:stretch>
                        </a:blipFill>
                      </a:tcPr>
                    </a:tc>
                  </a:tr>
                  <a:tr h="53390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500" t="-173864" r="-400000" b="-165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100500" t="-173864" r="-300000" b="-165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200500" t="-173864" r="-200000" b="-165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300500" t="-173864" r="-100000" b="-165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 anchor="ctr"/>
                    </a:tc>
                  </a:tr>
                  <a:tr h="52146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500" t="-283529" r="-400000" b="-717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100500" t="-283529" r="-300000" b="-717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200500" t="-283529" r="-200000" b="-717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500" t="-534426" r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100500" t="-534426" r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82632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limLow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⍋</m:t>
                            </m:r>
                          </m:e>
                          <m:lim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𝑏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𝑈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𝑎</m:t>
                            </m:r>
                          </m:sub>
                        </m:sSub>
                      </m:e>
                    </m:func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𝑈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𝑏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𝑈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r>
                          <a:rPr lang="en-US" i="1">
                            <a:latin typeface="Cambria Math"/>
                          </a:rPr>
                          <m:t>𝑏</m:t>
                        </m:r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r>
                          <a:rPr lang="en-US" i="1">
                            <a:latin typeface="Cambria Math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dirty="0" smtClean="0"/>
                  <a:t> formula </a:t>
                </a:r>
                <a:r>
                  <a:rPr lang="en-US" dirty="0" err="1" smtClean="0"/>
                  <a:t>takumum</a:t>
                </a:r>
                <a:endParaRPr lang="en-US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limLow>
                          <m:limLow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limLow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⍋</m:t>
                            </m:r>
                          </m:e>
                          <m:lim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𝑏𝑐</m:t>
                            </m:r>
                          </m:lim>
                        </m:limLow>
                      </m:e>
                      <m:sup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𝑎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limLowPr>
                              <m:e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⍋</m:t>
                                </m:r>
                              </m:e>
                              <m:lim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𝑐</m:t>
                                </m:r>
                              </m:lim>
                            </m:limLow>
                          </m:fName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𝑈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/>
                                  </a:rPr>
                                  <m:t>𝑏</m:t>
                                </m:r>
                              </m:sub>
                            </m:sSub>
                          </m:e>
                        </m:func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limLowPr>
                              <m:e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⍋</m:t>
                                </m:r>
                              </m:e>
                              <m:lim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𝑏</m:t>
                                </m:r>
                              </m:lim>
                            </m:limLow>
                          </m:fName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𝑈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/>
                                  </a:rPr>
                                  <m:t>𝑎</m:t>
                                </m:r>
                              </m:sub>
                            </m:sSub>
                          </m:e>
                        </m:func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𝑐</m:t>
                        </m:r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</m:den>
                    </m:f>
                  </m:oMath>
                </a14:m>
                <a:endParaRPr lang="en-US" b="0" i="1" dirty="0" smtClean="0">
                  <a:latin typeface="Cambria Math"/>
                </a:endParaRPr>
              </a:p>
              <a:p>
                <a:pPr marL="4572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𝑐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𝑏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</a:rPr>
                                <m:t>𝑐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𝑏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𝑏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𝑎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i="1">
                                  <a:latin typeface="Cambria Math"/>
                                </a:rPr>
                                <m:t>𝑏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𝑎</m:t>
                              </m:r>
                            </m:den>
                          </m:f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𝑏</m:t>
                              </m:r>
                            </m:e>
                          </m:d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𝑐</m:t>
                              </m:r>
                            </m:e>
                          </m:d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𝑏</m:t>
                              </m:r>
                            </m:sub>
                          </m:sSub>
                        </m:num>
                        <m:den>
                          <m:d>
                            <m:d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𝑏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</m:d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𝑏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𝑐</m:t>
                              </m:r>
                            </m:e>
                          </m:d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</m:num>
                        <m:den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𝑐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𝑎</m:t>
                              </m:r>
                            </m:e>
                          </m:d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𝑐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𝑏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limLow>
                          <m:limLow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limLow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⍋</m:t>
                            </m:r>
                          </m:e>
                          <m:lim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𝑏𝑐𝑑</m:t>
                            </m:r>
                          </m:lim>
                        </m:limLow>
                      </m:e>
                      <m:sup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𝟑</m:t>
                        </m:r>
                      </m:sup>
                    </m:sSup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𝑎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limLow>
                              <m:limLow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limLowPr>
                              <m:e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⍋</m:t>
                                </m:r>
                              </m:e>
                              <m:lim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𝑐𝑑</m:t>
                                </m:r>
                              </m:lim>
                            </m:limLow>
                          </m:e>
                          <m:sup>
                            <m:r>
                              <a:rPr lang="en-US" b="1" i="1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𝑈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𝑏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limLow>
                              <m:limLow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limLowPr>
                              <m:e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⍋</m:t>
                                </m:r>
                              </m:e>
                              <m:lim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  <m:t>𝑏𝑐</m:t>
                                </m:r>
                              </m:lim>
                            </m:limLow>
                          </m:e>
                          <m:sup>
                            <m:r>
                              <a:rPr lang="en-US" b="1" i="1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𝑈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𝑑</m:t>
                        </m:r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</m:den>
                    </m:f>
                  </m:oMath>
                </a14:m>
                <a:endParaRPr lang="en-US" b="0" i="1" dirty="0" smtClean="0">
                  <a:latin typeface="Cambria Math"/>
                </a:endParaRPr>
              </a:p>
              <a:p>
                <a:pPr marL="4572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𝑏</m:t>
                              </m:r>
                            </m:e>
                          </m:d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𝑐</m:t>
                              </m:r>
                            </m:e>
                          </m:d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𝑑</m:t>
                              </m:r>
                            </m:e>
                          </m:d>
                        </m:den>
                      </m:f>
                      <m:r>
                        <a:rPr lang="en-US" i="1">
                          <a:latin typeface="Cambria Math"/>
                        </a:rPr>
                        <m:t>+</m:t>
                      </m:r>
                      <m:r>
                        <a:rPr lang="en-US" i="1" smtClean="0">
                          <a:latin typeface="Cambria Math"/>
                          <a:ea typeface="Cambria Math"/>
                        </a:rPr>
                        <m:t>⋯</m:t>
                      </m:r>
                      <m:r>
                        <a:rPr lang="en-US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𝑑</m:t>
                              </m:r>
                            </m:sub>
                          </m:sSub>
                        </m:num>
                        <m:den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𝑑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𝑎</m:t>
                              </m:r>
                            </m:e>
                          </m:d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𝑑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𝑏</m:t>
                              </m:r>
                            </m:e>
                          </m:d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𝑑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𝑐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Selisih</a:t>
            </a:r>
            <a:r>
              <a:rPr lang="en-US" dirty="0" smtClean="0"/>
              <a:t> </a:t>
            </a:r>
            <a:r>
              <a:rPr lang="en-US" dirty="0" err="1" smtClean="0"/>
              <a:t>pembagi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sembarang</a:t>
            </a:r>
            <a:r>
              <a:rPr lang="en-US" dirty="0" smtClean="0"/>
              <a:t> 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46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574</TotalTime>
  <Words>311</Words>
  <Application>Microsoft Office PowerPoint</Application>
  <PresentationFormat>On-screen Show (4:3)</PresentationFormat>
  <Paragraphs>292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Arial Narrow</vt:lpstr>
      <vt:lpstr>Calibri</vt:lpstr>
      <vt:lpstr>Cambria Math</vt:lpstr>
      <vt:lpstr>Franklin Gothic Medium</vt:lpstr>
      <vt:lpstr>Wingdings</vt:lpstr>
      <vt:lpstr>Wingdings 2</vt:lpstr>
      <vt:lpstr>Grid</vt:lpstr>
      <vt:lpstr>Selisih Terhingga Biasa,  Selisih Pembagi dan Selisih Pembagi Newton</vt:lpstr>
      <vt:lpstr>Selisih terhingga biasa </vt:lpstr>
      <vt:lpstr>Operator Selisih∆</vt:lpstr>
      <vt:lpstr>Contoh soal selisih terhingga biasa</vt:lpstr>
      <vt:lpstr>Formula ANALITIK </vt:lpstr>
      <vt:lpstr>Hukum-hukum operator ∆</vt:lpstr>
      <vt:lpstr>Soal latihan selisih terhingga biasa</vt:lpstr>
      <vt:lpstr>Selisih pembagi</vt:lpstr>
      <vt:lpstr>Selisih pembagi untuk sembarang n</vt:lpstr>
      <vt:lpstr>Teorema </vt:lpstr>
      <vt:lpstr>Contoh soal selisih pembagi(1)</vt:lpstr>
      <vt:lpstr>Contoh soal selisih pembagi(2)</vt:lpstr>
      <vt:lpstr>teorema</vt:lpstr>
      <vt:lpstr>Selisih pembagi newton</vt:lpstr>
      <vt:lpstr>Selisih pembagi newton(2)</vt:lpstr>
      <vt:lpstr>Selisih pembagi newton(3)</vt:lpstr>
      <vt:lpstr>Contoh soal selisih pembagi newton(1)</vt:lpstr>
      <vt:lpstr>PowerPoint Presentation</vt:lpstr>
      <vt:lpstr>Soal latihan selisih Pembagi dan pembagi newton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Selisih Terhingga Biasa,  Selisih Pembagi dan Selisih Pembagi Newton</dc:title>
  <dc:creator>Dell</dc:creator>
  <cp:lastModifiedBy>Aflich YF</cp:lastModifiedBy>
  <cp:revision>122</cp:revision>
  <dcterms:created xsi:type="dcterms:W3CDTF">2016-10-08T08:19:28Z</dcterms:created>
  <dcterms:modified xsi:type="dcterms:W3CDTF">2018-10-26T08:51:49Z</dcterms:modified>
</cp:coreProperties>
</file>