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9/28/2020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9/28/2020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022" y="3763631"/>
            <a:ext cx="10993549" cy="1475013"/>
          </a:xfrm>
        </p:spPr>
        <p:txBody>
          <a:bodyPr>
            <a:normAutofit/>
          </a:bodyPr>
          <a:lstStyle/>
          <a:p>
            <a:pPr algn="ctr"/>
            <a:r>
              <a:rPr lang="en-US" sz="4400" b="1" dirty="0">
                <a:solidFill>
                  <a:schemeClr val="bg1"/>
                </a:solidFill>
              </a:rPr>
              <a:t>KONSEP PENDIDIKAN INKLUSIF</a:t>
            </a:r>
            <a:endParaRPr lang="en-US" sz="4400"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67547" y="1649284"/>
            <a:ext cx="10993546" cy="590321"/>
          </a:xfrm>
        </p:spPr>
        <p:txBody>
          <a:bodyPr>
            <a:normAutofit fontScale="92500" lnSpcReduction="20000"/>
          </a:bodyPr>
          <a:lstStyle/>
          <a:p>
            <a:pPr algn="ctr"/>
            <a:r>
              <a:rPr lang="en-US" b="1" dirty="0" smtClean="0"/>
              <a:t>TITA </a:t>
            </a:r>
            <a:r>
              <a:rPr lang="en-US" b="1" dirty="0" smtClean="0"/>
              <a:t>ROSITA</a:t>
            </a:r>
          </a:p>
          <a:p>
            <a:pPr algn="ctr"/>
            <a:r>
              <a:rPr lang="en-US" b="1" dirty="0" smtClean="0"/>
              <a:t>BK IKIP SILIWANGI</a:t>
            </a:r>
            <a:endParaRPr lang="en-US" b="1" dirty="0"/>
          </a:p>
        </p:txBody>
      </p:sp>
    </p:spTree>
    <p:extLst>
      <p:ext uri="{BB962C8B-B14F-4D97-AF65-F5344CB8AC3E}">
        <p14:creationId xmlns:p14="http://schemas.microsoft.com/office/powerpoint/2010/main" val="358634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99098"/>
          </a:xfrm>
        </p:spPr>
        <p:txBody>
          <a:bodyPr/>
          <a:lstStyle/>
          <a:p>
            <a:pPr algn="ctr"/>
            <a:r>
              <a:rPr lang="en-US" b="1" dirty="0" err="1"/>
              <a:t>Definisi</a:t>
            </a:r>
            <a:r>
              <a:rPr lang="en-US" b="1" dirty="0"/>
              <a:t> </a:t>
            </a:r>
            <a:r>
              <a:rPr lang="en-US" b="1" dirty="0" err="1"/>
              <a:t>Pendidikan</a:t>
            </a:r>
            <a:r>
              <a:rPr lang="en-US" b="1" dirty="0"/>
              <a:t> </a:t>
            </a:r>
            <a:r>
              <a:rPr lang="en-US" b="1" dirty="0" err="1"/>
              <a:t>Inklusif</a:t>
            </a:r>
            <a:endParaRPr lang="en-US" dirty="0"/>
          </a:p>
        </p:txBody>
      </p:sp>
      <p:sp>
        <p:nvSpPr>
          <p:cNvPr id="3" name="Content Placeholder 2"/>
          <p:cNvSpPr>
            <a:spLocks noGrp="1"/>
          </p:cNvSpPr>
          <p:nvPr>
            <p:ph idx="1"/>
          </p:nvPr>
        </p:nvSpPr>
        <p:spPr>
          <a:xfrm>
            <a:off x="581192" y="2180496"/>
            <a:ext cx="11029615" cy="4302191"/>
          </a:xfrm>
        </p:spPr>
        <p:txBody>
          <a:bodyPr/>
          <a:lstStyle/>
          <a:p>
            <a:r>
              <a:rPr lang="en-US" sz="2000" dirty="0" err="1">
                <a:latin typeface="Times New Roman" panose="02020603050405020304" pitchFamily="18" charset="0"/>
                <a:cs typeface="Times New Roman" panose="02020603050405020304" pitchFamily="18" charset="0"/>
              </a:rPr>
              <a:t>Inklusif</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berasal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dari</a:t>
            </a:r>
            <a:r>
              <a:rPr lang="en-US" sz="2000" dirty="0">
                <a:latin typeface="Times New Roman" panose="02020603050405020304" pitchFamily="18" charset="0"/>
                <a:cs typeface="Times New Roman" panose="02020603050405020304" pitchFamily="18" charset="0"/>
              </a:rPr>
              <a:t> kata </a:t>
            </a:r>
            <a:r>
              <a:rPr lang="en-US" sz="2000" dirty="0" err="1">
                <a:latin typeface="Times New Roman" panose="02020603050405020304" pitchFamily="18" charset="0"/>
                <a:cs typeface="Times New Roman" panose="02020603050405020304" pitchFamily="18" charset="0"/>
              </a:rPr>
              <a:t>bahasa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inggris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yaitu</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inclusive,</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memiliki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arti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termasuk</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Inclusive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merupakan</a:t>
            </a:r>
            <a:r>
              <a:rPr lang="en-US" sz="2000" dirty="0">
                <a:latin typeface="Times New Roman" panose="02020603050405020304" pitchFamily="18" charset="0"/>
                <a:cs typeface="Times New Roman" panose="02020603050405020304" pitchFamily="18" charset="0"/>
              </a:rPr>
              <a:t> kata </a:t>
            </a:r>
            <a:r>
              <a:rPr lang="en-US" sz="2000" dirty="0" err="1">
                <a:latin typeface="Times New Roman" panose="02020603050405020304" pitchFamily="18" charset="0"/>
                <a:cs typeface="Times New Roman" panose="02020603050405020304" pitchFamily="18" charset="0"/>
              </a:rPr>
              <a:t>sifat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sedangkan</a:t>
            </a:r>
            <a:r>
              <a:rPr lang="en-US" sz="2000" dirty="0">
                <a:latin typeface="Times New Roman" panose="02020603050405020304" pitchFamily="18" charset="0"/>
                <a:cs typeface="Times New Roman" panose="02020603050405020304" pitchFamily="18" charset="0"/>
              </a:rPr>
              <a:t> kata </a:t>
            </a:r>
            <a:r>
              <a:rPr lang="en-US" sz="2000" dirty="0" err="1">
                <a:latin typeface="Times New Roman" panose="02020603050405020304" pitchFamily="18" charset="0"/>
                <a:cs typeface="Times New Roman" panose="02020603050405020304" pitchFamily="18" charset="0"/>
              </a:rPr>
              <a:t>benda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dari</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inclusive </a:t>
            </a:r>
            <a:r>
              <a:rPr lang="en-US" sz="2000" dirty="0" err="1">
                <a:latin typeface="Times New Roman" panose="02020603050405020304" pitchFamily="18" charset="0"/>
                <a:cs typeface="Times New Roman" panose="02020603050405020304" pitchFamily="18" charset="0"/>
              </a:rPr>
              <a:t>yaitu</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inclusion.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Inklusi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digunakan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untuk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menggambarkan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suatu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kelompok</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anggotanya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dalam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kondisi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beragam</a:t>
            </a:r>
            <a:r>
              <a:rPr lang="en-US" sz="2000" dirty="0" smtClean="0">
                <a:latin typeface="Times New Roman" panose="02020603050405020304" pitchFamily="18" charset="0"/>
                <a:cs typeface="Times New Roman" panose="02020603050405020304" pitchFamily="18" charset="0"/>
              </a:rPr>
              <a:t>.</a:t>
            </a:r>
          </a:p>
          <a:p>
            <a:r>
              <a:rPr lang="en-US" sz="2000" dirty="0" err="1">
                <a:latin typeface="Times New Roman" panose="02020603050405020304" pitchFamily="18" charset="0"/>
                <a:cs typeface="Times New Roman" panose="02020603050405020304" pitchFamily="18" charset="0"/>
              </a:rPr>
              <a:t>Adapun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pendidikan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inklusif</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menurut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Pasal</a:t>
            </a:r>
            <a:r>
              <a:rPr lang="en-US" sz="2000" dirty="0">
                <a:latin typeface="Times New Roman" panose="02020603050405020304" pitchFamily="18" charset="0"/>
                <a:cs typeface="Times New Roman" panose="02020603050405020304" pitchFamily="18" charset="0"/>
              </a:rPr>
              <a:t> 1 </a:t>
            </a:r>
            <a:r>
              <a:rPr lang="en-US" sz="2000" dirty="0" err="1">
                <a:latin typeface="Times New Roman" panose="02020603050405020304" pitchFamily="18" charset="0"/>
                <a:cs typeface="Times New Roman" panose="02020603050405020304" pitchFamily="18" charset="0"/>
              </a:rPr>
              <a:t>Peraturan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Menteri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Pendidikan</a:t>
            </a:r>
            <a:r>
              <a:rPr lang="en-US" sz="2000" dirty="0">
                <a:latin typeface="Times New Roman" panose="02020603050405020304" pitchFamily="18" charset="0"/>
                <a:cs typeface="Times New Roman" panose="02020603050405020304" pitchFamily="18" charset="0"/>
              </a:rPr>
              <a:t> Nasional (</a:t>
            </a:r>
            <a:r>
              <a:rPr lang="en-US" sz="2000" dirty="0" err="1">
                <a:latin typeface="Times New Roman" panose="02020603050405020304" pitchFamily="18" charset="0"/>
                <a:cs typeface="Times New Roman" panose="02020603050405020304" pitchFamily="18" charset="0"/>
              </a:rPr>
              <a:t>Permendiknas</a:t>
            </a:r>
            <a:r>
              <a:rPr lang="en-US" sz="2000" dirty="0">
                <a:latin typeface="Times New Roman" panose="02020603050405020304" pitchFamily="18" charset="0"/>
                <a:cs typeface="Times New Roman" panose="02020603050405020304" pitchFamily="18" charset="0"/>
              </a:rPr>
              <a:t>) No. 70 </a:t>
            </a:r>
            <a:r>
              <a:rPr lang="en-US" sz="2000" dirty="0" err="1">
                <a:latin typeface="Times New Roman" panose="02020603050405020304" pitchFamily="18" charset="0"/>
                <a:cs typeface="Times New Roman" panose="02020603050405020304" pitchFamily="18" charset="0"/>
              </a:rPr>
              <a:t>Tahun</a:t>
            </a:r>
            <a:r>
              <a:rPr lang="en-US" sz="2000" dirty="0">
                <a:latin typeface="Times New Roman" panose="02020603050405020304" pitchFamily="18" charset="0"/>
                <a:cs typeface="Times New Roman" panose="02020603050405020304" pitchFamily="18" charset="0"/>
              </a:rPr>
              <a:t> 2009 </a:t>
            </a:r>
            <a:r>
              <a:rPr lang="en-US" sz="2000" dirty="0" err="1">
                <a:latin typeface="Times New Roman" panose="02020603050405020304" pitchFamily="18" charset="0"/>
                <a:cs typeface="Times New Roman" panose="02020603050405020304" pitchFamily="18" charset="0"/>
              </a:rPr>
              <a:t>yaitu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sistem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penyelenggaraan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pendidikan</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memberikan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kesempatan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kepada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semua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peserta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didik</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memiliki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kelainan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memiliki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potensi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kecerdasan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dan</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atau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bakat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istimewa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untuk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mengikuti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pendidikan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atau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pembelajaran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dalam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satu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lingkungan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pendidikan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secara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bersama-sama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dengan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peserta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didik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umumnya</a:t>
            </a:r>
            <a:r>
              <a:rPr lang="en-US" sz="2000" dirty="0">
                <a:latin typeface="Times New Roman" panose="02020603050405020304" pitchFamily="18" charset="0"/>
                <a:cs typeface="Times New Roman" panose="02020603050405020304" pitchFamily="18" charset="0"/>
              </a:rPr>
              <a:t>.</a:t>
            </a:r>
          </a:p>
          <a:p>
            <a:r>
              <a:rPr lang="id-ID" sz="2000" dirty="0">
                <a:latin typeface="Times New Roman" panose="02020603050405020304" pitchFamily="18" charset="0"/>
                <a:cs typeface="Times New Roman" panose="02020603050405020304" pitchFamily="18" charset="0"/>
              </a:rPr>
              <a:t>Sekolah inklusi adalah sekolah yang menampung semua </a:t>
            </a:r>
            <a:r>
              <a:rPr lang="en-US" sz="2000" dirty="0" err="1">
                <a:latin typeface="Times New Roman" panose="02020603050405020304" pitchFamily="18" charset="0"/>
                <a:cs typeface="Times New Roman" panose="02020603050405020304" pitchFamily="18" charset="0"/>
              </a:rPr>
              <a:t>peserta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didik</a:t>
            </a:r>
            <a:r>
              <a:rPr lang="id-ID" sz="2000" dirty="0">
                <a:latin typeface="Times New Roman" panose="02020603050405020304" pitchFamily="18" charset="0"/>
                <a:cs typeface="Times New Roman" panose="02020603050405020304" pitchFamily="18" charset="0"/>
              </a:rPr>
              <a:t> di kelas yang sama, menyediakan program pendidikan yang layak, menantang, tetapi disesuaikan dengan kemampuan dan kebutuhan setiap </a:t>
            </a:r>
            <a:r>
              <a:rPr lang="en-US" sz="2000" dirty="0" err="1">
                <a:latin typeface="Times New Roman" panose="02020603050405020304" pitchFamily="18" charset="0"/>
                <a:cs typeface="Times New Roman" panose="02020603050405020304" pitchFamily="18" charset="0"/>
              </a:rPr>
              <a:t>peserta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didik</a:t>
            </a:r>
            <a:r>
              <a:rPr lang="id-ID" sz="2000" dirty="0">
                <a:latin typeface="Times New Roman" panose="02020603050405020304" pitchFamily="18" charset="0"/>
                <a:cs typeface="Times New Roman" panose="02020603050405020304" pitchFamily="18" charset="0"/>
              </a:rPr>
              <a:t> maupun bantuan dan dukungan yang dapat diberikan oleh para guru, agar anak-anak berhasil (Stainback,1980).</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14539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791569"/>
            <a:ext cx="11029616" cy="746965"/>
          </a:xfrm>
        </p:spPr>
        <p:txBody>
          <a:bodyPr/>
          <a:lstStyle/>
          <a:p>
            <a:pPr algn="ctr"/>
            <a:r>
              <a:rPr lang="id-ID" b="1" dirty="0"/>
              <a:t>Falsafah</a:t>
            </a:r>
            <a:r>
              <a:rPr lang="en-US" b="1" dirty="0" smtClean="0"/>
              <a:t> </a:t>
            </a:r>
            <a:r>
              <a:rPr lang="en-US" b="1" dirty="0" err="1"/>
              <a:t>Pendidikan</a:t>
            </a:r>
            <a:r>
              <a:rPr lang="en-US" b="1" dirty="0"/>
              <a:t> </a:t>
            </a:r>
            <a:r>
              <a:rPr lang="en-US" b="1" dirty="0" err="1"/>
              <a:t>Inklusif</a:t>
            </a:r>
            <a:endParaRPr lang="en-US" dirty="0"/>
          </a:p>
        </p:txBody>
      </p:sp>
      <p:sp>
        <p:nvSpPr>
          <p:cNvPr id="3" name="Content Placeholder 2"/>
          <p:cNvSpPr>
            <a:spLocks noGrp="1"/>
          </p:cNvSpPr>
          <p:nvPr>
            <p:ph idx="1"/>
          </p:nvPr>
        </p:nvSpPr>
        <p:spPr>
          <a:xfrm>
            <a:off x="581192" y="2180496"/>
            <a:ext cx="11029615" cy="4343134"/>
          </a:xfrm>
        </p:spPr>
        <p:txBody>
          <a:bodyPr>
            <a:noAutofit/>
          </a:bodyPr>
          <a:lstStyle/>
          <a:p>
            <a:pPr marL="0" indent="0">
              <a:buNone/>
            </a:pPr>
            <a:r>
              <a:rPr lang="id-ID" sz="2400" dirty="0">
                <a:latin typeface="Times New Roman" panose="02020603050405020304" pitchFamily="18" charset="0"/>
                <a:cs typeface="Times New Roman" panose="02020603050405020304" pitchFamily="18" charset="0"/>
              </a:rPr>
              <a:t>Falsafah pendidikan inklusi</a:t>
            </a:r>
            <a:r>
              <a:rPr lang="en-US" sz="2400" dirty="0" smtClean="0">
                <a:latin typeface="Times New Roman" panose="02020603050405020304" pitchFamily="18" charset="0"/>
                <a:cs typeface="Times New Roman" panose="02020603050405020304" pitchFamily="18" charset="0"/>
              </a:rPr>
              <a:t>f</a:t>
            </a:r>
            <a:r>
              <a:rPr lang="id-ID" sz="2400" dirty="0" smtClean="0">
                <a:latin typeface="Times New Roman" panose="02020603050405020304" pitchFamily="18" charset="0"/>
                <a:cs typeface="Times New Roman" panose="02020603050405020304" pitchFamily="18" charset="0"/>
              </a:rPr>
              <a:t> bermakna </a:t>
            </a:r>
            <a:r>
              <a:rPr lang="id-ID"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341313" lvl="2" indent="-341313"/>
            <a:r>
              <a:rPr lang="id-ID" sz="2400" dirty="0">
                <a:latin typeface="Times New Roman" panose="02020603050405020304" pitchFamily="18" charset="0"/>
                <a:cs typeface="Times New Roman" panose="02020603050405020304" pitchFamily="18" charset="0"/>
              </a:rPr>
              <a:t>Pendidikan untuk semua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bermakna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bahwa</a:t>
            </a:r>
            <a:r>
              <a:rPr lang="en-US" sz="2400" dirty="0">
                <a:latin typeface="Times New Roman" panose="02020603050405020304" pitchFamily="18" charset="0"/>
                <a:cs typeface="Times New Roman" panose="02020603050405020304" pitchFamily="18" charset="0"/>
              </a:rPr>
              <a:t> s</a:t>
            </a:r>
            <a:r>
              <a:rPr lang="id-ID" sz="2400" dirty="0">
                <a:latin typeface="Times New Roman" panose="02020603050405020304" pitchFamily="18" charset="0"/>
                <a:cs typeface="Times New Roman" panose="02020603050405020304" pitchFamily="18" charset="0"/>
              </a:rPr>
              <a:t>etiap anak berhak untuk mengakses dan mendapatkan fasilitas pendidikan yang layak.</a:t>
            </a:r>
            <a:endParaRPr lang="en-US" sz="2400" dirty="0">
              <a:latin typeface="Times New Roman" panose="02020603050405020304" pitchFamily="18" charset="0"/>
              <a:cs typeface="Times New Roman" panose="02020603050405020304" pitchFamily="18" charset="0"/>
            </a:endParaRPr>
          </a:p>
          <a:p>
            <a:pPr marL="341313" lvl="2" indent="-341313"/>
            <a:r>
              <a:rPr lang="id-ID" sz="2400" dirty="0">
                <a:latin typeface="Times New Roman" panose="02020603050405020304" pitchFamily="18" charset="0"/>
                <a:cs typeface="Times New Roman" panose="02020603050405020304" pitchFamily="18" charset="0"/>
              </a:rPr>
              <a:t>Belajar hidup bersama dan bersosialisasi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bermakna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bahwa</a:t>
            </a:r>
            <a:r>
              <a:rPr lang="en-US" sz="2400" dirty="0">
                <a:latin typeface="Times New Roman" panose="02020603050405020304" pitchFamily="18" charset="0"/>
                <a:cs typeface="Times New Roman" panose="02020603050405020304" pitchFamily="18" charset="0"/>
              </a:rPr>
              <a:t> s</a:t>
            </a:r>
            <a:r>
              <a:rPr lang="id-ID" sz="2400" dirty="0">
                <a:latin typeface="Times New Roman" panose="02020603050405020304" pitchFamily="18" charset="0"/>
                <a:cs typeface="Times New Roman" panose="02020603050405020304" pitchFamily="18" charset="0"/>
              </a:rPr>
              <a:t>etiap anak berhak untuk mendapatkan perhatian yang sama sebagai peserta didik.</a:t>
            </a:r>
            <a:endParaRPr lang="en-US" sz="2400" dirty="0">
              <a:latin typeface="Times New Roman" panose="02020603050405020304" pitchFamily="18" charset="0"/>
              <a:cs typeface="Times New Roman" panose="02020603050405020304" pitchFamily="18" charset="0"/>
            </a:endParaRPr>
          </a:p>
          <a:p>
            <a:pPr marL="341313" lvl="2" indent="-341313"/>
            <a:r>
              <a:rPr lang="id-ID" sz="2400" dirty="0">
                <a:latin typeface="Times New Roman" panose="02020603050405020304" pitchFamily="18" charset="0"/>
                <a:cs typeface="Times New Roman" panose="02020603050405020304" pitchFamily="18" charset="0"/>
              </a:rPr>
              <a:t>Integrasi pada lingkungan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bermakna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bahwa</a:t>
            </a:r>
            <a:r>
              <a:rPr lang="id-ID" sz="2400" dirty="0">
                <a:latin typeface="Times New Roman" panose="02020603050405020304" pitchFamily="18" charset="0"/>
                <a:cs typeface="Times New Roman" panose="02020603050405020304" pitchFamily="18" charset="0"/>
              </a:rPr>
              <a:t> setiap anak berhak menyatu dengan lingkungannya dan menjalin kehidupan sosial yang harmonis.</a:t>
            </a:r>
            <a:endParaRPr lang="en-US" sz="2400" dirty="0">
              <a:latin typeface="Times New Roman" panose="02020603050405020304" pitchFamily="18" charset="0"/>
              <a:cs typeface="Times New Roman" panose="02020603050405020304" pitchFamily="18" charset="0"/>
            </a:endParaRPr>
          </a:p>
          <a:p>
            <a:pPr marL="341313" lvl="2" indent="-341313"/>
            <a:r>
              <a:rPr lang="id-ID" sz="2400" dirty="0">
                <a:latin typeface="Times New Roman" panose="02020603050405020304" pitchFamily="18" charset="0"/>
                <a:cs typeface="Times New Roman" panose="02020603050405020304" pitchFamily="18" charset="0"/>
              </a:rPr>
              <a:t>Penerimaan terhadap perbedaan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bermakna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bahwa</a:t>
            </a:r>
            <a:r>
              <a:rPr lang="en-US" sz="2400" dirty="0">
                <a:latin typeface="Times New Roman" panose="02020603050405020304" pitchFamily="18" charset="0"/>
                <a:cs typeface="Times New Roman" panose="02020603050405020304" pitchFamily="18" charset="0"/>
              </a:rPr>
              <a:t> s</a:t>
            </a:r>
            <a:r>
              <a:rPr lang="id-ID" sz="2400" dirty="0">
                <a:latin typeface="Times New Roman" panose="02020603050405020304" pitchFamily="18" charset="0"/>
                <a:cs typeface="Times New Roman" panose="02020603050405020304" pitchFamily="18" charset="0"/>
              </a:rPr>
              <a:t>etiap anak berhak dipandang sama dan tidak mendapatkan diskriminasi dalam pendidikan.</a:t>
            </a:r>
            <a:endParaRPr lang="en-US" sz="2400" dirty="0">
              <a:latin typeface="Times New Roman" panose="02020603050405020304" pitchFamily="18" charset="0"/>
              <a:cs typeface="Times New Roman" panose="02020603050405020304" pitchFamily="18" charset="0"/>
            </a:endParaRPr>
          </a:p>
          <a:p>
            <a:pPr marL="341313" indent="-341313"/>
            <a:r>
              <a:rPr lang="id-ID" sz="2400" dirty="0">
                <a:latin typeface="Times New Roman" panose="02020603050405020304" pitchFamily="18" charset="0"/>
                <a:cs typeface="Times New Roman" panose="02020603050405020304" pitchFamily="18" charset="0"/>
              </a:rPr>
              <a:t>Setiap anak merupakan pribadi yang unik</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2907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859808"/>
            <a:ext cx="11029616" cy="856147"/>
          </a:xfrm>
        </p:spPr>
        <p:txBody>
          <a:bodyPr>
            <a:normAutofit fontScale="90000"/>
          </a:bodyPr>
          <a:lstStyle/>
          <a:p>
            <a:pPr algn="ctr"/>
            <a:r>
              <a:rPr lang="en-US" b="1" dirty="0" err="1"/>
              <a:t>Sejarah</a:t>
            </a:r>
            <a:r>
              <a:rPr lang="en-US" b="1" dirty="0"/>
              <a:t> </a:t>
            </a:r>
            <a:r>
              <a:rPr lang="en-US" b="1" dirty="0" err="1"/>
              <a:t>Perkembangan</a:t>
            </a:r>
            <a:r>
              <a:rPr lang="en-US" b="1" dirty="0"/>
              <a:t> </a:t>
            </a:r>
            <a:r>
              <a:rPr lang="en-US" b="1" dirty="0" err="1"/>
              <a:t>Pendidikan</a:t>
            </a:r>
            <a:r>
              <a:rPr lang="en-US" b="1" dirty="0"/>
              <a:t> </a:t>
            </a:r>
            <a:r>
              <a:rPr lang="en-US" b="1" dirty="0" err="1"/>
              <a:t>Inklusif</a:t>
            </a:r>
            <a:r>
              <a:rPr lang="en-US" dirty="0"/>
              <a:t/>
            </a:r>
            <a:br>
              <a:rPr lang="en-US" dirty="0"/>
            </a:br>
            <a:endParaRPr lang="en-US" dirty="0"/>
          </a:p>
        </p:txBody>
      </p:sp>
      <p:sp>
        <p:nvSpPr>
          <p:cNvPr id="3" name="Content Placeholder 2"/>
          <p:cNvSpPr>
            <a:spLocks noGrp="1"/>
          </p:cNvSpPr>
          <p:nvPr>
            <p:ph idx="1"/>
          </p:nvPr>
        </p:nvSpPr>
        <p:spPr>
          <a:xfrm>
            <a:off x="300250" y="2003074"/>
            <a:ext cx="11464119" cy="4738919"/>
          </a:xfrm>
        </p:spPr>
        <p:txBody>
          <a:bodyPr/>
          <a:lstStyle/>
          <a:p>
            <a:r>
              <a:rPr lang="en-US" dirty="0" err="1">
                <a:latin typeface="Times New Roman" panose="02020603050405020304" pitchFamily="18" charset="0"/>
                <a:cs typeface="Times New Roman" panose="02020603050405020304" pitchFamily="18" charset="0"/>
              </a:rPr>
              <a:t>Sejarah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perkembangan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pendidikan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inklusif</a:t>
            </a:r>
            <a:r>
              <a:rPr lang="en-US" dirty="0">
                <a:latin typeface="Times New Roman" panose="02020603050405020304" pitchFamily="18" charset="0"/>
                <a:cs typeface="Times New Roman" panose="02020603050405020304" pitchFamily="18" charset="0"/>
              </a:rPr>
              <a:t> di </a:t>
            </a:r>
            <a:r>
              <a:rPr lang="en-US" dirty="0" err="1">
                <a:latin typeface="Times New Roman" panose="02020603050405020304" pitchFamily="18" charset="0"/>
                <a:cs typeface="Times New Roman" panose="02020603050405020304" pitchFamily="18" charset="0"/>
              </a:rPr>
              <a:t>dunia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mulanya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diprakarsai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oleh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negara-negara</a:t>
            </a:r>
            <a:r>
              <a:rPr lang="en-US" dirty="0">
                <a:latin typeface="Times New Roman" panose="02020603050405020304" pitchFamily="18" charset="0"/>
                <a:cs typeface="Times New Roman" panose="02020603050405020304" pitchFamily="18" charset="0"/>
              </a:rPr>
              <a:t> Scandinavia </a:t>
            </a:r>
            <a:r>
              <a:rPr lang="en-US" dirty="0" err="1">
                <a:latin typeface="Times New Roman" panose="02020603050405020304" pitchFamily="18" charset="0"/>
                <a:cs typeface="Times New Roman" panose="02020603050405020304" pitchFamily="18" charset="0"/>
              </a:rPr>
              <a:t>yaitu</a:t>
            </a:r>
            <a:r>
              <a:rPr lang="en-US" dirty="0">
                <a:latin typeface="Times New Roman" panose="02020603050405020304" pitchFamily="18" charset="0"/>
                <a:cs typeface="Times New Roman" panose="02020603050405020304" pitchFamily="18" charset="0"/>
              </a:rPr>
              <a:t> Denmark, </a:t>
            </a:r>
            <a:r>
              <a:rPr lang="en-US" dirty="0" err="1">
                <a:latin typeface="Times New Roman" panose="02020603050405020304" pitchFamily="18" charset="0"/>
                <a:cs typeface="Times New Roman" panose="02020603050405020304" pitchFamily="18" charset="0"/>
              </a:rPr>
              <a:t>Norwegia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Swedia</a:t>
            </a:r>
            <a:r>
              <a:rPr lang="en-US" dirty="0">
                <a:latin typeface="Times New Roman" panose="02020603050405020304" pitchFamily="18" charset="0"/>
                <a:cs typeface="Times New Roman" panose="02020603050405020304" pitchFamily="18" charset="0"/>
              </a:rPr>
              <a:t>. </a:t>
            </a:r>
            <a:r>
              <a:rPr lang="id-ID" dirty="0">
                <a:latin typeface="Times New Roman" panose="02020603050405020304" pitchFamily="18" charset="0"/>
                <a:cs typeface="Times New Roman" panose="02020603050405020304" pitchFamily="18" charset="0"/>
              </a:rPr>
              <a:t>Tuntutan penyelenggaraan pendidikan inklusif di dunia semakin nyata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sehingga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tahun</a:t>
            </a:r>
            <a:r>
              <a:rPr lang="en-US" dirty="0">
                <a:latin typeface="Times New Roman" panose="02020603050405020304" pitchFamily="18" charset="0"/>
                <a:cs typeface="Times New Roman" panose="02020603050405020304" pitchFamily="18" charset="0"/>
              </a:rPr>
              <a:t> 1990 </a:t>
            </a:r>
            <a:r>
              <a:rPr lang="en-US" dirty="0" err="1">
                <a:latin typeface="Times New Roman" panose="02020603050405020304" pitchFamily="18" charset="0"/>
                <a:cs typeface="Times New Roman" panose="02020603050405020304" pitchFamily="18" charset="0"/>
              </a:rPr>
              <a:t>masyarakat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dunia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menyelenggarakan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konferensi</a:t>
            </a:r>
            <a:r>
              <a:rPr lang="en-US" dirty="0">
                <a:latin typeface="Times New Roman" panose="02020603050405020304" pitchFamily="18" charset="0"/>
                <a:cs typeface="Times New Roman" panose="02020603050405020304" pitchFamily="18" charset="0"/>
              </a:rPr>
              <a:t> di Bangkok Thailand </a:t>
            </a:r>
            <a:r>
              <a:rPr lang="en-US" dirty="0" err="1">
                <a:latin typeface="Times New Roman" panose="02020603050405020304" pitchFamily="18" charset="0"/>
                <a:cs typeface="Times New Roman" panose="02020603050405020304" pitchFamily="18" charset="0"/>
              </a:rPr>
              <a:t>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konferensi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melahirkan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deklarasi</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Education for All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Pendidikan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untuk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semua</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Menindak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lanjuti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konferensi</a:t>
            </a:r>
            <a:r>
              <a:rPr lang="en-US" dirty="0">
                <a:latin typeface="Times New Roman" panose="02020603050405020304" pitchFamily="18" charset="0"/>
                <a:cs typeface="Times New Roman" panose="02020603050405020304" pitchFamily="18" charset="0"/>
              </a:rPr>
              <a:t> di Bangkok Thailand, para </a:t>
            </a:r>
            <a:r>
              <a:rPr lang="en-US" dirty="0" err="1">
                <a:latin typeface="Times New Roman" panose="02020603050405020304" pitchFamily="18" charset="0"/>
                <a:cs typeface="Times New Roman" panose="02020603050405020304" pitchFamily="18" charset="0"/>
              </a:rPr>
              <a:t>praktisi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pendidikan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khusus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tahun</a:t>
            </a:r>
            <a:r>
              <a:rPr lang="en-US" dirty="0">
                <a:latin typeface="Times New Roman" panose="02020603050405020304" pitchFamily="18" charset="0"/>
                <a:cs typeface="Times New Roman" panose="02020603050405020304" pitchFamily="18" charset="0"/>
              </a:rPr>
              <a:t> 1994 </a:t>
            </a:r>
            <a:r>
              <a:rPr lang="en-US" dirty="0" err="1">
                <a:latin typeface="Times New Roman" panose="02020603050405020304" pitchFamily="18" charset="0"/>
                <a:cs typeface="Times New Roman" panose="02020603050405020304" pitchFamily="18" charset="0"/>
              </a:rPr>
              <a:t>menyelenggarakan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konferensi</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Special Needs Education</a:t>
            </a:r>
            <a:r>
              <a:rPr lang="en-US" dirty="0">
                <a:latin typeface="Times New Roman" panose="02020603050405020304" pitchFamily="18" charset="0"/>
                <a:cs typeface="Times New Roman" panose="02020603050405020304" pitchFamily="18" charset="0"/>
              </a:rPr>
              <a:t> di Salamanca </a:t>
            </a:r>
            <a:r>
              <a:rPr lang="en-US" dirty="0" err="1">
                <a:latin typeface="Times New Roman" panose="02020603050405020304" pitchFamily="18" charset="0"/>
                <a:cs typeface="Times New Roman" panose="02020603050405020304" pitchFamily="18" charset="0"/>
              </a:rPr>
              <a:t>Spanyol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Hasil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konferensi</a:t>
            </a:r>
            <a:r>
              <a:rPr lang="en-US" dirty="0">
                <a:latin typeface="Times New Roman" panose="02020603050405020304" pitchFamily="18" charset="0"/>
                <a:cs typeface="Times New Roman" panose="02020603050405020304" pitchFamily="18" charset="0"/>
              </a:rPr>
              <a:t> di Salamanca </a:t>
            </a:r>
            <a:r>
              <a:rPr lang="en-US" dirty="0" err="1">
                <a:latin typeface="Times New Roman" panose="02020603050405020304" pitchFamily="18" charset="0"/>
                <a:cs typeface="Times New Roman" panose="02020603050405020304" pitchFamily="18" charset="0"/>
              </a:rPr>
              <a:t>yaitu</a:t>
            </a:r>
            <a:r>
              <a:rPr lang="en-US" dirty="0">
                <a:latin typeface="Times New Roman" panose="02020603050405020304" pitchFamily="18" charset="0"/>
                <a:cs typeface="Times New Roman" panose="02020603050405020304" pitchFamily="18" charset="0"/>
              </a:rPr>
              <a:t> </a:t>
            </a:r>
            <a:r>
              <a:rPr lang="id-ID" i="1" dirty="0">
                <a:latin typeface="Times New Roman" panose="02020603050405020304" pitchFamily="18" charset="0"/>
                <a:cs typeface="Times New Roman" panose="02020603050405020304" pitchFamily="18" charset="0"/>
              </a:rPr>
              <a:t>’the Salamanca statement on inclusive education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Secara</a:t>
            </a:r>
            <a:r>
              <a:rPr lang="en-US" dirty="0">
                <a:latin typeface="Times New Roman" panose="02020603050405020304" pitchFamily="18" charset="0"/>
                <a:cs typeface="Times New Roman" panose="02020603050405020304" pitchFamily="18" charset="0"/>
              </a:rPr>
              <a:t> formal </a:t>
            </a:r>
            <a:r>
              <a:rPr lang="en-US" dirty="0" err="1">
                <a:latin typeface="Times New Roman" panose="02020603050405020304" pitchFamily="18" charset="0"/>
                <a:cs typeface="Times New Roman" panose="02020603050405020304" pitchFamily="18" charset="0"/>
              </a:rPr>
              <a:t>istilah</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inclusive education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pendidikan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inklusif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diperkenalkan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konferensi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Adapun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dari</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Salamanca Statement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bahwa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berkebutuhan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khusus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mendapat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layanan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pendidikan</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lebih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berkualitas</a:t>
            </a:r>
            <a:r>
              <a:rPr lang="en-US" dirty="0" smtClean="0">
                <a:latin typeface="Times New Roman" panose="02020603050405020304" pitchFamily="18" charset="0"/>
                <a:cs typeface="Times New Roman" panose="02020603050405020304" pitchFamily="18" charset="0"/>
              </a:rPr>
              <a:t>.</a:t>
            </a:r>
          </a:p>
          <a:p>
            <a:r>
              <a:rPr lang="id-ID" dirty="0">
                <a:latin typeface="Times New Roman" panose="02020603050405020304" pitchFamily="18" charset="0"/>
                <a:cs typeface="Times New Roman" panose="02020603050405020304" pitchFamily="18" charset="0"/>
              </a:rPr>
              <a:t>Sejalan dengan kecenderungan tuntutan perkembangan dunia tentang pendidikan inklusif, Indonesia pada tahun 2004 menyelenggarakan </a:t>
            </a:r>
            <a:r>
              <a:rPr lang="en-US" dirty="0" err="1">
                <a:latin typeface="Times New Roman" panose="02020603050405020304" pitchFamily="18" charset="0"/>
                <a:cs typeface="Times New Roman" panose="02020603050405020304" pitchFamily="18" charset="0"/>
              </a:rPr>
              <a:t>konferensi</a:t>
            </a:r>
            <a:r>
              <a:rPr lang="id-ID" dirty="0">
                <a:latin typeface="Times New Roman" panose="02020603050405020304" pitchFamily="18" charset="0"/>
                <a:cs typeface="Times New Roman" panose="02020603050405020304" pitchFamily="18" charset="0"/>
              </a:rPr>
              <a:t> nasional dengan menghasilkan Deklarasi Bandung dengan komitmen Indonesia menuju pendidikan inklusif. Untuk memperjuangkan hak-hak anak dengan hambatan belajar, pada tahun 2005 diadakan simposium internasional di Bukittinggi dengan menghasilkan Rekomendasi Bukittinggi yang isinya antara lain menekankan perlunya terus dikembangkan program pendidikan inklusif sebagai salah satu cara menjamin bahwa semua anak benar-benar memperoleh pendidikan dan pemeliharaan yang berkualitas dan layak.</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8488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96</TotalTime>
  <Words>450</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Gill Sans MT</vt:lpstr>
      <vt:lpstr>Times New Roman</vt:lpstr>
      <vt:lpstr>Wingdings 2</vt:lpstr>
      <vt:lpstr>Dividend</vt:lpstr>
      <vt:lpstr>KONSEP PENDIDIKAN INKLUSIF</vt:lpstr>
      <vt:lpstr>Definisi Pendidikan Inklusif</vt:lpstr>
      <vt:lpstr>Falsafah Pendidikan Inklusif</vt:lpstr>
      <vt:lpstr>Sejarah Perkembangan Pendidikan Inklusif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INKLUSIF</dc:title>
  <dc:creator>Tita rosita</dc:creator>
  <cp:lastModifiedBy>Tita Rosita</cp:lastModifiedBy>
  <cp:revision>14</cp:revision>
  <dcterms:created xsi:type="dcterms:W3CDTF">2020-08-05T00:39:04Z</dcterms:created>
  <dcterms:modified xsi:type="dcterms:W3CDTF">2020-09-28T14:33:29Z</dcterms:modified>
</cp:coreProperties>
</file>