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p:scale>
          <a:sx n="33" d="100"/>
          <a:sy n="33" d="100"/>
        </p:scale>
        <p:origin x="-72" y="-2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KONSEP PENGELOLAAN SATUAN PENDIDIKAN</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02A18C-DFA2-450A-963B-1EAC8A07B18A}" type="datetimeFigureOut">
              <a:rPr lang="en-US" smtClean="0"/>
              <a:t>9/30/2020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215195-32D7-4F65-A7A2-BD80E2D7215F}" type="slidenum">
              <a:rPr lang="en-US" smtClean="0"/>
              <a:t>‹#›</a:t>
            </a:fld>
            <a:endParaRPr lang="en-US"/>
          </a:p>
        </p:txBody>
      </p:sp>
    </p:spTree>
    <p:extLst>
      <p:ext uri="{BB962C8B-B14F-4D97-AF65-F5344CB8AC3E}">
        <p14:creationId xmlns:p14="http://schemas.microsoft.com/office/powerpoint/2010/main" val="2761728810"/>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KONSEP PENGELOLAAN SATUAN PENDIDIKAN</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10BC8A-26B2-4184-97BD-C0798827A5B5}" type="datetimeFigureOut">
              <a:rPr lang="en-US" smtClean="0"/>
              <a:t>9/30/2020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E69B30-29AB-4D27-8D07-808850610DA1}" type="slidenum">
              <a:rPr lang="en-US" smtClean="0"/>
              <a:t>‹#›</a:t>
            </a:fld>
            <a:endParaRPr lang="en-US"/>
          </a:p>
        </p:txBody>
      </p:sp>
    </p:spTree>
    <p:extLst>
      <p:ext uri="{BB962C8B-B14F-4D97-AF65-F5344CB8AC3E}">
        <p14:creationId xmlns:p14="http://schemas.microsoft.com/office/powerpoint/2010/main" val="2590935821"/>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r>
              <a:rPr lang="en-US" smtClean="0"/>
              <a:t>KONSEP PENGELOLAAN SATUAN PENDIDIKAN</a:t>
            </a:r>
            <a:endParaRPr lang="en-US"/>
          </a:p>
        </p:txBody>
      </p:sp>
    </p:spTree>
    <p:extLst>
      <p:ext uri="{BB962C8B-B14F-4D97-AF65-F5344CB8AC3E}">
        <p14:creationId xmlns:p14="http://schemas.microsoft.com/office/powerpoint/2010/main" val="415042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r>
              <a:rPr lang="en-US" smtClean="0"/>
              <a:t>KONSEP PENGELOLAAN SATUAN PENDIDIKAN</a:t>
            </a:r>
            <a:endParaRPr lang="en-US"/>
          </a:p>
        </p:txBody>
      </p:sp>
    </p:spTree>
    <p:extLst>
      <p:ext uri="{BB962C8B-B14F-4D97-AF65-F5344CB8AC3E}">
        <p14:creationId xmlns:p14="http://schemas.microsoft.com/office/powerpoint/2010/main" val="902061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D051F3-976D-4950-8861-8AFE9F66C732}" type="datetime1">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1792467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D2CA1A-6DCE-4D9A-985F-73C450AC22A2}" type="datetime1">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1868291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19EC6F-45C1-49F6-8A6E-0FB1B3CC82E7}" type="datetime1">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B34E4-5700-4BE4-AE86-685809816A8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70781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BFC44-B90E-481E-A3EF-D4EBA64225B3}" type="datetime1">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4088356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A7409-405B-4EFA-B726-A1D06AC386CD}" type="datetime1">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B34E4-5700-4BE4-AE86-685809816A8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6167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6329FA-D988-47A5-817B-8A6341BB001F}" type="datetime1">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1760374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8736BB-07D8-4928-A1C4-51BDE0DE60DA}" type="datetime1">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323833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4A50A2-9FB6-417A-8DC1-4B6D7283D166}" type="datetime1">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2928843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F4AB38-5172-4CF6-86B0-3397C325CACC}" type="datetime1">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297007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ADD888-C48C-40EE-A19F-CB2FD41F63FF}" type="datetime1">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99274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A2E835-B3C5-4EB8-B44C-981069EC2C50}" type="datetime1">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188911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FAC5F0-4B05-49F5-9A18-C5F393BEEDDB}" type="datetime1">
              <a:rPr lang="en-US" smtClean="0"/>
              <a:t>9/30/2020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2229068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C260C5-A5F7-46E5-9E8A-5CD9E7DCB250}" type="datetime1">
              <a:rPr lang="en-US" smtClean="0"/>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4248357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E9282-21C1-4CDB-AEA5-5DBAC44505C1}" type="datetime1">
              <a:rPr lang="en-US" smtClean="0"/>
              <a:t>9/30/2020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2130526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3C472A-43DD-4CF8-9FD8-0F5183172519}" type="datetime1">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190853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E8E7A-B78E-40E8-89C9-C83F79FD75C6}" type="datetime1">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B34E4-5700-4BE4-AE86-685809816A80}" type="slidenum">
              <a:rPr lang="en-US" smtClean="0"/>
              <a:t>‹#›</a:t>
            </a:fld>
            <a:endParaRPr lang="en-US"/>
          </a:p>
        </p:txBody>
      </p:sp>
    </p:spTree>
    <p:extLst>
      <p:ext uri="{BB962C8B-B14F-4D97-AF65-F5344CB8AC3E}">
        <p14:creationId xmlns:p14="http://schemas.microsoft.com/office/powerpoint/2010/main" val="3877701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10B6A7-665E-47E7-B092-CF2F9DC2D1FE}" type="datetime1">
              <a:rPr lang="en-US" smtClean="0"/>
              <a:t>9/30/2020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EB34E4-5700-4BE4-AE86-685809816A80}" type="slidenum">
              <a:rPr lang="en-US" smtClean="0"/>
              <a:t>‹#›</a:t>
            </a:fld>
            <a:endParaRPr lang="en-US"/>
          </a:p>
        </p:txBody>
      </p:sp>
    </p:spTree>
    <p:extLst>
      <p:ext uri="{BB962C8B-B14F-4D97-AF65-F5344CB8AC3E}">
        <p14:creationId xmlns:p14="http://schemas.microsoft.com/office/powerpoint/2010/main" val="221472516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BAB II </a:t>
            </a:r>
            <a:endParaRPr lang="en-US" dirty="0"/>
          </a:p>
        </p:txBody>
      </p:sp>
      <p:sp>
        <p:nvSpPr>
          <p:cNvPr id="3" name="Subtitle 2"/>
          <p:cNvSpPr>
            <a:spLocks noGrp="1"/>
          </p:cNvSpPr>
          <p:nvPr>
            <p:ph type="subTitle" idx="1"/>
          </p:nvPr>
        </p:nvSpPr>
        <p:spPr/>
        <p:txBody>
          <a:bodyPr>
            <a:noAutofit/>
          </a:bodyPr>
          <a:lstStyle/>
          <a:p>
            <a:r>
              <a:rPr lang="id-ID" sz="5400" dirty="0" smtClean="0"/>
              <a:t>KONSEP PENGELOLAAN SATUAN PENDIDIKAN</a:t>
            </a:r>
            <a:endParaRPr lang="en-US" sz="5400" dirty="0"/>
          </a:p>
        </p:txBody>
      </p:sp>
    </p:spTree>
    <p:extLst>
      <p:ext uri="{BB962C8B-B14F-4D97-AF65-F5344CB8AC3E}">
        <p14:creationId xmlns:p14="http://schemas.microsoft.com/office/powerpoint/2010/main" val="18052177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4705" y="1164550"/>
            <a:ext cx="8435661" cy="1077218"/>
          </a:xfrm>
          <a:prstGeom prst="rect">
            <a:avLst/>
          </a:prstGeom>
          <a:noFill/>
        </p:spPr>
        <p:txBody>
          <a:bodyPr wrap="square" rtlCol="0">
            <a:spAutoFit/>
          </a:bodyPr>
          <a:lstStyle/>
          <a:p>
            <a:pPr marL="342900" indent="-342900">
              <a:buFont typeface="Wingdings" panose="05000000000000000000" pitchFamily="2" charset="2"/>
              <a:buChar char="Ø"/>
            </a:pPr>
            <a:r>
              <a:rPr lang="id-ID" sz="2000" dirty="0" smtClean="0"/>
              <a:t>Bertolak dari asumsi “</a:t>
            </a:r>
            <a:r>
              <a:rPr lang="id-ID" sz="2000" i="1" dirty="0" smtClean="0"/>
              <a:t>Life is education and education is life</a:t>
            </a:r>
            <a:r>
              <a:rPr lang="id-ID" sz="2000" dirty="0" smtClean="0"/>
              <a:t>”</a:t>
            </a:r>
            <a:r>
              <a:rPr lang="id-ID" sz="2000" dirty="0"/>
              <a:t> </a:t>
            </a:r>
            <a:r>
              <a:rPr lang="id-ID" sz="2000" dirty="0" smtClean="0"/>
              <a:t>Alasan yang di identifikasikan agar pendidikan tetap </a:t>
            </a:r>
            <a:r>
              <a:rPr lang="id-ID" sz="2000" i="1" dirty="0" smtClean="0"/>
              <a:t>Up to Date </a:t>
            </a:r>
            <a:r>
              <a:rPr lang="id-ID" sz="2000" dirty="0" smtClean="0"/>
              <a:t>:</a:t>
            </a:r>
            <a:endParaRPr lang="id-ID" sz="2400" dirty="0" smtClean="0"/>
          </a:p>
          <a:p>
            <a:pPr marL="342900" indent="-342900">
              <a:buFont typeface="Wingdings" panose="05000000000000000000" pitchFamily="2" charset="2"/>
              <a:buChar char="Ø"/>
            </a:pPr>
            <a:endParaRPr lang="en-US" sz="2400" dirty="0"/>
          </a:p>
        </p:txBody>
      </p:sp>
      <p:sp>
        <p:nvSpPr>
          <p:cNvPr id="3" name="TextBox 2"/>
          <p:cNvSpPr txBox="1"/>
          <p:nvPr/>
        </p:nvSpPr>
        <p:spPr>
          <a:xfrm>
            <a:off x="1094704" y="2014607"/>
            <a:ext cx="8628845" cy="1754326"/>
          </a:xfrm>
          <a:prstGeom prst="rect">
            <a:avLst/>
          </a:prstGeom>
          <a:noFill/>
        </p:spPr>
        <p:txBody>
          <a:bodyPr wrap="square" rtlCol="0">
            <a:spAutoFit/>
          </a:bodyPr>
          <a:lstStyle/>
          <a:p>
            <a:pPr marL="342900" indent="-342900" algn="just">
              <a:buAutoNum type="arabicPeriod"/>
            </a:pPr>
            <a:r>
              <a:rPr lang="id-ID" dirty="0" smtClean="0"/>
              <a:t>Kebutuhan pendidikan memang </a:t>
            </a:r>
            <a:r>
              <a:rPr lang="id-ID" dirty="0" smtClean="0"/>
              <a:t>kru</a:t>
            </a:r>
            <a:r>
              <a:rPr lang="en-US" dirty="0" smtClean="0"/>
              <a:t>s</a:t>
            </a:r>
            <a:r>
              <a:rPr lang="id-ID" dirty="0" smtClean="0"/>
              <a:t>ial </a:t>
            </a:r>
            <a:r>
              <a:rPr lang="id-ID" dirty="0" smtClean="0"/>
              <a:t>karena bertautan langsung dengan ranah hidup</a:t>
            </a:r>
          </a:p>
          <a:p>
            <a:pPr marL="342900" indent="-342900" algn="just">
              <a:buAutoNum type="arabicPeriod" startAt="2"/>
            </a:pPr>
            <a:r>
              <a:rPr lang="id-ID" dirty="0" smtClean="0"/>
              <a:t>Pendidikan juga merupakan wahana strategis bagi upaya perbaikan mutu </a:t>
            </a:r>
            <a:r>
              <a:rPr lang="id-ID" dirty="0" smtClean="0"/>
              <a:t>kehidu</a:t>
            </a:r>
            <a:r>
              <a:rPr lang="en-US" dirty="0" smtClean="0"/>
              <a:t>p</a:t>
            </a:r>
            <a:r>
              <a:rPr lang="id-ID" dirty="0" smtClean="0"/>
              <a:t>an </a:t>
            </a:r>
            <a:r>
              <a:rPr lang="id-ID" dirty="0" smtClean="0"/>
              <a:t>manusia yang ditandai dengan meningkatnya level kesejahteraan , menurunnya derajat kemiskinan dan terbukanya berbagai alternatif pilihan dan peluang mengaktualisasikan diri pada masa depan.</a:t>
            </a:r>
          </a:p>
        </p:txBody>
      </p:sp>
      <p:sp>
        <p:nvSpPr>
          <p:cNvPr id="5" name="TextBox 4"/>
          <p:cNvSpPr txBox="1"/>
          <p:nvPr/>
        </p:nvSpPr>
        <p:spPr>
          <a:xfrm>
            <a:off x="1094704" y="4150716"/>
            <a:ext cx="2546659" cy="400110"/>
          </a:xfrm>
          <a:prstGeom prst="rect">
            <a:avLst/>
          </a:prstGeom>
          <a:noFill/>
        </p:spPr>
        <p:txBody>
          <a:bodyPr wrap="none" rtlCol="0">
            <a:spAutoFit/>
          </a:bodyPr>
          <a:lstStyle/>
          <a:p>
            <a:pPr marL="285750" indent="-285750">
              <a:buFont typeface="Wingdings" panose="05000000000000000000" pitchFamily="2" charset="2"/>
              <a:buChar char="Ø"/>
            </a:pPr>
            <a:r>
              <a:rPr lang="id-ID" sz="2000" dirty="0" smtClean="0"/>
              <a:t>Peran </a:t>
            </a:r>
            <a:r>
              <a:rPr lang="id-ID" sz="2000" dirty="0" smtClean="0"/>
              <a:t>pendidikan</a:t>
            </a:r>
            <a:r>
              <a:rPr lang="en-US" sz="2000" dirty="0" smtClean="0"/>
              <a:t>:</a:t>
            </a:r>
            <a:endParaRPr lang="en-US" sz="2000" dirty="0"/>
          </a:p>
        </p:txBody>
      </p:sp>
      <p:sp>
        <p:nvSpPr>
          <p:cNvPr id="6" name="TextBox 5"/>
          <p:cNvSpPr txBox="1"/>
          <p:nvPr/>
        </p:nvSpPr>
        <p:spPr>
          <a:xfrm>
            <a:off x="1094705" y="4932609"/>
            <a:ext cx="7765961" cy="1200329"/>
          </a:xfrm>
          <a:prstGeom prst="rect">
            <a:avLst/>
          </a:prstGeom>
          <a:noFill/>
        </p:spPr>
        <p:txBody>
          <a:bodyPr wrap="square" rtlCol="0">
            <a:spAutoFit/>
          </a:bodyPr>
          <a:lstStyle/>
          <a:p>
            <a:pPr marL="342900" indent="-342900" algn="just">
              <a:buAutoNum type="arabicPeriod"/>
            </a:pPr>
            <a:r>
              <a:rPr lang="id-ID" dirty="0" smtClean="0"/>
              <a:t>Sebagai pendorong individu dan warga </a:t>
            </a:r>
            <a:r>
              <a:rPr lang="id-ID" dirty="0" smtClean="0"/>
              <a:t>masyarak</a:t>
            </a:r>
            <a:r>
              <a:rPr lang="en-US" dirty="0" smtClean="0"/>
              <a:t>a</a:t>
            </a:r>
            <a:r>
              <a:rPr lang="id-ID" dirty="0" smtClean="0"/>
              <a:t>t </a:t>
            </a:r>
            <a:r>
              <a:rPr lang="id-ID" dirty="0" smtClean="0"/>
              <a:t>untuk meraih progrestivitas pada semua lini kehidupan .</a:t>
            </a:r>
          </a:p>
          <a:p>
            <a:pPr marL="342900" indent="-342900" algn="just">
              <a:buAutoNum type="arabicPeriod"/>
            </a:pPr>
            <a:r>
              <a:rPr lang="id-ID" dirty="0" smtClean="0"/>
              <a:t>Pendidikan dapat menjadi </a:t>
            </a:r>
            <a:r>
              <a:rPr lang="id-ID" dirty="0" smtClean="0"/>
              <a:t>det</a:t>
            </a:r>
            <a:r>
              <a:rPr lang="en-US" dirty="0" smtClean="0"/>
              <a:t>e</a:t>
            </a:r>
            <a:r>
              <a:rPr lang="id-ID" dirty="0" smtClean="0"/>
              <a:t>rminan </a:t>
            </a:r>
            <a:r>
              <a:rPr lang="id-ID" dirty="0" smtClean="0"/>
              <a:t>penting bagi proses transformasi personal ataupun sosial .</a:t>
            </a:r>
            <a:endParaRPr lang="en-US" dirty="0"/>
          </a:p>
        </p:txBody>
      </p:sp>
    </p:spTree>
    <p:extLst>
      <p:ext uri="{BB962C8B-B14F-4D97-AF65-F5344CB8AC3E}">
        <p14:creationId xmlns:p14="http://schemas.microsoft.com/office/powerpoint/2010/main" val="1097368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8281" y="2939856"/>
            <a:ext cx="8384147" cy="1200329"/>
          </a:xfrm>
          <a:prstGeom prst="rect">
            <a:avLst/>
          </a:prstGeom>
          <a:noFill/>
        </p:spPr>
        <p:txBody>
          <a:bodyPr wrap="square" rtlCol="0">
            <a:spAutoFit/>
          </a:bodyPr>
          <a:lstStyle/>
          <a:p>
            <a:pPr algn="just"/>
            <a:r>
              <a:rPr lang="id-ID" b="1" dirty="0" smtClean="0"/>
              <a:t>b. UU Nomor 14 tahun 2005 </a:t>
            </a:r>
            <a:r>
              <a:rPr lang="id-ID" dirty="0" smtClean="0"/>
              <a:t>: Satuan pendidikan adalah kelompok layanan    pendidikan yang menyelenggarakan pendididkan pada jalur pendidikan formal dalam setiap jenjang dan jenis pendidikan ( Pasal 1 angka 6 UU 14 tahun 2005 tentang guru dan dosen )</a:t>
            </a:r>
          </a:p>
        </p:txBody>
      </p:sp>
      <p:sp>
        <p:nvSpPr>
          <p:cNvPr id="5" name="TextBox 4"/>
          <p:cNvSpPr txBox="1"/>
          <p:nvPr/>
        </p:nvSpPr>
        <p:spPr>
          <a:xfrm>
            <a:off x="9672034" y="1676656"/>
            <a:ext cx="184731" cy="369332"/>
          </a:xfrm>
          <a:prstGeom prst="rect">
            <a:avLst/>
          </a:prstGeom>
          <a:noFill/>
        </p:spPr>
        <p:txBody>
          <a:bodyPr wrap="none" rtlCol="0">
            <a:spAutoFit/>
          </a:bodyPr>
          <a:lstStyle/>
          <a:p>
            <a:endParaRPr lang="en-US" dirty="0"/>
          </a:p>
        </p:txBody>
      </p:sp>
      <p:sp>
        <p:nvSpPr>
          <p:cNvPr id="10" name="TextBox 9"/>
          <p:cNvSpPr txBox="1"/>
          <p:nvPr/>
        </p:nvSpPr>
        <p:spPr>
          <a:xfrm>
            <a:off x="869853" y="1676656"/>
            <a:ext cx="8384147" cy="1200329"/>
          </a:xfrm>
          <a:prstGeom prst="rect">
            <a:avLst/>
          </a:prstGeom>
          <a:noFill/>
        </p:spPr>
        <p:txBody>
          <a:bodyPr wrap="square" rtlCol="0">
            <a:spAutoFit/>
          </a:bodyPr>
          <a:lstStyle/>
          <a:p>
            <a:pPr algn="just"/>
            <a:r>
              <a:rPr lang="id-ID" b="1" dirty="0" smtClean="0"/>
              <a:t>a. Dalam USPN , 2003 </a:t>
            </a:r>
            <a:r>
              <a:rPr lang="id-ID" dirty="0" smtClean="0"/>
              <a:t>: Satuan pendidikan diartikan sebagai kelompok layanan pendidikan yang menyelenggarakan pendidikan pada jalur formal , non formal dan informal pada setiap jenjang dan jenis pendidikan ( Pasal 1 angka 10 UU nomor tahun 20 tahun 2003 , Tentang sistem pendidikan nasional )</a:t>
            </a:r>
          </a:p>
        </p:txBody>
      </p:sp>
      <p:sp>
        <p:nvSpPr>
          <p:cNvPr id="11" name="TextBox 10"/>
          <p:cNvSpPr txBox="1"/>
          <p:nvPr/>
        </p:nvSpPr>
        <p:spPr>
          <a:xfrm>
            <a:off x="869852" y="4203056"/>
            <a:ext cx="8384147" cy="923330"/>
          </a:xfrm>
          <a:prstGeom prst="rect">
            <a:avLst/>
          </a:prstGeom>
          <a:noFill/>
        </p:spPr>
        <p:txBody>
          <a:bodyPr wrap="square" rtlCol="0">
            <a:spAutoFit/>
          </a:bodyPr>
          <a:lstStyle/>
          <a:p>
            <a:pPr algn="just"/>
            <a:r>
              <a:rPr lang="id-ID" b="1" dirty="0" smtClean="0"/>
              <a:t>c. UU Nomor 9 tahun 2009 : </a:t>
            </a:r>
            <a:r>
              <a:rPr lang="id-ID" dirty="0" smtClean="0"/>
              <a:t>Satuan pendidikan adalah kelompok layanan pendidikan yang menyelenggarakan pendidikan ( Pasal 1 angka 8 UU nomor 9 tahun 2009 tentang badan hukum pendidikan )</a:t>
            </a:r>
          </a:p>
        </p:txBody>
      </p:sp>
      <p:sp>
        <p:nvSpPr>
          <p:cNvPr id="12" name="TextBox 11"/>
          <p:cNvSpPr txBox="1"/>
          <p:nvPr/>
        </p:nvSpPr>
        <p:spPr>
          <a:xfrm>
            <a:off x="798490" y="5192490"/>
            <a:ext cx="8384147" cy="923330"/>
          </a:xfrm>
          <a:prstGeom prst="rect">
            <a:avLst/>
          </a:prstGeom>
          <a:noFill/>
        </p:spPr>
        <p:txBody>
          <a:bodyPr wrap="square" rtlCol="0">
            <a:spAutoFit/>
          </a:bodyPr>
          <a:lstStyle/>
          <a:p>
            <a:pPr algn="just"/>
            <a:r>
              <a:rPr lang="id-ID" b="1" dirty="0" smtClean="0"/>
              <a:t>d. Satuan pendidikan </a:t>
            </a:r>
            <a:r>
              <a:rPr lang="id-ID" dirty="0" smtClean="0"/>
              <a:t>adalah satuan pendidikan dasar dan menengah yang meliputi SD, SMP/Mts, SMA/MA, SMALB, SMK, PKBM, SKB, dan pondok pesantren.</a:t>
            </a:r>
          </a:p>
        </p:txBody>
      </p:sp>
      <p:sp>
        <p:nvSpPr>
          <p:cNvPr id="13" name="Title 1"/>
          <p:cNvSpPr txBox="1">
            <a:spLocks/>
          </p:cNvSpPr>
          <p:nvPr/>
        </p:nvSpPr>
        <p:spPr>
          <a:xfrm>
            <a:off x="869852" y="540522"/>
            <a:ext cx="8596668" cy="132080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dirty="0" smtClean="0"/>
              <a:t>PENGERTIAN SATUAN PENDIDIKAN</a:t>
            </a:r>
            <a:endParaRPr lang="en-US" dirty="0"/>
          </a:p>
        </p:txBody>
      </p:sp>
    </p:spTree>
    <p:extLst>
      <p:ext uri="{BB962C8B-B14F-4D97-AF65-F5344CB8AC3E}">
        <p14:creationId xmlns:p14="http://schemas.microsoft.com/office/powerpoint/2010/main" val="348227008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TUJUAN PENDIDIKAN TINGKAT SATUAN PENDIDIKAN</a:t>
            </a:r>
            <a:endParaRPr lang="en-US" dirty="0"/>
          </a:p>
        </p:txBody>
      </p:sp>
      <p:sp>
        <p:nvSpPr>
          <p:cNvPr id="3" name="Content Placeholder 2"/>
          <p:cNvSpPr>
            <a:spLocks noGrp="1"/>
          </p:cNvSpPr>
          <p:nvPr>
            <p:ph idx="1"/>
          </p:nvPr>
        </p:nvSpPr>
        <p:spPr>
          <a:xfrm>
            <a:off x="677334" y="2160589"/>
            <a:ext cx="8596668" cy="1789111"/>
          </a:xfrm>
        </p:spPr>
        <p:txBody>
          <a:bodyPr>
            <a:normAutofit/>
          </a:bodyPr>
          <a:lstStyle/>
          <a:p>
            <a:r>
              <a:rPr lang="id-ID" sz="1800" dirty="0" smtClean="0"/>
              <a:t>Menurut PP No. 19 tahun 2005 pendidikan adalah usaha sadar dan terencana untuk mewujudkan suasana belajar dan proses pembelajaran agar peserta didik secara aktif mengembangkan potensi dirinya untuk memiliki kekuatan spiritual keagamaan, pengendalian diri, kepribdian, kecerdasan, akhlak mulia, serta keterampilan yg diperlukan dirinya, masyarakat, bangsa dan negara.</a:t>
            </a:r>
          </a:p>
          <a:p>
            <a:endParaRPr lang="id-ID" sz="1800" dirty="0" smtClean="0"/>
          </a:p>
        </p:txBody>
      </p:sp>
      <p:sp>
        <p:nvSpPr>
          <p:cNvPr id="5" name="Content Placeholder 2"/>
          <p:cNvSpPr txBox="1">
            <a:spLocks/>
          </p:cNvSpPr>
          <p:nvPr/>
        </p:nvSpPr>
        <p:spPr>
          <a:xfrm>
            <a:off x="677334" y="4179889"/>
            <a:ext cx="8596668" cy="2320262"/>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id-ID" dirty="0" smtClean="0"/>
              <a:t>Tujuan adalah capaian-capaian yg dapat diukur dan merupakan terjemahan dari visi, misi dan nilai-nilai yang dianut berdasarkan tujuan pendidikan tersebut dijabarkan tujuan pendidikan menurut jenjang dan jenisnya, meliputi jenjang </a:t>
            </a:r>
          </a:p>
          <a:p>
            <a:pPr marL="0" indent="0">
              <a:buFont typeface="Wingdings 3" charset="2"/>
              <a:buNone/>
            </a:pPr>
            <a:r>
              <a:rPr lang="id-ID" dirty="0" smtClean="0"/>
              <a:t>	a). Pendidikan prasekolahan </a:t>
            </a:r>
          </a:p>
          <a:p>
            <a:pPr marL="0" indent="0">
              <a:buFont typeface="Wingdings 3" charset="2"/>
              <a:buNone/>
            </a:pPr>
            <a:r>
              <a:rPr lang="id-ID" dirty="0" smtClean="0"/>
              <a:t>	b). Pendidikan Dasar </a:t>
            </a:r>
          </a:p>
          <a:p>
            <a:pPr marL="0" indent="0">
              <a:buFont typeface="Wingdings 3" charset="2"/>
              <a:buNone/>
            </a:pPr>
            <a:r>
              <a:rPr lang="id-ID" dirty="0" smtClean="0"/>
              <a:t>	c). Pendidikan Menengah </a:t>
            </a:r>
          </a:p>
          <a:p>
            <a:pPr marL="0" indent="0">
              <a:buFont typeface="Wingdings 3" charset="2"/>
              <a:buNone/>
            </a:pPr>
            <a:r>
              <a:rPr lang="id-ID" dirty="0" smtClean="0"/>
              <a:t>	d). Pendidikan Tinggi</a:t>
            </a:r>
          </a:p>
        </p:txBody>
      </p:sp>
    </p:spTree>
    <p:extLst>
      <p:ext uri="{BB962C8B-B14F-4D97-AF65-F5344CB8AC3E}">
        <p14:creationId xmlns:p14="http://schemas.microsoft.com/office/powerpoint/2010/main" val="258946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SATUAN PENDIDIKAN</a:t>
            </a:r>
            <a:endParaRPr lang="en-US" dirty="0"/>
          </a:p>
        </p:txBody>
      </p:sp>
      <p:sp>
        <p:nvSpPr>
          <p:cNvPr id="3" name="Content Placeholder 2"/>
          <p:cNvSpPr>
            <a:spLocks noGrp="1"/>
          </p:cNvSpPr>
          <p:nvPr>
            <p:ph idx="1"/>
          </p:nvPr>
        </p:nvSpPr>
        <p:spPr>
          <a:xfrm>
            <a:off x="677334" y="1789912"/>
            <a:ext cx="8596668" cy="773111"/>
          </a:xfrm>
        </p:spPr>
        <p:txBody>
          <a:bodyPr>
            <a:normAutofit/>
          </a:bodyPr>
          <a:lstStyle/>
          <a:p>
            <a:r>
              <a:rPr lang="id-ID" sz="1800" dirty="0" smtClean="0"/>
              <a:t>Jenis Pendidikan adalah kelompok yang didasarkan pada kekhususan tujuan pendidikan suatu satuan pendidikan yang terdiri :</a:t>
            </a:r>
          </a:p>
        </p:txBody>
      </p:sp>
      <p:sp>
        <p:nvSpPr>
          <p:cNvPr id="5" name="Content Placeholder 2"/>
          <p:cNvSpPr txBox="1">
            <a:spLocks/>
          </p:cNvSpPr>
          <p:nvPr/>
        </p:nvSpPr>
        <p:spPr>
          <a:xfrm>
            <a:off x="1604434" y="3163889"/>
            <a:ext cx="3203402" cy="41751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id-ID" dirty="0" smtClean="0"/>
              <a:t>	b. Pendidikan Kejuruan</a:t>
            </a:r>
            <a:endParaRPr lang="en-US" dirty="0"/>
          </a:p>
        </p:txBody>
      </p:sp>
      <p:sp>
        <p:nvSpPr>
          <p:cNvPr id="6" name="Content Placeholder 2"/>
          <p:cNvSpPr txBox="1">
            <a:spLocks/>
          </p:cNvSpPr>
          <p:nvPr/>
        </p:nvSpPr>
        <p:spPr>
          <a:xfrm>
            <a:off x="1604434" y="2843211"/>
            <a:ext cx="3063702" cy="320678"/>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id-ID" dirty="0" smtClean="0"/>
              <a:t>	a. Pendidikan Umum</a:t>
            </a:r>
            <a:endParaRPr lang="en-US" dirty="0"/>
          </a:p>
        </p:txBody>
      </p:sp>
      <p:sp>
        <p:nvSpPr>
          <p:cNvPr id="7" name="Content Placeholder 2"/>
          <p:cNvSpPr txBox="1">
            <a:spLocks/>
          </p:cNvSpPr>
          <p:nvPr/>
        </p:nvSpPr>
        <p:spPr>
          <a:xfrm>
            <a:off x="1604434" y="3570289"/>
            <a:ext cx="3615266" cy="41751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id-ID" dirty="0" smtClean="0"/>
              <a:t>	c. Pendidikan Akademik</a:t>
            </a:r>
          </a:p>
          <a:p>
            <a:pPr marL="0" indent="0">
              <a:buFont typeface="Wingdings 3" charset="2"/>
              <a:buNone/>
            </a:pPr>
            <a:endParaRPr lang="en-US" dirty="0"/>
          </a:p>
        </p:txBody>
      </p:sp>
      <p:sp>
        <p:nvSpPr>
          <p:cNvPr id="8" name="Content Placeholder 2"/>
          <p:cNvSpPr txBox="1">
            <a:spLocks/>
          </p:cNvSpPr>
          <p:nvPr/>
        </p:nvSpPr>
        <p:spPr>
          <a:xfrm>
            <a:off x="2067098" y="4022526"/>
            <a:ext cx="3622502" cy="636589"/>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id-ID" dirty="0" smtClean="0"/>
              <a:t>d. Pendidikan Profesi</a:t>
            </a:r>
          </a:p>
          <a:p>
            <a:pPr marL="0" indent="0">
              <a:buFont typeface="Wingdings 3" charset="2"/>
              <a:buNone/>
            </a:pPr>
            <a:r>
              <a:rPr lang="id-ID" dirty="0" smtClean="0"/>
              <a:t>	</a:t>
            </a:r>
            <a:endParaRPr lang="en-US" dirty="0"/>
          </a:p>
        </p:txBody>
      </p:sp>
      <p:sp>
        <p:nvSpPr>
          <p:cNvPr id="9" name="Content Placeholder 2"/>
          <p:cNvSpPr txBox="1">
            <a:spLocks/>
          </p:cNvSpPr>
          <p:nvPr/>
        </p:nvSpPr>
        <p:spPr>
          <a:xfrm>
            <a:off x="1604434" y="4383884"/>
            <a:ext cx="2624666" cy="32861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id-ID" dirty="0" smtClean="0"/>
              <a:t>	e. Pendidikan Vokasi</a:t>
            </a:r>
            <a:endParaRPr lang="en-US" dirty="0"/>
          </a:p>
        </p:txBody>
      </p:sp>
      <p:sp>
        <p:nvSpPr>
          <p:cNvPr id="10" name="Content Placeholder 2"/>
          <p:cNvSpPr txBox="1">
            <a:spLocks/>
          </p:cNvSpPr>
          <p:nvPr/>
        </p:nvSpPr>
        <p:spPr>
          <a:xfrm>
            <a:off x="1604434" y="4720034"/>
            <a:ext cx="3317702" cy="3937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id-ID" dirty="0" smtClean="0"/>
              <a:t>	f. Pendidikan Keagamaan</a:t>
            </a:r>
            <a:endParaRPr lang="en-US" dirty="0"/>
          </a:p>
        </p:txBody>
      </p:sp>
      <p:sp>
        <p:nvSpPr>
          <p:cNvPr id="11" name="Content Placeholder 2"/>
          <p:cNvSpPr txBox="1">
            <a:spLocks/>
          </p:cNvSpPr>
          <p:nvPr/>
        </p:nvSpPr>
        <p:spPr>
          <a:xfrm>
            <a:off x="1130300" y="5100241"/>
            <a:ext cx="3381202" cy="41751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id-ID" dirty="0" smtClean="0"/>
              <a:t>		g. Pendidikan Khusus</a:t>
            </a:r>
            <a:endParaRPr lang="en-US" dirty="0"/>
          </a:p>
        </p:txBody>
      </p:sp>
    </p:spTree>
    <p:extLst>
      <p:ext uri="{BB962C8B-B14F-4D97-AF65-F5344CB8AC3E}">
        <p14:creationId xmlns:p14="http://schemas.microsoft.com/office/powerpoint/2010/main" val="164801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STANDAR PENGELOLAAN TINGKAT SATUAN PENDIDIKAN</a:t>
            </a:r>
            <a:endParaRPr lang="en-US" dirty="0"/>
          </a:p>
        </p:txBody>
      </p:sp>
      <p:sp>
        <p:nvSpPr>
          <p:cNvPr id="3" name="Content Placeholder 2"/>
          <p:cNvSpPr>
            <a:spLocks noGrp="1"/>
          </p:cNvSpPr>
          <p:nvPr>
            <p:ph idx="1"/>
          </p:nvPr>
        </p:nvSpPr>
        <p:spPr/>
        <p:txBody>
          <a:bodyPr>
            <a:normAutofit/>
          </a:bodyPr>
          <a:lstStyle/>
          <a:p>
            <a:pPr marL="0" indent="0">
              <a:buNone/>
            </a:pPr>
            <a:r>
              <a:rPr lang="id-ID" dirty="0" smtClean="0"/>
              <a:t>Permendiknas No 19 tahun 2007 </a:t>
            </a:r>
          </a:p>
          <a:p>
            <a:pPr marL="0" indent="0">
              <a:buNone/>
            </a:pPr>
            <a:r>
              <a:rPr lang="id-ID" i="1" dirty="0" smtClean="0"/>
              <a:t>“Setiap satuan pendidikan wajib memenuhi standar pengelolaanyang berlaku secara nasional”</a:t>
            </a:r>
            <a:endParaRPr lang="id-ID" i="1" dirty="0"/>
          </a:p>
          <a:p>
            <a:pPr marL="0" indent="0">
              <a:buNone/>
            </a:pPr>
            <a:r>
              <a:rPr lang="id-ID" i="1" dirty="0" smtClean="0"/>
              <a:t>Standar perencanaan program sekolah meliputi rumusan visi sekolah,misi sekolah,dan rencana kerja sekolah.</a:t>
            </a:r>
          </a:p>
          <a:p>
            <a:pPr marL="514350" indent="-514350">
              <a:buAutoNum type="arabicPeriod"/>
            </a:pPr>
            <a:r>
              <a:rPr lang="id-ID" i="1" dirty="0" smtClean="0"/>
              <a:t>Konsep standar pengelolaan pendidikan</a:t>
            </a:r>
          </a:p>
          <a:p>
            <a:pPr marL="514350" indent="-514350">
              <a:buAutoNum type="arabicPeriod"/>
            </a:pPr>
            <a:r>
              <a:rPr lang="id-ID" i="1" dirty="0" smtClean="0"/>
              <a:t>Pedoman pengelolaan sekolah</a:t>
            </a:r>
          </a:p>
          <a:p>
            <a:pPr marL="514350" indent="-514350">
              <a:buAutoNum type="arabicPeriod"/>
            </a:pPr>
            <a:r>
              <a:rPr lang="id-ID" i="1" dirty="0" smtClean="0"/>
              <a:t>Laporan pertanggung jawaban pelaksanaan kegiatan pendidikan</a:t>
            </a:r>
          </a:p>
        </p:txBody>
      </p:sp>
    </p:spTree>
    <p:extLst>
      <p:ext uri="{BB962C8B-B14F-4D97-AF65-F5344CB8AC3E}">
        <p14:creationId xmlns:p14="http://schemas.microsoft.com/office/powerpoint/2010/main" val="170235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39" y="500062"/>
            <a:ext cx="10515600" cy="1325563"/>
          </a:xfrm>
        </p:spPr>
        <p:txBody>
          <a:bodyPr>
            <a:normAutofit/>
          </a:bodyPr>
          <a:lstStyle/>
          <a:p>
            <a:r>
              <a:rPr lang="id-ID" dirty="0" smtClean="0"/>
              <a:t>Ruang lingkup pengelolaan pendidikan pada tingkat satuan pendidikan </a:t>
            </a:r>
            <a:endParaRPr lang="en-US" dirty="0"/>
          </a:p>
        </p:txBody>
      </p:sp>
      <p:sp>
        <p:nvSpPr>
          <p:cNvPr id="3" name="Content Placeholder 2"/>
          <p:cNvSpPr>
            <a:spLocks noGrp="1"/>
          </p:cNvSpPr>
          <p:nvPr>
            <p:ph idx="1"/>
          </p:nvPr>
        </p:nvSpPr>
        <p:spPr>
          <a:xfrm>
            <a:off x="387439" y="1825625"/>
            <a:ext cx="9844382" cy="2976646"/>
          </a:xfrm>
        </p:spPr>
        <p:txBody>
          <a:bodyPr>
            <a:normAutofit/>
          </a:bodyPr>
          <a:lstStyle/>
          <a:p>
            <a:pPr marL="0" indent="0" algn="just">
              <a:buNone/>
            </a:pPr>
            <a:r>
              <a:rPr lang="id-ID" dirty="0" smtClean="0"/>
              <a:t>Ruang lingkup pengelolaan di sekolah pada dasarnya adalah semua kegiatan yang merupakan sarana penunjang proses belajar mengajar dalam rangka mencapai tujuan pendidikan. Adapun ruang lingkup pengelolaan pendidikan pada tigkat persekolahan meliputi : pengelolaan kurikulum, pengelolaan, keuangan, pengelola sarana prasana, pengelola keuangan, pengelolaan ketatausahaan, pengelolaan humas</a:t>
            </a:r>
          </a:p>
          <a:p>
            <a:pPr marL="0" indent="0">
              <a:buNone/>
            </a:pPr>
            <a:endParaRPr lang="id-ID" dirty="0" smtClean="0"/>
          </a:p>
          <a:p>
            <a:pPr marL="0" indent="0">
              <a:buNone/>
            </a:pPr>
            <a:r>
              <a:rPr lang="id-ID" dirty="0" smtClean="0"/>
              <a:t>	</a:t>
            </a:r>
          </a:p>
        </p:txBody>
      </p:sp>
    </p:spTree>
    <p:extLst>
      <p:ext uri="{BB962C8B-B14F-4D97-AF65-F5344CB8AC3E}">
        <p14:creationId xmlns:p14="http://schemas.microsoft.com/office/powerpoint/2010/main" val="2911107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4703"/>
          </a:xfrm>
        </p:spPr>
        <p:txBody>
          <a:bodyPr/>
          <a:lstStyle/>
          <a:p>
            <a:r>
              <a:rPr lang="id-ID" dirty="0" smtClean="0"/>
              <a:t>Mana</a:t>
            </a:r>
            <a:r>
              <a:rPr lang="en-US" dirty="0" smtClean="0"/>
              <a:t>j</a:t>
            </a:r>
            <a:r>
              <a:rPr lang="id-ID" dirty="0" smtClean="0"/>
              <a:t>emen </a:t>
            </a:r>
            <a:r>
              <a:rPr lang="id-ID" dirty="0" smtClean="0"/>
              <a:t>Pendidikan Kontemporer</a:t>
            </a:r>
            <a:endParaRPr lang="en-US" dirty="0"/>
          </a:p>
        </p:txBody>
      </p:sp>
      <p:sp>
        <p:nvSpPr>
          <p:cNvPr id="3" name="Content Placeholder 2"/>
          <p:cNvSpPr>
            <a:spLocks noGrp="1"/>
          </p:cNvSpPr>
          <p:nvPr>
            <p:ph idx="1"/>
          </p:nvPr>
        </p:nvSpPr>
        <p:spPr>
          <a:xfrm>
            <a:off x="677334" y="1766451"/>
            <a:ext cx="8596668" cy="3880773"/>
          </a:xfrm>
        </p:spPr>
        <p:txBody>
          <a:bodyPr>
            <a:normAutofit/>
          </a:bodyPr>
          <a:lstStyle/>
          <a:p>
            <a:pPr marL="514350" indent="-514350">
              <a:buAutoNum type="arabicPeriod"/>
            </a:pPr>
            <a:r>
              <a:rPr lang="id-ID" dirty="0" smtClean="0"/>
              <a:t>Pengelolaan kurikulum </a:t>
            </a:r>
          </a:p>
          <a:p>
            <a:pPr marL="514350" indent="-514350">
              <a:buAutoNum type="arabicPeriod"/>
            </a:pPr>
            <a:r>
              <a:rPr lang="id-ID" dirty="0" smtClean="0"/>
              <a:t>Pengelolaan peserta didik</a:t>
            </a:r>
          </a:p>
          <a:p>
            <a:pPr marL="514350" indent="-514350">
              <a:buAutoNum type="arabicPeriod"/>
            </a:pPr>
            <a:r>
              <a:rPr lang="id-ID" dirty="0" smtClean="0"/>
              <a:t>Pengelolaan kelas</a:t>
            </a:r>
          </a:p>
          <a:p>
            <a:pPr marL="514350" indent="-514350">
              <a:buAutoNum type="arabicPeriod"/>
            </a:pPr>
            <a:r>
              <a:rPr lang="id-ID" dirty="0" smtClean="0"/>
              <a:t>Pengelolaan SDM</a:t>
            </a:r>
          </a:p>
          <a:p>
            <a:pPr marL="514350" indent="-514350">
              <a:buAutoNum type="arabicPeriod"/>
            </a:pPr>
            <a:r>
              <a:rPr lang="id-ID" dirty="0" smtClean="0"/>
              <a:t>Pengelolaan sarana dan prasarana</a:t>
            </a:r>
          </a:p>
          <a:p>
            <a:pPr marL="514350" indent="-514350">
              <a:buAutoNum type="arabicPeriod"/>
            </a:pPr>
            <a:r>
              <a:rPr lang="id-ID" dirty="0" smtClean="0"/>
              <a:t>Pengelolaan layanan khusus</a:t>
            </a:r>
          </a:p>
          <a:p>
            <a:pPr marL="514350" indent="-514350">
              <a:buAutoNum type="arabicPeriod"/>
            </a:pPr>
            <a:r>
              <a:rPr lang="id-ID" dirty="0" smtClean="0"/>
              <a:t>Pengelolaan kewirausahaan pendidikan dan pendidikan kewirausahaan di sekolah </a:t>
            </a:r>
          </a:p>
          <a:p>
            <a:pPr marL="514350" indent="-514350">
              <a:buAutoNum type="arabicPeriod"/>
            </a:pPr>
            <a:r>
              <a:rPr lang="id-ID" dirty="0" smtClean="0"/>
              <a:t>Pengelolaan hubungan sekolah dan masyarakat </a:t>
            </a:r>
          </a:p>
          <a:p>
            <a:pPr marL="514350" indent="-514350">
              <a:buAutoNum type="arabicPeriod"/>
            </a:pPr>
            <a:r>
              <a:rPr lang="id-ID" dirty="0" smtClean="0"/>
              <a:t>Pengelolaan pemasaran pendidikan</a:t>
            </a:r>
          </a:p>
          <a:p>
            <a:endParaRPr lang="en-US" dirty="0"/>
          </a:p>
        </p:txBody>
      </p:sp>
    </p:spTree>
    <p:extLst>
      <p:ext uri="{BB962C8B-B14F-4D97-AF65-F5344CB8AC3E}">
        <p14:creationId xmlns:p14="http://schemas.microsoft.com/office/powerpoint/2010/main" val="91581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536</TotalTime>
  <Words>532</Words>
  <Application>Microsoft Office PowerPoint</Application>
  <PresentationFormat>Custom</PresentationFormat>
  <Paragraphs>53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BAB II </vt:lpstr>
      <vt:lpstr>PowerPoint Presentation</vt:lpstr>
      <vt:lpstr>PowerPoint Presentation</vt:lpstr>
      <vt:lpstr>TUJUAN PENDIDIKAN TINGKAT SATUAN PENDIDIKAN</vt:lpstr>
      <vt:lpstr>JENIS SATUAN PENDIDIKAN</vt:lpstr>
      <vt:lpstr>STANDAR PENGELOLAAN TINGKAT SATUAN PENDIDIKAN</vt:lpstr>
      <vt:lpstr>Ruang lingkup pengelolaan pendidikan pada tingkat satuan pendidikan </vt:lpstr>
      <vt:lpstr>Manajemen Pendidikan Kontemporer</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dc:title>
  <dc:creator>USER</dc:creator>
  <cp:lastModifiedBy>Admin</cp:lastModifiedBy>
  <cp:revision>30</cp:revision>
  <dcterms:created xsi:type="dcterms:W3CDTF">2017-10-08T05:47:29Z</dcterms:created>
  <dcterms:modified xsi:type="dcterms:W3CDTF">2020-09-30T14:40:26Z</dcterms:modified>
</cp:coreProperties>
</file>