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29337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/>
          <p:nvPr/>
        </p:nvCxnSpPr>
        <p:spPr>
          <a:xfrm>
            <a:off x="0" y="2925286"/>
            <a:ext cx="9144000" cy="1588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2514600" y="2362200"/>
            <a:ext cx="4114800" cy="1127760"/>
          </a:xfrm>
          <a:prstGeom prst="rect">
            <a:avLst/>
          </a:prstGeom>
          <a:solidFill>
            <a:schemeClr val="tx1"/>
          </a:solidFill>
          <a:ln w="76200" cmpd="thinThick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/>
          <a:p>
            <a:pPr algn="ctr" defTabSz="914400" rtl="0" eaLnBrk="1" latinLnBrk="0" hangingPunct="1">
              <a:spcBef>
                <a:spcPts val="400"/>
              </a:spcBef>
              <a:buNone/>
            </a:pPr>
            <a:endParaRPr lang="en-US" sz="1800" b="1" kern="1200" cap="all" spc="0" baseline="0" smtClean="0">
              <a:solidFill>
                <a:schemeClr val="bg1"/>
              </a:solidFill>
              <a:latin typeface="+mj-lt"/>
              <a:ea typeface="+mj-ea"/>
              <a:cs typeface="Tunga" pitchFamily="2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65400" y="3045460"/>
            <a:ext cx="4013200" cy="428625"/>
          </a:xfrm>
        </p:spPr>
        <p:txBody>
          <a:bodyPr tIns="0" anchor="t">
            <a:noAutofit/>
          </a:bodyPr>
          <a:lstStyle>
            <a:lvl1pPr marL="0" indent="0" algn="ctr">
              <a:buNone/>
              <a:defRPr sz="1600" b="0" i="0" cap="none" spc="0" baseline="0">
                <a:solidFill>
                  <a:schemeClr val="bg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2565400" y="2397760"/>
            <a:ext cx="4013200" cy="599440"/>
          </a:xfrm>
          <a:noFill/>
          <a:ln>
            <a:noFill/>
          </a:ln>
        </p:spPr>
        <p:txBody>
          <a:bodyPr bIns="0" anchor="b"/>
          <a:lstStyle>
            <a:lvl1pPr>
              <a:defRPr>
                <a:effectLst>
                  <a:glow rad="88900">
                    <a:schemeClr val="tx1">
                      <a:alpha val="60000"/>
                    </a:schemeClr>
                  </a:glo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 bwMode="black"/>
        <p:txBody>
          <a:bodyPr/>
          <a:lstStyle/>
          <a:p>
            <a:fld id="{1C5E1013-918C-4E30-AA3D-F2704AF11964}" type="datetimeFigureOut">
              <a:rPr lang="en-US" smtClean="0"/>
              <a:t>9/18/2020</a:t>
            </a:fld>
            <a:endParaRPr lang="en-US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F460414-0AAD-4B3E-ABDC-46534691A0DB}" type="slidenum">
              <a:rPr lang="en-US" smtClean="0"/>
              <a:t>‹#›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E1013-918C-4E30-AA3D-F2704AF11964}" type="datetimeFigureOut">
              <a:rPr lang="en-US" smtClean="0"/>
              <a:t>9/18/2020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60414-0AAD-4B3E-ABDC-46534691A0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 rot="5400000">
            <a:off x="4267200" y="3429000"/>
            <a:ext cx="6858000" cy="1588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 bwMode="hidden">
          <a:xfrm>
            <a:off x="0" y="1"/>
            <a:ext cx="76962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629400" cy="5029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E1013-918C-4E30-AA3D-F2704AF11964}" type="datetimeFigureOut">
              <a:rPr lang="en-US" smtClean="0"/>
              <a:t>9/18/2020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60414-0AAD-4B3E-ABDC-46534691A0DB}" type="slidenum">
              <a:rPr lang="en-US" smtClean="0"/>
              <a:t>‹#›</a:t>
            </a:fld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39000" y="914401"/>
            <a:ext cx="926980" cy="5029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Content Placeholder 30"/>
          <p:cNvSpPr>
            <a:spLocks noGrp="1"/>
          </p:cNvSpPr>
          <p:nvPr>
            <p:ph sz="quarter" idx="13"/>
          </p:nvPr>
        </p:nvSpPr>
        <p:spPr>
          <a:xfrm>
            <a:off x="457200" y="2020824"/>
            <a:ext cx="8229600" cy="40751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1C5E1013-918C-4E30-AA3D-F2704AF11964}" type="datetimeFigureOut">
              <a:rPr lang="en-US" smtClean="0"/>
              <a:t>9/18/2020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4F460414-0AAD-4B3E-ABDC-46534691A0DB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922776"/>
            <a:ext cx="9144000" cy="29352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0" y="3921760"/>
            <a:ext cx="9144000" cy="1588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2514600" y="3368040"/>
            <a:ext cx="4114800" cy="1127760"/>
          </a:xfrm>
          <a:prstGeom prst="rect">
            <a:avLst/>
          </a:prstGeom>
          <a:solidFill>
            <a:schemeClr val="tx1"/>
          </a:solidFill>
          <a:ln w="76200" cmpd="thinThick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/>
          <a:p>
            <a:pPr algn="ctr" defTabSz="914400" rtl="0" eaLnBrk="1" latinLnBrk="0" hangingPunct="1">
              <a:spcBef>
                <a:spcPts val="400"/>
              </a:spcBef>
              <a:buNone/>
            </a:pPr>
            <a:endParaRPr lang="en-US" sz="1800" b="1" kern="1200" cap="all" spc="0" baseline="0" smtClean="0">
              <a:solidFill>
                <a:schemeClr val="bg1"/>
              </a:solidFill>
              <a:latin typeface="+mj-lt"/>
              <a:ea typeface="+mj-ea"/>
              <a:cs typeface="Tunga" pitchFamily="2"/>
            </a:endParaRPr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 bwMode="black">
          <a:xfrm>
            <a:off x="2529052" y="3367246"/>
            <a:ext cx="4085897" cy="706821"/>
          </a:xfrm>
          <a:prstGeom prst="rect">
            <a:avLst/>
          </a:prstGeom>
          <a:noFill/>
          <a:ln w="98425" cmpd="thinThick">
            <a:noFill/>
            <a:miter lim="800000"/>
          </a:ln>
        </p:spPr>
        <p:txBody>
          <a:bodyPr vert="horz" lIns="91440" tIns="45720" rIns="91440" bIns="0" rtlCol="0" anchor="b" anchorCtr="0">
            <a:normAutofit/>
          </a:bodyPr>
          <a:lstStyle>
            <a:lvl1pPr>
              <a:defRPr kumimoji="0" lang="en-US" sz="1800" b="1" i="0" u="none" strike="noStrike" kern="1200" cap="all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Subtitle 2"/>
          <p:cNvSpPr>
            <a:spLocks noGrp="1"/>
          </p:cNvSpPr>
          <p:nvPr>
            <p:ph type="subTitle" idx="1"/>
          </p:nvPr>
        </p:nvSpPr>
        <p:spPr bwMode="black">
          <a:xfrm>
            <a:off x="2518542" y="4084577"/>
            <a:ext cx="4106917" cy="397094"/>
          </a:xfrm>
        </p:spPr>
        <p:txBody>
          <a:bodyPr tIns="0" anchor="t" anchorCtr="0">
            <a:normAutofit/>
          </a:bodyPr>
          <a:lstStyle>
            <a:lvl1pPr marL="0" indent="0" algn="ctr">
              <a:buNone/>
              <a:def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Tahom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E1013-918C-4E30-AA3D-F2704AF11964}" type="datetimeFigureOut">
              <a:rPr lang="en-US" smtClean="0"/>
              <a:t>9/18/2020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F460414-0AAD-4B3E-ABDC-46534691A0DB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30"/>
          <p:cNvSpPr>
            <a:spLocks noGrp="1"/>
          </p:cNvSpPr>
          <p:nvPr>
            <p:ph sz="quarter" idx="13"/>
          </p:nvPr>
        </p:nvSpPr>
        <p:spPr>
          <a:xfrm>
            <a:off x="457201" y="2020824"/>
            <a:ext cx="4023360" cy="40050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Content Placeholder 30"/>
          <p:cNvSpPr>
            <a:spLocks noGrp="1"/>
          </p:cNvSpPr>
          <p:nvPr>
            <p:ph sz="quarter" idx="14"/>
          </p:nvPr>
        </p:nvSpPr>
        <p:spPr>
          <a:xfrm>
            <a:off x="4663440" y="2020824"/>
            <a:ext cx="4023360" cy="40050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1C5E1013-918C-4E30-AA3D-F2704AF11964}" type="datetimeFigureOut">
              <a:rPr lang="en-US" smtClean="0"/>
              <a:t>9/18/2020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4F460414-0AAD-4B3E-ABDC-46534691A0DB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Content Placeholder 30"/>
          <p:cNvSpPr>
            <a:spLocks noGrp="1"/>
          </p:cNvSpPr>
          <p:nvPr>
            <p:ph sz="quarter" idx="13"/>
          </p:nvPr>
        </p:nvSpPr>
        <p:spPr>
          <a:xfrm>
            <a:off x="457201" y="2819400"/>
            <a:ext cx="4023360" cy="320954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4" name="Content Placeholder 30"/>
          <p:cNvSpPr>
            <a:spLocks noGrp="1"/>
          </p:cNvSpPr>
          <p:nvPr>
            <p:ph sz="quarter" idx="14"/>
          </p:nvPr>
        </p:nvSpPr>
        <p:spPr>
          <a:xfrm>
            <a:off x="4663440" y="2816352"/>
            <a:ext cx="4023360" cy="320954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020824"/>
            <a:ext cx="4023360" cy="704088"/>
          </a:xfrm>
          <a:noFill/>
          <a:ln w="98425" cmpd="thinThick">
            <a:noFill/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spcBef>
                <a:spcPts val="400"/>
              </a:spcBef>
              <a:buNone/>
              <a:defRPr lang="en-US" sz="1800" b="1" kern="1200" cap="none" spc="200" baseline="0" smtClean="0">
                <a:solidFill>
                  <a:schemeClr val="tx1"/>
                </a:solidFill>
                <a:latin typeface="+mj-lt"/>
                <a:ea typeface="+mj-ea"/>
                <a:cs typeface="Tunga" pitchFamily="2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5"/>
          </p:nvPr>
        </p:nvSpPr>
        <p:spPr>
          <a:xfrm>
            <a:off x="4663440" y="2020824"/>
            <a:ext cx="4023360" cy="704088"/>
          </a:xfrm>
          <a:noFill/>
          <a:ln w="98425" cmpd="thinThick">
            <a:noFill/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spcBef>
                <a:spcPts val="400"/>
              </a:spcBef>
              <a:buNone/>
              <a:defRPr lang="en-US" sz="1800" b="1" i="0" kern="1200" cap="none" spc="200" baseline="0" dirty="0" smtClean="0">
                <a:solidFill>
                  <a:schemeClr val="tx1"/>
                </a:solidFill>
                <a:latin typeface="+mj-lt"/>
                <a:ea typeface="+mj-ea"/>
                <a:cs typeface="Tunga" pitchFamily="2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1C5E1013-918C-4E30-AA3D-F2704AF11964}" type="datetimeFigureOut">
              <a:rPr lang="en-US" smtClean="0"/>
              <a:t>9/18/2020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4F460414-0AAD-4B3E-ABDC-46534691A0DB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E1013-918C-4E30-AA3D-F2704AF11964}" type="datetimeFigureOut">
              <a:rPr lang="en-US" smtClean="0"/>
              <a:t>9/18/2020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F460414-0AAD-4B3E-ABDC-46534691A0DB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E1013-918C-4E30-AA3D-F2704AF11964}" type="datetimeFigureOut">
              <a:rPr lang="en-US" smtClean="0"/>
              <a:t>9/18/2020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F460414-0AAD-4B3E-ABDC-46534691A0D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30"/>
          <p:cNvSpPr>
            <a:spLocks noGrp="1"/>
          </p:cNvSpPr>
          <p:nvPr>
            <p:ph sz="quarter" idx="14"/>
          </p:nvPr>
        </p:nvSpPr>
        <p:spPr>
          <a:xfrm>
            <a:off x="1485900" y="1914525"/>
            <a:ext cx="6172200" cy="351091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7360" y="5513832"/>
            <a:ext cx="5669280" cy="548640"/>
          </a:xfrm>
        </p:spPr>
        <p:txBody>
          <a:bodyPr vert="horz" lIns="91440" tIns="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Font typeface="Arial" pitchFamily="34" charset="0"/>
              <a:buNone/>
              <a:defRPr lang="en-US" sz="1400" b="0" i="0" kern="1200" cap="none" spc="0" baseline="0" smtClean="0">
                <a:solidFill>
                  <a:schemeClr val="tx1"/>
                </a:solidFill>
                <a:latin typeface="+mn-lt"/>
                <a:ea typeface="+mn-ea"/>
                <a:cs typeface="Tahoma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1C5E1013-918C-4E30-AA3D-F2704AF11964}" type="datetimeFigureOut">
              <a:rPr lang="en-US" smtClean="0"/>
              <a:t>9/18/2020</a:t>
            </a:fld>
            <a:endParaRPr lang="en-US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4F460414-0AAD-4B3E-ABDC-46534691A0DB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852209" y="2026918"/>
            <a:ext cx="5439582" cy="3263750"/>
          </a:xfrm>
          <a:solidFill>
            <a:schemeClr val="tx1"/>
          </a:solidFill>
          <a:ln w="69850" cmpd="dbl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spcBef>
                <a:spcPts val="400"/>
              </a:spcBef>
              <a:buNone/>
              <a:defRPr lang="en-US" sz="1800" b="0" kern="1200" cap="none" spc="0" baseline="0" dirty="0">
                <a:solidFill>
                  <a:schemeClr val="bg1"/>
                </a:solidFill>
                <a:latin typeface="+mj-lt"/>
                <a:ea typeface="+mj-ea"/>
                <a:cs typeface="Tunga" pitchFamily="2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3"/>
          </p:nvPr>
        </p:nvSpPr>
        <p:spPr>
          <a:xfrm>
            <a:off x="1737360" y="5516880"/>
            <a:ext cx="5669280" cy="548640"/>
          </a:xfrm>
        </p:spPr>
        <p:txBody>
          <a:bodyPr vert="horz" lIns="91440" tIns="0" rIns="91440" bIns="0" rtlCol="0" anchor="ctr" anchorCtr="0">
            <a:normAutofit/>
          </a:bodyPr>
          <a:lstStyle>
            <a:lvl1pPr marL="0" indent="0">
              <a:spcBef>
                <a:spcPts val="0"/>
              </a:spcBef>
              <a:buNone/>
              <a:defRPr lang="en-US" sz="1400" b="0" i="0" kern="1200" cap="none" spc="30" baseline="0" smtClean="0">
                <a:solidFill>
                  <a:schemeClr val="tx2"/>
                </a:solidFill>
                <a:latin typeface="+mn-lt"/>
                <a:ea typeface="+mn-ea"/>
                <a:cs typeface="Tahoma" pitchFamily="34" charset="0"/>
              </a:defRPr>
            </a:lvl1pPr>
            <a:lvl2pPr marL="171450" indent="1588">
              <a:buNone/>
              <a:defRPr>
                <a:solidFill>
                  <a:schemeClr val="bg2"/>
                </a:solidFill>
              </a:defRPr>
            </a:lvl2pPr>
            <a:lvl3pPr marL="344488" indent="6350">
              <a:buNone/>
              <a:defRPr>
                <a:solidFill>
                  <a:schemeClr val="bg2"/>
                </a:solidFill>
              </a:defRPr>
            </a:lvl3pPr>
            <a:lvl4pPr marL="515938" indent="3175">
              <a:buNone/>
              <a:defRPr>
                <a:solidFill>
                  <a:schemeClr val="bg2"/>
                </a:solidFill>
              </a:defRPr>
            </a:lvl4pPr>
            <a:lvl5pPr marL="688975" indent="-1588">
              <a:buNone/>
              <a:defRPr>
                <a:solidFill>
                  <a:schemeClr val="bg2"/>
                </a:solidFill>
              </a:defRPr>
            </a:lvl5pPr>
          </a:lstStyle>
          <a:p>
            <a:pPr marL="0" lvl="0" indent="0" algn="ctr" defTabSz="914400" rtl="0" eaLnBrk="1" latinLnBrk="0" hangingPunct="1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2514600" y="975360"/>
            <a:ext cx="4114800" cy="70104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4"/>
          </p:nvPr>
        </p:nvSpPr>
        <p:spPr>
          <a:xfrm>
            <a:off x="2981325" y="273180"/>
            <a:ext cx="3181350" cy="292100"/>
          </a:xfrm>
        </p:spPr>
        <p:txBody>
          <a:bodyPr/>
          <a:lstStyle/>
          <a:p>
            <a:fld id="{1C5E1013-918C-4E30-AA3D-F2704AF11964}" type="datetimeFigureOut">
              <a:rPr lang="en-US" smtClean="0"/>
              <a:t>9/18/2020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5"/>
          </p:nvPr>
        </p:nvSpPr>
        <p:spPr>
          <a:xfrm>
            <a:off x="4038600" y="6172200"/>
            <a:ext cx="1066800" cy="304800"/>
          </a:xfrm>
        </p:spPr>
        <p:txBody>
          <a:bodyPr/>
          <a:lstStyle/>
          <a:p>
            <a:fld id="{4F460414-0AAD-4B3E-ABDC-46534691A0DB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6"/>
          </p:nvPr>
        </p:nvSpPr>
        <p:spPr>
          <a:xfrm>
            <a:off x="1447800" y="6486525"/>
            <a:ext cx="6248400" cy="2921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 bwMode="hidden">
          <a:xfrm>
            <a:off x="0" y="1335973"/>
            <a:ext cx="9144000" cy="55220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19301"/>
            <a:ext cx="8229600" cy="41173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981325" y="273180"/>
            <a:ext cx="318135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 b="0" cap="all" spc="300" baseline="0">
                <a:solidFill>
                  <a:schemeClr val="tx1"/>
                </a:solidFill>
              </a:defRPr>
            </a:lvl1pPr>
          </a:lstStyle>
          <a:p>
            <a:fld id="{1C5E1013-918C-4E30-AA3D-F2704AF11964}" type="datetimeFigureOut">
              <a:rPr lang="en-US" smtClean="0"/>
              <a:t>9/18/2020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7800" y="6486525"/>
            <a:ext cx="624840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100" b="0" cap="all" spc="300" baseline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038600" y="6172200"/>
            <a:ext cx="1066800" cy="304800"/>
          </a:xfrm>
          <a:prstGeom prst="rect">
            <a:avLst/>
          </a:prstGeom>
          <a:ln>
            <a:noFill/>
          </a:ln>
        </p:spPr>
        <p:txBody>
          <a:bodyPr vert="horz" lIns="0" tIns="0" rIns="0" bIns="0" rtlCol="0" anchor="ctr">
            <a:normAutofit/>
          </a:bodyPr>
          <a:lstStyle>
            <a:lvl1pPr algn="ctr">
              <a:defRPr sz="1200" b="1">
                <a:solidFill>
                  <a:schemeClr val="tx1"/>
                </a:solidFill>
              </a:defRPr>
            </a:lvl1pPr>
          </a:lstStyle>
          <a:p>
            <a:fld id="{4F460414-0AAD-4B3E-ABDC-46534691A0DB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1331436"/>
            <a:ext cx="9144000" cy="1588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14600" y="975360"/>
            <a:ext cx="4114800" cy="701040"/>
          </a:xfrm>
          <a:prstGeom prst="rect">
            <a:avLst/>
          </a:prstGeom>
          <a:solidFill>
            <a:schemeClr val="tx1"/>
          </a:solidFill>
          <a:ln w="76200" cmpd="thinThick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ts val="400"/>
        </a:spcBef>
        <a:buNone/>
        <a:defRPr sz="1800" b="1" kern="1200" cap="all" spc="0" baseline="0">
          <a:solidFill>
            <a:schemeClr val="bg1">
              <a:lumMod val="75000"/>
              <a:lumOff val="25000"/>
            </a:schemeClr>
          </a:solidFill>
          <a:effectLst/>
          <a:latin typeface="+mj-lt"/>
          <a:ea typeface="+mj-ea"/>
          <a:cs typeface="Tunga" pitchFamily="2"/>
        </a:defRPr>
      </a:lvl1pPr>
    </p:titleStyle>
    <p:bodyStyle>
      <a:lvl1pPr marL="0" indent="0" algn="ctr" defTabSz="914400" rtl="0" eaLnBrk="1" latinLnBrk="0" hangingPunct="1">
        <a:lnSpc>
          <a:spcPct val="100000"/>
        </a:lnSpc>
        <a:spcBef>
          <a:spcPts val="600"/>
        </a:spcBef>
        <a:spcAft>
          <a:spcPts val="0"/>
        </a:spcAft>
        <a:buClr>
          <a:schemeClr val="accent1"/>
        </a:buClr>
        <a:buFontTx/>
        <a:buNone/>
        <a:defRPr sz="2000" b="0" i="0" kern="1200" cap="none" spc="30" baseline="0">
          <a:solidFill>
            <a:schemeClr val="tx1"/>
          </a:solidFill>
          <a:latin typeface="+mn-lt"/>
          <a:ea typeface="+mn-ea"/>
          <a:cs typeface="Tahoma" pitchFamily="34" charset="0"/>
        </a:defRPr>
      </a:lvl1pPr>
      <a:lvl2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800" kern="1200">
          <a:solidFill>
            <a:schemeClr val="tx2"/>
          </a:solidFill>
          <a:latin typeface="+mn-lt"/>
          <a:ea typeface="+mn-ea"/>
          <a:cs typeface="Tahoma" pitchFamily="34" charset="0"/>
        </a:defRPr>
      </a:lvl2pPr>
      <a:lvl3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3pPr>
      <a:lvl4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400" kern="1200">
          <a:solidFill>
            <a:schemeClr val="tx2"/>
          </a:solidFill>
          <a:latin typeface="+mn-lt"/>
          <a:ea typeface="+mn-ea"/>
          <a:cs typeface="Tahoma" pitchFamily="34" charset="0"/>
        </a:defRPr>
      </a:lvl4pPr>
      <a:lvl5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400" kern="1200" baseline="0">
          <a:solidFill>
            <a:schemeClr val="tx1"/>
          </a:solidFill>
          <a:latin typeface="+mn-lt"/>
          <a:ea typeface="+mn-ea"/>
          <a:cs typeface="Tahoma" pitchFamily="34" charset="0"/>
        </a:defRPr>
      </a:lvl5pPr>
      <a:lvl6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3048000"/>
            <a:ext cx="8229600" cy="1143000"/>
          </a:xfrm>
        </p:spPr>
        <p:txBody>
          <a:bodyPr/>
          <a:lstStyle/>
          <a:p>
            <a:r>
              <a:rPr lang="en-US" sz="5400" dirty="0" smtClean="0"/>
              <a:t>Recruitment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46182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457200" y="1676400"/>
            <a:ext cx="8229600" cy="4449763"/>
          </a:xfrm>
        </p:spPr>
        <p:txBody>
          <a:bodyPr>
            <a:noAutofit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en-US" sz="2800" b="1" dirty="0" smtClean="0"/>
              <a:t>Preparation</a:t>
            </a:r>
            <a:endParaRPr lang="en-US" sz="2800" b="1" dirty="0"/>
          </a:p>
          <a:p>
            <a:pPr marL="514350" indent="-514350" algn="just">
              <a:buFont typeface="+mj-lt"/>
              <a:buAutoNum type="arabicPeriod"/>
            </a:pPr>
            <a:r>
              <a:rPr lang="en-US" sz="2800" b="1" dirty="0" smtClean="0"/>
              <a:t>Receive </a:t>
            </a:r>
            <a:r>
              <a:rPr lang="en-US" sz="2800" b="1" dirty="0"/>
              <a:t>applications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sz="2800" b="1" dirty="0" smtClean="0"/>
              <a:t>Selection </a:t>
            </a:r>
            <a:r>
              <a:rPr lang="en-US" sz="2800" b="1" dirty="0"/>
              <a:t>stage 1: Weed out </a:t>
            </a:r>
            <a:r>
              <a:rPr lang="en-US" sz="2800" b="1" dirty="0" smtClean="0"/>
              <a:t>unqualified applicants</a:t>
            </a:r>
            <a:endParaRPr lang="en-US" sz="2800" b="1" dirty="0"/>
          </a:p>
          <a:p>
            <a:pPr marL="514350" indent="-514350" algn="just">
              <a:buFont typeface="+mj-lt"/>
              <a:buAutoNum type="arabicPeriod"/>
            </a:pPr>
            <a:r>
              <a:rPr lang="en-US" sz="2800" b="1" dirty="0" smtClean="0"/>
              <a:t>Selection </a:t>
            </a:r>
            <a:r>
              <a:rPr lang="en-US" sz="2800" b="1" dirty="0"/>
              <a:t>stage 2: Rating and ranking candidates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sz="2800" b="1" dirty="0" smtClean="0"/>
              <a:t>Selection </a:t>
            </a:r>
            <a:r>
              <a:rPr lang="en-US" sz="2800" b="1" dirty="0"/>
              <a:t>stage 3: Interviews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sz="2800" b="1" dirty="0" smtClean="0"/>
              <a:t>Selection </a:t>
            </a:r>
            <a:r>
              <a:rPr lang="en-US" sz="2800" b="1" dirty="0"/>
              <a:t>stage 4: Simulated work exercise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sz="2800" b="1" dirty="0" smtClean="0"/>
              <a:t>Offer </a:t>
            </a:r>
            <a:r>
              <a:rPr lang="en-US" sz="2800" b="1" dirty="0"/>
              <a:t>and tying off loose ends</a:t>
            </a:r>
          </a:p>
          <a:p>
            <a:pPr marL="514350" indent="-514350" algn="just">
              <a:buFont typeface="+mj-lt"/>
              <a:buAutoNum type="arabicPeriod"/>
            </a:pPr>
            <a:endParaRPr lang="en-US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3400" y="381000"/>
            <a:ext cx="7162800" cy="108204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sz="3100" dirty="0" smtClean="0"/>
              <a:t/>
            </a:r>
            <a:br>
              <a:rPr lang="en-US" sz="3100" dirty="0" smtClean="0"/>
            </a:br>
            <a:r>
              <a:rPr lang="en-US" sz="3100" dirty="0"/>
              <a:t>The steps of a recruitment process</a:t>
            </a:r>
            <a:br>
              <a:rPr lang="en-US" sz="3100" dirty="0"/>
            </a:br>
            <a:r>
              <a:rPr lang="en-US" sz="3100" dirty="0"/>
              <a:t/>
            </a:r>
            <a:br>
              <a:rPr lang="en-US" sz="3100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2439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858982" y="1163782"/>
            <a:ext cx="17526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applicant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810491" y="2667000"/>
            <a:ext cx="17526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application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1066800" y="5257800"/>
            <a:ext cx="17526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apply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6858000" y="3865417"/>
            <a:ext cx="17526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Job description</a:t>
            </a:r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6806045" y="2576945"/>
            <a:ext cx="17526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interview</a:t>
            </a:r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810491" y="3948545"/>
            <a:ext cx="17526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Application form</a:t>
            </a:r>
            <a:endParaRPr lang="en-US" dirty="0"/>
          </a:p>
        </p:txBody>
      </p:sp>
      <p:sp>
        <p:nvSpPr>
          <p:cNvPr id="12" name="Oval 11"/>
          <p:cNvSpPr/>
          <p:nvPr/>
        </p:nvSpPr>
        <p:spPr>
          <a:xfrm>
            <a:off x="3612573" y="817418"/>
            <a:ext cx="17526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candidate</a:t>
            </a:r>
            <a:endParaRPr lang="en-US" dirty="0"/>
          </a:p>
        </p:txBody>
      </p:sp>
      <p:sp>
        <p:nvSpPr>
          <p:cNvPr id="13" name="Oval 12"/>
          <p:cNvSpPr/>
          <p:nvPr/>
        </p:nvSpPr>
        <p:spPr>
          <a:xfrm>
            <a:off x="6858000" y="5029200"/>
            <a:ext cx="17526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Job vacancies</a:t>
            </a:r>
            <a:endParaRPr lang="en-US" dirty="0"/>
          </a:p>
        </p:txBody>
      </p:sp>
      <p:sp>
        <p:nvSpPr>
          <p:cNvPr id="14" name="Oval 13"/>
          <p:cNvSpPr/>
          <p:nvPr/>
        </p:nvSpPr>
        <p:spPr>
          <a:xfrm>
            <a:off x="6629400" y="1163782"/>
            <a:ext cx="17526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employee</a:t>
            </a:r>
            <a:endParaRPr lang="en-US" dirty="0"/>
          </a:p>
        </p:txBody>
      </p:sp>
      <p:sp>
        <p:nvSpPr>
          <p:cNvPr id="15" name="Oval 14"/>
          <p:cNvSpPr/>
          <p:nvPr/>
        </p:nvSpPr>
        <p:spPr>
          <a:xfrm>
            <a:off x="3917372" y="5223164"/>
            <a:ext cx="17526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CV</a:t>
            </a:r>
            <a:endParaRPr lang="en-US" dirty="0"/>
          </a:p>
        </p:txBody>
      </p:sp>
      <p:sp>
        <p:nvSpPr>
          <p:cNvPr id="16" name="Oval 15"/>
          <p:cNvSpPr/>
          <p:nvPr/>
        </p:nvSpPr>
        <p:spPr>
          <a:xfrm>
            <a:off x="3520787" y="3034144"/>
            <a:ext cx="2254826" cy="108065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Recruitments’ terms</a:t>
            </a:r>
            <a:endParaRPr lang="en-US" dirty="0"/>
          </a:p>
        </p:txBody>
      </p:sp>
      <p:cxnSp>
        <p:nvCxnSpPr>
          <p:cNvPr id="17" name="Straight Arrow Connector 16"/>
          <p:cNvCxnSpPr>
            <a:stCxn id="16" idx="0"/>
          </p:cNvCxnSpPr>
          <p:nvPr/>
        </p:nvCxnSpPr>
        <p:spPr>
          <a:xfrm flipV="1">
            <a:off x="4648200" y="1731818"/>
            <a:ext cx="0" cy="130232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16" idx="0"/>
          </p:cNvCxnSpPr>
          <p:nvPr/>
        </p:nvCxnSpPr>
        <p:spPr>
          <a:xfrm flipH="1">
            <a:off x="2611582" y="3034144"/>
            <a:ext cx="2036618" cy="90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16" idx="4"/>
          </p:cNvCxnSpPr>
          <p:nvPr/>
        </p:nvCxnSpPr>
        <p:spPr>
          <a:xfrm flipH="1">
            <a:off x="2611582" y="4114799"/>
            <a:ext cx="2036618" cy="29094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16" idx="4"/>
          </p:cNvCxnSpPr>
          <p:nvPr/>
        </p:nvCxnSpPr>
        <p:spPr>
          <a:xfrm flipH="1">
            <a:off x="2743200" y="4114799"/>
            <a:ext cx="1905000" cy="131618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16" idx="0"/>
          </p:cNvCxnSpPr>
          <p:nvPr/>
        </p:nvCxnSpPr>
        <p:spPr>
          <a:xfrm flipH="1" flipV="1">
            <a:off x="2611582" y="1773381"/>
            <a:ext cx="2036618" cy="126076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16" idx="0"/>
          </p:cNvCxnSpPr>
          <p:nvPr/>
        </p:nvCxnSpPr>
        <p:spPr>
          <a:xfrm flipV="1">
            <a:off x="4648200" y="1863437"/>
            <a:ext cx="1981200" cy="117070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16" idx="0"/>
            <a:endCxn id="8" idx="2"/>
          </p:cNvCxnSpPr>
          <p:nvPr/>
        </p:nvCxnSpPr>
        <p:spPr>
          <a:xfrm>
            <a:off x="4648200" y="3034144"/>
            <a:ext cx="2157845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4800601" y="4114799"/>
            <a:ext cx="2005444" cy="2078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4800601" y="4114799"/>
            <a:ext cx="2057399" cy="114300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endCxn id="15" idx="0"/>
          </p:cNvCxnSpPr>
          <p:nvPr/>
        </p:nvCxnSpPr>
        <p:spPr>
          <a:xfrm>
            <a:off x="4793672" y="4114799"/>
            <a:ext cx="0" cy="110836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330736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  <p:bldP spid="7" grpId="0" animBg="1"/>
      <p:bldP spid="8" grpId="0" animBg="1"/>
      <p:bldP spid="9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579327825"/>
              </p:ext>
            </p:extLst>
          </p:nvPr>
        </p:nvGraphicFramePr>
        <p:xfrm>
          <a:off x="457200" y="2020888"/>
          <a:ext cx="8305800" cy="445611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537657"/>
                <a:gridCol w="4768143"/>
              </a:tblGrid>
              <a:tr h="436639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Your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dirty="0" smtClean="0"/>
                        <a:t>name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/>
                </a:tc>
              </a:tr>
              <a:tr h="1399638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Your address</a:t>
                      </a:r>
                    </a:p>
                    <a:p>
                      <a:r>
                        <a:rPr lang="en-US" sz="1800" dirty="0" smtClean="0"/>
                        <a:t>                       (your phone numbers)</a:t>
                      </a:r>
                    </a:p>
                    <a:p>
                      <a:r>
                        <a:rPr lang="en-US" sz="1800" dirty="0" smtClean="0"/>
                        <a:t>                       (your email address)</a:t>
                      </a:r>
                    </a:p>
                    <a:p>
                      <a:r>
                        <a:rPr lang="en-US" sz="1800" dirty="0" smtClean="0"/>
                        <a:t>                       (your date</a:t>
                      </a:r>
                      <a:r>
                        <a:rPr lang="en-US" sz="1800" baseline="0" dirty="0" smtClean="0"/>
                        <a:t> of birth</a:t>
                      </a:r>
                      <a:r>
                        <a:rPr lang="en-US" sz="1800" dirty="0" smtClean="0"/>
                        <a:t>)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</a:tr>
              <a:tr h="436639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Objective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/>
                </a:tc>
              </a:tr>
              <a:tr h="436639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Work experience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/>
                </a:tc>
              </a:tr>
              <a:tr h="436639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Education</a:t>
                      </a:r>
                      <a:r>
                        <a:rPr lang="en-US" sz="1800" baseline="0" dirty="0" smtClean="0"/>
                        <a:t> or qualifications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/>
                </a:tc>
              </a:tr>
              <a:tr h="436639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Computer skills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/>
                </a:tc>
              </a:tr>
              <a:tr h="436639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Languages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/>
                </a:tc>
              </a:tr>
              <a:tr h="436639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Hobbies and interest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676400" y="533400"/>
            <a:ext cx="49530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Model for a Curriculum Vitae (CV)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5629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Silpia\AppData\Local\Microsoft\Windows\Temporary Internet Files\Content.IE5\DNKP12EJ\Thank-You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1752600"/>
            <a:ext cx="4419600" cy="441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47294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lackTie">
  <a:themeElements>
    <a:clrScheme name="BlackTie">
      <a:dk1>
        <a:srgbClr val="000000"/>
      </a:dk1>
      <a:lt1>
        <a:srgbClr val="FFFFFF"/>
      </a:lt1>
      <a:dk2>
        <a:srgbClr val="46464A"/>
      </a:dk2>
      <a:lt2>
        <a:srgbClr val="E3DCCF"/>
      </a:lt2>
      <a:accent1>
        <a:srgbClr val="6F6F74"/>
      </a:accent1>
      <a:accent2>
        <a:srgbClr val="A7B789"/>
      </a:accent2>
      <a:accent3>
        <a:srgbClr val="BEAE98"/>
      </a:accent3>
      <a:accent4>
        <a:srgbClr val="92A9B9"/>
      </a:accent4>
      <a:accent5>
        <a:srgbClr val="9C8265"/>
      </a:accent5>
      <a:accent6>
        <a:srgbClr val="8D6974"/>
      </a:accent6>
      <a:hlink>
        <a:srgbClr val="67AABF"/>
      </a:hlink>
      <a:folHlink>
        <a:srgbClr val="B1B5AB"/>
      </a:folHlink>
    </a:clrScheme>
    <a:fontScheme name="BlackTie">
      <a:majorFont>
        <a:latin typeface="Garamond"/>
        <a:ea typeface=""/>
        <a:cs typeface=""/>
        <a:font script="Grek" typeface="Constantia"/>
        <a:font script="Cyrl" typeface="Constantia"/>
        <a:font script="Jpan" typeface="ＭＳ Ｐ明朝"/>
        <a:font script="Hang" typeface="궁서"/>
        <a:font script="Hans" typeface="仿宋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aramond"/>
        <a:ea typeface=""/>
        <a:cs typeface=""/>
        <a:font script="Grek" typeface="Constantia"/>
        <a:font script="Cyrl" typeface="Constantia"/>
        <a:font script="Jpan" typeface="ＭＳ Ｐ明朝"/>
        <a:font script="Hang" typeface="궁서"/>
        <a:font script="Hans" typeface="仿宋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BlackTie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20000"/>
              </a:schemeClr>
            </a:gs>
            <a:gs pos="30000">
              <a:schemeClr val="phClr">
                <a:tint val="61000"/>
                <a:satMod val="220000"/>
              </a:schemeClr>
            </a:gs>
            <a:gs pos="45000">
              <a:schemeClr val="phClr">
                <a:tint val="66000"/>
                <a:satMod val="240000"/>
              </a:schemeClr>
            </a:gs>
            <a:gs pos="55000">
              <a:schemeClr val="phClr">
                <a:tint val="66000"/>
                <a:satMod val="220000"/>
              </a:schemeClr>
            </a:gs>
            <a:gs pos="73000">
              <a:schemeClr val="phClr">
                <a:tint val="61000"/>
                <a:satMod val="220000"/>
              </a:schemeClr>
            </a:gs>
            <a:gs pos="100000">
              <a:schemeClr val="phClr">
                <a:tint val="45000"/>
                <a:satMod val="22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  <a:satMod val="110000"/>
              </a:schemeClr>
            </a:gs>
            <a:gs pos="30000">
              <a:schemeClr val="phClr">
                <a:shade val="90000"/>
                <a:satMod val="120000"/>
              </a:schemeClr>
            </a:gs>
            <a:gs pos="45000">
              <a:schemeClr val="phClr">
                <a:shade val="100000"/>
                <a:satMod val="128000"/>
              </a:schemeClr>
            </a:gs>
            <a:gs pos="55000">
              <a:schemeClr val="phClr">
                <a:shade val="100000"/>
                <a:satMod val="128000"/>
              </a:schemeClr>
            </a:gs>
            <a:gs pos="73000">
              <a:schemeClr val="phClr">
                <a:shade val="90000"/>
                <a:satMod val="120000"/>
              </a:schemeClr>
            </a:gs>
            <a:gs pos="100000">
              <a:schemeClr val="phClr">
                <a:shade val="63000"/>
                <a:satMod val="110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190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7150" dist="38100" dir="5400000" algn="br" rotWithShape="0">
              <a:srgbClr val="000000">
                <a:alpha val="57000"/>
              </a:srgbClr>
            </a:outerShdw>
          </a:effectLst>
          <a:scene3d>
            <a:camera prst="orthographicFront">
              <a:rot lat="0" lon="0" rev="0"/>
            </a:camera>
            <a:lightRig rig="twoPt" dir="t">
              <a:rot lat="0" lon="0" rev="1800000"/>
            </a:lightRig>
          </a:scene3d>
          <a:sp3d>
            <a:bevelT w="44450" h="31750" prst="coolSlant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20000"/>
              </a:schemeClr>
            </a:duotone>
          </a:blip>
          <a:stretch/>
        </a:blip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30000"/>
                <a:satMod val="255000"/>
              </a:schemeClr>
            </a:gs>
          </a:gsLst>
          <a:path path="circle">
            <a:fillToRect l="50000" t="-80000" r="50000" b="18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Black Tie</Template>
  <TotalTime>49</TotalTime>
  <Words>97</Words>
  <Application>Microsoft Office PowerPoint</Application>
  <PresentationFormat>On-screen Show (4:3)</PresentationFormat>
  <Paragraphs>32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BlackTie</vt:lpstr>
      <vt:lpstr>Recruitment </vt:lpstr>
      <vt:lpstr>      The steps of a recruitment process       </vt:lpstr>
      <vt:lpstr>PowerPoint Presentation</vt:lpstr>
      <vt:lpstr>Model for a Curriculum Vitae (CV)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Recruitment </dc:title>
  <dc:creator>Silpia</dc:creator>
  <cp:lastModifiedBy>Silpia</cp:lastModifiedBy>
  <cp:revision>9</cp:revision>
  <dcterms:created xsi:type="dcterms:W3CDTF">2020-09-18T14:43:20Z</dcterms:created>
  <dcterms:modified xsi:type="dcterms:W3CDTF">2020-09-18T15:32:53Z</dcterms:modified>
</cp:coreProperties>
</file>