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8" r:id="rId4"/>
    <p:sldId id="257" r:id="rId5"/>
    <p:sldId id="258" r:id="rId6"/>
    <p:sldId id="259" r:id="rId7"/>
    <p:sldId id="260" r:id="rId8"/>
    <p:sldId id="265" r:id="rId9"/>
    <p:sldId id="266" r:id="rId10"/>
    <p:sldId id="267" r:id="rId11"/>
    <p:sldId id="261" r:id="rId12"/>
    <p:sldId id="263" r:id="rId13"/>
    <p:sldId id="269" r:id="rId14"/>
    <p:sldId id="275" r:id="rId15"/>
    <p:sldId id="270" r:id="rId16"/>
    <p:sldId id="271" r:id="rId17"/>
    <p:sldId id="272" r:id="rId18"/>
    <p:sldId id="274"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4" d="100"/>
          <a:sy n="64" d="100"/>
        </p:scale>
        <p:origin x="-972"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7D2F67-DE56-4068-9D47-B666137B4B9F}"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4AE85-A178-447F-B22F-C90E22C079F3}" type="slidenum">
              <a:rPr lang="en-US" smtClean="0"/>
              <a:t>‹#›</a:t>
            </a:fld>
            <a:endParaRPr lang="en-US"/>
          </a:p>
        </p:txBody>
      </p:sp>
    </p:spTree>
    <p:extLst>
      <p:ext uri="{BB962C8B-B14F-4D97-AF65-F5344CB8AC3E}">
        <p14:creationId xmlns:p14="http://schemas.microsoft.com/office/powerpoint/2010/main" val="3044692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D2F67-DE56-4068-9D47-B666137B4B9F}"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4AE85-A178-447F-B22F-C90E22C079F3}" type="slidenum">
              <a:rPr lang="en-US" smtClean="0"/>
              <a:t>‹#›</a:t>
            </a:fld>
            <a:endParaRPr lang="en-US"/>
          </a:p>
        </p:txBody>
      </p:sp>
    </p:spTree>
    <p:extLst>
      <p:ext uri="{BB962C8B-B14F-4D97-AF65-F5344CB8AC3E}">
        <p14:creationId xmlns:p14="http://schemas.microsoft.com/office/powerpoint/2010/main" val="300522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D2F67-DE56-4068-9D47-B666137B4B9F}"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4AE85-A178-447F-B22F-C90E22C079F3}" type="slidenum">
              <a:rPr lang="en-US" smtClean="0"/>
              <a:t>‹#›</a:t>
            </a:fld>
            <a:endParaRPr lang="en-US"/>
          </a:p>
        </p:txBody>
      </p:sp>
    </p:spTree>
    <p:extLst>
      <p:ext uri="{BB962C8B-B14F-4D97-AF65-F5344CB8AC3E}">
        <p14:creationId xmlns:p14="http://schemas.microsoft.com/office/powerpoint/2010/main" val="257375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D2F67-DE56-4068-9D47-B666137B4B9F}"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4AE85-A178-447F-B22F-C90E22C079F3}" type="slidenum">
              <a:rPr lang="en-US" smtClean="0"/>
              <a:t>‹#›</a:t>
            </a:fld>
            <a:endParaRPr lang="en-US"/>
          </a:p>
        </p:txBody>
      </p:sp>
    </p:spTree>
    <p:extLst>
      <p:ext uri="{BB962C8B-B14F-4D97-AF65-F5344CB8AC3E}">
        <p14:creationId xmlns:p14="http://schemas.microsoft.com/office/powerpoint/2010/main" val="266525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D2F67-DE56-4068-9D47-B666137B4B9F}" type="datetimeFigureOut">
              <a:rPr lang="en-US" smtClean="0"/>
              <a:t>9/26/2020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4AE85-A178-447F-B22F-C90E22C079F3}" type="slidenum">
              <a:rPr lang="en-US" smtClean="0"/>
              <a:t>‹#›</a:t>
            </a:fld>
            <a:endParaRPr lang="en-US"/>
          </a:p>
        </p:txBody>
      </p:sp>
    </p:spTree>
    <p:extLst>
      <p:ext uri="{BB962C8B-B14F-4D97-AF65-F5344CB8AC3E}">
        <p14:creationId xmlns:p14="http://schemas.microsoft.com/office/powerpoint/2010/main" val="49390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7D2F67-DE56-4068-9D47-B666137B4B9F}" type="datetimeFigureOut">
              <a:rPr lang="en-US" smtClean="0"/>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4AE85-A178-447F-B22F-C90E22C079F3}" type="slidenum">
              <a:rPr lang="en-US" smtClean="0"/>
              <a:t>‹#›</a:t>
            </a:fld>
            <a:endParaRPr lang="en-US"/>
          </a:p>
        </p:txBody>
      </p:sp>
    </p:spTree>
    <p:extLst>
      <p:ext uri="{BB962C8B-B14F-4D97-AF65-F5344CB8AC3E}">
        <p14:creationId xmlns:p14="http://schemas.microsoft.com/office/powerpoint/2010/main" val="4176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7D2F67-DE56-4068-9D47-B666137B4B9F}" type="datetimeFigureOut">
              <a:rPr lang="en-US" smtClean="0"/>
              <a:t>9/26/2020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04AE85-A178-447F-B22F-C90E22C079F3}" type="slidenum">
              <a:rPr lang="en-US" smtClean="0"/>
              <a:t>‹#›</a:t>
            </a:fld>
            <a:endParaRPr lang="en-US"/>
          </a:p>
        </p:txBody>
      </p:sp>
    </p:spTree>
    <p:extLst>
      <p:ext uri="{BB962C8B-B14F-4D97-AF65-F5344CB8AC3E}">
        <p14:creationId xmlns:p14="http://schemas.microsoft.com/office/powerpoint/2010/main" val="267363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7D2F67-DE56-4068-9D47-B666137B4B9F}" type="datetimeFigureOut">
              <a:rPr lang="en-US" smtClean="0"/>
              <a:t>9/26/2020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4AE85-A178-447F-B22F-C90E22C079F3}" type="slidenum">
              <a:rPr lang="en-US" smtClean="0"/>
              <a:t>‹#›</a:t>
            </a:fld>
            <a:endParaRPr lang="en-US"/>
          </a:p>
        </p:txBody>
      </p:sp>
    </p:spTree>
    <p:extLst>
      <p:ext uri="{BB962C8B-B14F-4D97-AF65-F5344CB8AC3E}">
        <p14:creationId xmlns:p14="http://schemas.microsoft.com/office/powerpoint/2010/main" val="2870536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D2F67-DE56-4068-9D47-B666137B4B9F}" type="datetimeFigureOut">
              <a:rPr lang="en-US" smtClean="0"/>
              <a:t>9/26/2020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4AE85-A178-447F-B22F-C90E22C079F3}" type="slidenum">
              <a:rPr lang="en-US" smtClean="0"/>
              <a:t>‹#›</a:t>
            </a:fld>
            <a:endParaRPr lang="en-US"/>
          </a:p>
        </p:txBody>
      </p:sp>
    </p:spTree>
    <p:extLst>
      <p:ext uri="{BB962C8B-B14F-4D97-AF65-F5344CB8AC3E}">
        <p14:creationId xmlns:p14="http://schemas.microsoft.com/office/powerpoint/2010/main" val="396788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D2F67-DE56-4068-9D47-B666137B4B9F}" type="datetimeFigureOut">
              <a:rPr lang="en-US" smtClean="0"/>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4AE85-A178-447F-B22F-C90E22C079F3}" type="slidenum">
              <a:rPr lang="en-US" smtClean="0"/>
              <a:t>‹#›</a:t>
            </a:fld>
            <a:endParaRPr lang="en-US"/>
          </a:p>
        </p:txBody>
      </p:sp>
    </p:spTree>
    <p:extLst>
      <p:ext uri="{BB962C8B-B14F-4D97-AF65-F5344CB8AC3E}">
        <p14:creationId xmlns:p14="http://schemas.microsoft.com/office/powerpoint/2010/main" val="82087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D2F67-DE56-4068-9D47-B666137B4B9F}" type="datetimeFigureOut">
              <a:rPr lang="en-US" smtClean="0"/>
              <a:t>9/26/2020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4AE85-A178-447F-B22F-C90E22C079F3}" type="slidenum">
              <a:rPr lang="en-US" smtClean="0"/>
              <a:t>‹#›</a:t>
            </a:fld>
            <a:endParaRPr lang="en-US"/>
          </a:p>
        </p:txBody>
      </p:sp>
    </p:spTree>
    <p:extLst>
      <p:ext uri="{BB962C8B-B14F-4D97-AF65-F5344CB8AC3E}">
        <p14:creationId xmlns:p14="http://schemas.microsoft.com/office/powerpoint/2010/main" val="49851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D2F67-DE56-4068-9D47-B666137B4B9F}" type="datetimeFigureOut">
              <a:rPr lang="en-US" smtClean="0"/>
              <a:t>9/26/2020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4AE85-A178-447F-B22F-C90E22C079F3}" type="slidenum">
              <a:rPr lang="en-US" smtClean="0"/>
              <a:t>‹#›</a:t>
            </a:fld>
            <a:endParaRPr lang="en-US"/>
          </a:p>
        </p:txBody>
      </p:sp>
    </p:spTree>
    <p:extLst>
      <p:ext uri="{BB962C8B-B14F-4D97-AF65-F5344CB8AC3E}">
        <p14:creationId xmlns:p14="http://schemas.microsoft.com/office/powerpoint/2010/main" val="1019187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885" y="-2023672"/>
            <a:ext cx="11842230" cy="3300101"/>
          </a:xfrm>
        </p:spPr>
        <p:txBody>
          <a:bodyPr/>
          <a:lstStyle/>
          <a:p>
            <a:r>
              <a:rPr lang="en-US" dirty="0" smtClean="0"/>
              <a:t>ANALISIS KEBIJAKAN PAUD INKLUSIF</a:t>
            </a:r>
          </a:p>
        </p:txBody>
      </p:sp>
      <p:sp>
        <p:nvSpPr>
          <p:cNvPr id="3" name="Subtitle 2"/>
          <p:cNvSpPr>
            <a:spLocks noGrp="1"/>
          </p:cNvSpPr>
          <p:nvPr>
            <p:ph type="subTitle" idx="1"/>
          </p:nvPr>
        </p:nvSpPr>
        <p:spPr>
          <a:xfrm>
            <a:off x="7150308" y="3312825"/>
            <a:ext cx="5041691" cy="1825053"/>
          </a:xfrm>
        </p:spPr>
        <p:txBody>
          <a:bodyPr/>
          <a:lstStyle/>
          <a:p>
            <a:pPr algn="l"/>
            <a:endParaRPr lang="en-US" dirty="0"/>
          </a:p>
          <a:p>
            <a:pPr algn="l"/>
            <a:r>
              <a:rPr lang="en-US" sz="4000" dirty="0" smtClean="0"/>
              <a:t>CHANDRA ASRI WINDARSIH, S.H.,</a:t>
            </a:r>
            <a:r>
              <a:rPr lang="en-US" sz="4000" dirty="0" err="1" smtClean="0"/>
              <a:t>M.Pd</a:t>
            </a:r>
            <a:r>
              <a:rPr lang="en-US" sz="4000" dirty="0" smtClean="0"/>
              <a:t>.</a:t>
            </a:r>
            <a:endParaRPr lang="en-US" sz="4000" dirty="0"/>
          </a:p>
        </p:txBody>
      </p:sp>
      <p:pic>
        <p:nvPicPr>
          <p:cNvPr id="1026" name="Picture 2" descr="Image result for teori kebijakan pub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8998"/>
            <a:ext cx="7021660" cy="467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710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92" y="149902"/>
            <a:ext cx="11757909" cy="659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00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02" y="49218"/>
            <a:ext cx="11902189" cy="680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451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11" y="89339"/>
            <a:ext cx="11887200" cy="662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08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72" y="116580"/>
            <a:ext cx="11857220" cy="662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640642" y="749508"/>
            <a:ext cx="5216578" cy="5632311"/>
          </a:xfrm>
          <a:prstGeom prst="rect">
            <a:avLst/>
          </a:prstGeom>
        </p:spPr>
        <p:txBody>
          <a:bodyPr wrap="square">
            <a:spAutoFit/>
          </a:bodyPr>
          <a:lstStyle/>
          <a:p>
            <a:r>
              <a:rPr lang="en-US" sz="4000" dirty="0" err="1">
                <a:solidFill>
                  <a:schemeClr val="bg1"/>
                </a:solidFill>
              </a:rPr>
              <a:t>Komitmen</a:t>
            </a:r>
            <a:r>
              <a:rPr lang="en-US" sz="4000" dirty="0">
                <a:solidFill>
                  <a:schemeClr val="bg1"/>
                </a:solidFill>
              </a:rPr>
              <a:t> yang </a:t>
            </a:r>
            <a:r>
              <a:rPr lang="en-US" sz="4000" dirty="0" err="1">
                <a:solidFill>
                  <a:schemeClr val="bg1"/>
                </a:solidFill>
              </a:rPr>
              <a:t>tinggi</a:t>
            </a:r>
            <a:r>
              <a:rPr lang="en-US" sz="4000" dirty="0">
                <a:solidFill>
                  <a:schemeClr val="bg1"/>
                </a:solidFill>
              </a:rPr>
              <a:t> </a:t>
            </a:r>
            <a:r>
              <a:rPr lang="en-US" sz="4000" dirty="0" err="1">
                <a:solidFill>
                  <a:schemeClr val="bg1"/>
                </a:solidFill>
              </a:rPr>
              <a:t>dari</a:t>
            </a:r>
            <a:r>
              <a:rPr lang="en-US" sz="4000" dirty="0">
                <a:solidFill>
                  <a:schemeClr val="bg1"/>
                </a:solidFill>
              </a:rPr>
              <a:t> </a:t>
            </a:r>
            <a:r>
              <a:rPr lang="en-US" sz="4000" dirty="0" err="1">
                <a:solidFill>
                  <a:schemeClr val="bg1"/>
                </a:solidFill>
              </a:rPr>
              <a:t>pelaksana</a:t>
            </a:r>
            <a:r>
              <a:rPr lang="en-US" sz="4000" dirty="0">
                <a:solidFill>
                  <a:schemeClr val="bg1"/>
                </a:solidFill>
              </a:rPr>
              <a:t> </a:t>
            </a:r>
            <a:r>
              <a:rPr lang="en-US" sz="4000" dirty="0" err="1">
                <a:solidFill>
                  <a:schemeClr val="bg1"/>
                </a:solidFill>
              </a:rPr>
              <a:t>kebijakan</a:t>
            </a:r>
            <a:r>
              <a:rPr lang="en-US" sz="4000" dirty="0">
                <a:solidFill>
                  <a:schemeClr val="bg1"/>
                </a:solidFill>
              </a:rPr>
              <a:t> </a:t>
            </a:r>
            <a:r>
              <a:rPr lang="en-US" sz="4000" dirty="0" err="1">
                <a:solidFill>
                  <a:schemeClr val="bg1"/>
                </a:solidFill>
              </a:rPr>
              <a:t>akan</a:t>
            </a:r>
            <a:r>
              <a:rPr lang="en-US" sz="4000" dirty="0">
                <a:solidFill>
                  <a:schemeClr val="bg1"/>
                </a:solidFill>
              </a:rPr>
              <a:t> </a:t>
            </a:r>
            <a:r>
              <a:rPr lang="en-US" sz="4000" dirty="0" err="1">
                <a:solidFill>
                  <a:schemeClr val="bg1"/>
                </a:solidFill>
              </a:rPr>
              <a:t>membuat</a:t>
            </a:r>
            <a:r>
              <a:rPr lang="en-US" sz="4000" dirty="0">
                <a:solidFill>
                  <a:schemeClr val="bg1"/>
                </a:solidFill>
              </a:rPr>
              <a:t> </a:t>
            </a:r>
            <a:r>
              <a:rPr lang="en-US" sz="4000" dirty="0" err="1">
                <a:solidFill>
                  <a:schemeClr val="bg1"/>
                </a:solidFill>
              </a:rPr>
              <a:t>mereka</a:t>
            </a:r>
            <a:r>
              <a:rPr lang="en-US" sz="4000" dirty="0">
                <a:solidFill>
                  <a:schemeClr val="bg1"/>
                </a:solidFill>
              </a:rPr>
              <a:t> </a:t>
            </a:r>
            <a:r>
              <a:rPr lang="en-US" sz="4000" dirty="0" err="1">
                <a:solidFill>
                  <a:schemeClr val="bg1"/>
                </a:solidFill>
              </a:rPr>
              <a:t>selalu</a:t>
            </a:r>
            <a:r>
              <a:rPr lang="en-US" sz="4000" dirty="0">
                <a:solidFill>
                  <a:schemeClr val="bg1"/>
                </a:solidFill>
              </a:rPr>
              <a:t> </a:t>
            </a:r>
            <a:r>
              <a:rPr lang="en-US" sz="4000" dirty="0" err="1">
                <a:solidFill>
                  <a:schemeClr val="bg1"/>
                </a:solidFill>
              </a:rPr>
              <a:t>antusias</a:t>
            </a:r>
            <a:r>
              <a:rPr lang="en-US" sz="4000" dirty="0">
                <a:solidFill>
                  <a:schemeClr val="bg1"/>
                </a:solidFill>
              </a:rPr>
              <a:t> </a:t>
            </a:r>
            <a:r>
              <a:rPr lang="en-US" sz="4000" dirty="0" err="1">
                <a:solidFill>
                  <a:schemeClr val="bg1"/>
                </a:solidFill>
              </a:rPr>
              <a:t>dalam</a:t>
            </a:r>
            <a:r>
              <a:rPr lang="en-US" sz="4000" dirty="0">
                <a:solidFill>
                  <a:schemeClr val="bg1"/>
                </a:solidFill>
              </a:rPr>
              <a:t> </a:t>
            </a:r>
            <a:r>
              <a:rPr lang="en-US" sz="4000" dirty="0" err="1">
                <a:solidFill>
                  <a:schemeClr val="bg1"/>
                </a:solidFill>
              </a:rPr>
              <a:t>melaksanakan</a:t>
            </a:r>
            <a:r>
              <a:rPr lang="en-US" sz="4000" dirty="0">
                <a:solidFill>
                  <a:schemeClr val="bg1"/>
                </a:solidFill>
              </a:rPr>
              <a:t> </a:t>
            </a:r>
            <a:r>
              <a:rPr lang="en-US" sz="4000" dirty="0" err="1">
                <a:solidFill>
                  <a:schemeClr val="bg1"/>
                </a:solidFill>
              </a:rPr>
              <a:t>tugas</a:t>
            </a:r>
            <a:r>
              <a:rPr lang="en-US" sz="4000" dirty="0">
                <a:solidFill>
                  <a:schemeClr val="bg1"/>
                </a:solidFill>
              </a:rPr>
              <a:t>, </a:t>
            </a:r>
            <a:r>
              <a:rPr lang="en-US" sz="4000" dirty="0" err="1">
                <a:solidFill>
                  <a:schemeClr val="bg1"/>
                </a:solidFill>
              </a:rPr>
              <a:t>wewenang</a:t>
            </a:r>
            <a:r>
              <a:rPr lang="en-US" sz="4000" dirty="0">
                <a:solidFill>
                  <a:schemeClr val="bg1"/>
                </a:solidFill>
              </a:rPr>
              <a:t>, </a:t>
            </a:r>
            <a:r>
              <a:rPr lang="en-US" sz="4000" dirty="0" err="1">
                <a:solidFill>
                  <a:schemeClr val="bg1"/>
                </a:solidFill>
              </a:rPr>
              <a:t>fungsi</a:t>
            </a:r>
            <a:r>
              <a:rPr lang="en-US" sz="4000" dirty="0">
                <a:solidFill>
                  <a:schemeClr val="bg1"/>
                </a:solidFill>
              </a:rPr>
              <a:t>, </a:t>
            </a:r>
            <a:r>
              <a:rPr lang="en-US" sz="4000" dirty="0" err="1">
                <a:solidFill>
                  <a:schemeClr val="bg1"/>
                </a:solidFill>
              </a:rPr>
              <a:t>dan</a:t>
            </a:r>
            <a:r>
              <a:rPr lang="en-US" sz="4000" dirty="0">
                <a:solidFill>
                  <a:schemeClr val="bg1"/>
                </a:solidFill>
              </a:rPr>
              <a:t> </a:t>
            </a:r>
            <a:r>
              <a:rPr lang="en-US" sz="4000" dirty="0" err="1">
                <a:solidFill>
                  <a:schemeClr val="bg1"/>
                </a:solidFill>
              </a:rPr>
              <a:t>tanggung</a:t>
            </a:r>
            <a:r>
              <a:rPr lang="en-US" sz="4000" dirty="0">
                <a:solidFill>
                  <a:schemeClr val="bg1"/>
                </a:solidFill>
              </a:rPr>
              <a:t> </a:t>
            </a:r>
            <a:r>
              <a:rPr lang="en-US" sz="4000" dirty="0" err="1">
                <a:solidFill>
                  <a:schemeClr val="bg1"/>
                </a:solidFill>
              </a:rPr>
              <a:t>jawab</a:t>
            </a:r>
            <a:r>
              <a:rPr lang="en-US" sz="4000" dirty="0">
                <a:solidFill>
                  <a:schemeClr val="bg1"/>
                </a:solidFill>
              </a:rPr>
              <a:t> </a:t>
            </a:r>
            <a:r>
              <a:rPr lang="en-US" sz="4000" dirty="0" err="1">
                <a:solidFill>
                  <a:schemeClr val="bg1"/>
                </a:solidFill>
              </a:rPr>
              <a:t>sesuai</a:t>
            </a:r>
            <a:r>
              <a:rPr lang="en-US" sz="4000" dirty="0">
                <a:solidFill>
                  <a:schemeClr val="bg1"/>
                </a:solidFill>
              </a:rPr>
              <a:t> </a:t>
            </a:r>
            <a:r>
              <a:rPr lang="en-US" sz="4000" dirty="0" err="1">
                <a:solidFill>
                  <a:schemeClr val="bg1"/>
                </a:solidFill>
              </a:rPr>
              <a:t>dengan</a:t>
            </a:r>
            <a:r>
              <a:rPr lang="en-US" sz="4000" dirty="0">
                <a:solidFill>
                  <a:schemeClr val="bg1"/>
                </a:solidFill>
              </a:rPr>
              <a:t> </a:t>
            </a:r>
            <a:r>
              <a:rPr lang="en-US" sz="4000" dirty="0" err="1">
                <a:solidFill>
                  <a:schemeClr val="bg1"/>
                </a:solidFill>
              </a:rPr>
              <a:t>peraturan</a:t>
            </a:r>
            <a:r>
              <a:rPr lang="en-US" sz="4000" dirty="0">
                <a:solidFill>
                  <a:schemeClr val="bg1"/>
                </a:solidFill>
              </a:rPr>
              <a:t> yang </a:t>
            </a:r>
            <a:r>
              <a:rPr lang="en-US" sz="4000" dirty="0" err="1">
                <a:solidFill>
                  <a:schemeClr val="bg1"/>
                </a:solidFill>
              </a:rPr>
              <a:t>telah</a:t>
            </a:r>
            <a:r>
              <a:rPr lang="en-US" sz="4000" dirty="0">
                <a:solidFill>
                  <a:schemeClr val="bg1"/>
                </a:solidFill>
              </a:rPr>
              <a:t> </a:t>
            </a:r>
            <a:r>
              <a:rPr lang="en-US" sz="4000" dirty="0" err="1">
                <a:solidFill>
                  <a:schemeClr val="bg1"/>
                </a:solidFill>
              </a:rPr>
              <a:t>ditetapkan</a:t>
            </a:r>
            <a:r>
              <a:rPr lang="en-US" sz="4000" dirty="0">
                <a:solidFill>
                  <a:schemeClr val="bg1"/>
                </a:solidFill>
              </a:rPr>
              <a:t>.</a:t>
            </a:r>
          </a:p>
        </p:txBody>
      </p:sp>
    </p:spTree>
    <p:extLst>
      <p:ext uri="{BB962C8B-B14F-4D97-AF65-F5344CB8AC3E}">
        <p14:creationId xmlns:p14="http://schemas.microsoft.com/office/powerpoint/2010/main" val="363437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93" y="164893"/>
            <a:ext cx="11735737" cy="1004340"/>
          </a:xfrm>
        </p:spPr>
        <p:style>
          <a:lnRef idx="1">
            <a:schemeClr val="accent2"/>
          </a:lnRef>
          <a:fillRef idx="2">
            <a:schemeClr val="accent2"/>
          </a:fillRef>
          <a:effectRef idx="1">
            <a:schemeClr val="accent2"/>
          </a:effectRef>
          <a:fontRef idx="minor">
            <a:schemeClr val="dk1"/>
          </a:fontRef>
        </p:style>
        <p:txBody>
          <a:bodyPr/>
          <a:lstStyle/>
          <a:p>
            <a:r>
              <a:rPr lang="en-US" dirty="0"/>
              <a:t>PARADIGMA PENDIDIKAN  INDONESIA DALAM UU </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93" y="1244184"/>
            <a:ext cx="11735737" cy="539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901784" y="1663908"/>
            <a:ext cx="6820524" cy="4801314"/>
          </a:xfrm>
          <a:prstGeom prst="rect">
            <a:avLst/>
          </a:prstGeom>
        </p:spPr>
        <p:txBody>
          <a:bodyPr wrap="square">
            <a:spAutoFit/>
          </a:bodyPr>
          <a:lstStyle/>
          <a:p>
            <a:r>
              <a:rPr lang="en-US" sz="3600" dirty="0"/>
              <a:t>PENDIDIKAN ANAK NORMAL (RATA2)</a:t>
            </a:r>
          </a:p>
          <a:p>
            <a:r>
              <a:rPr lang="en-US" sz="3600" dirty="0"/>
              <a:t>PENDIDIKAN ANAK BERKELAIAN (BERKEKURANGAN) --- SLB</a:t>
            </a:r>
          </a:p>
          <a:p>
            <a:r>
              <a:rPr lang="en-US" sz="3600" dirty="0"/>
              <a:t>PENDIDIKAN ANAK BERKELEBIHAN/ BERKEMAMPUAN LEBIH</a:t>
            </a:r>
          </a:p>
          <a:p>
            <a:r>
              <a:rPr lang="en-US" sz="3600" dirty="0"/>
              <a:t>PENDIDIKAN LAYANAN KHUSUS (PLK), ANAK-ANAK BERMASALAH</a:t>
            </a:r>
          </a:p>
          <a:p>
            <a:endParaRPr lang="en-US" dirty="0"/>
          </a:p>
        </p:txBody>
      </p:sp>
      <p:pic>
        <p:nvPicPr>
          <p:cNvPr id="1028" name="Picture 4" descr="Berita 5 Tahap Penting Dalam Mengembangkan Ide Kreatif | Universitas  Pendidikan Indon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56" y="1439057"/>
            <a:ext cx="4257205" cy="476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67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721" y="29979"/>
            <a:ext cx="11186410" cy="1325563"/>
          </a:xfrm>
        </p:spPr>
        <p:txBody>
          <a:bodyPr>
            <a:noAutofit/>
          </a:bodyPr>
          <a:lstStyle/>
          <a:p>
            <a:r>
              <a:rPr lang="en-US" sz="6000" b="1" dirty="0">
                <a:solidFill>
                  <a:schemeClr val="accent1">
                    <a:lumMod val="60000"/>
                    <a:lumOff val="40000"/>
                  </a:schemeClr>
                </a:solidFill>
              </a:rPr>
              <a:t>PARADIGMA PENDIDIKAN INKLUSIF</a:t>
            </a:r>
            <a:endParaRPr lang="en-US" sz="6000" b="1" dirty="0">
              <a:solidFill>
                <a:schemeClr val="accent1">
                  <a:lumMod val="60000"/>
                  <a:lumOff val="40000"/>
                </a:schemeClr>
              </a:solidFill>
            </a:endParaRPr>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30" y="1049310"/>
            <a:ext cx="11857220" cy="562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29391" y="1049311"/>
            <a:ext cx="10313232" cy="830997"/>
          </a:xfrm>
          <a:prstGeom prst="rect">
            <a:avLst/>
          </a:prstGeom>
        </p:spPr>
        <p:txBody>
          <a:bodyPr wrap="square">
            <a:spAutoFit/>
          </a:bodyPr>
          <a:lstStyle/>
          <a:p>
            <a:r>
              <a:rPr lang="en-US" sz="2400" dirty="0">
                <a:solidFill>
                  <a:schemeClr val="accent5">
                    <a:lumMod val="75000"/>
                  </a:schemeClr>
                </a:solidFill>
              </a:rPr>
              <a:t>KESAMAAN HAK DAN NILAI SBG DASAR KEBIJAKAN PENDIDIKAN DAN SOSIAL MASYARAKAT MODERN (</a:t>
            </a:r>
            <a:r>
              <a:rPr lang="en-US" sz="2400" dirty="0" smtClean="0">
                <a:solidFill>
                  <a:schemeClr val="accent5">
                    <a:lumMod val="75000"/>
                  </a:schemeClr>
                </a:solidFill>
              </a:rPr>
              <a:t>EQUITY)</a:t>
            </a:r>
            <a:endParaRPr lang="en-US" sz="2400" dirty="0">
              <a:solidFill>
                <a:schemeClr val="accent5">
                  <a:lumMod val="75000"/>
                </a:schemeClr>
              </a:solidFill>
            </a:endParaRPr>
          </a:p>
        </p:txBody>
      </p:sp>
      <p:sp>
        <p:nvSpPr>
          <p:cNvPr id="5" name="Rectangle 4"/>
          <p:cNvSpPr/>
          <p:nvPr/>
        </p:nvSpPr>
        <p:spPr>
          <a:xfrm>
            <a:off x="7869835" y="1920496"/>
            <a:ext cx="3762531" cy="4154984"/>
          </a:xfrm>
          <a:prstGeom prst="rect">
            <a:avLst/>
          </a:prstGeom>
        </p:spPr>
        <p:txBody>
          <a:bodyPr wrap="square">
            <a:spAutoFit/>
          </a:bodyPr>
          <a:lstStyle/>
          <a:p>
            <a:r>
              <a:rPr lang="en-US" sz="2400" dirty="0">
                <a:solidFill>
                  <a:schemeClr val="accent5">
                    <a:lumMod val="75000"/>
                  </a:schemeClr>
                </a:solidFill>
              </a:rPr>
              <a:t>PENDIDIKAN  YANG TIDAK TERBATAS PADA TEMPAT, TETAPI LEBIH MENGHARGAI KEANEKARAGAMAN, HAK, MARTABAT, KEBUTUHAN INFDIVIDU, PERENCANAAN, TANGGUNGJAWAB KOLEKTIF, PENGEMBANGAN PROFESIONAL DAN MENDAPAT KESEMPATAN YANG SAMA</a:t>
            </a:r>
            <a:endParaRPr lang="en-US" sz="2400" dirty="0">
              <a:solidFill>
                <a:schemeClr val="accent5">
                  <a:lumMod val="75000"/>
                </a:schemeClr>
              </a:solidFill>
            </a:endParaRPr>
          </a:p>
        </p:txBody>
      </p:sp>
      <p:sp>
        <p:nvSpPr>
          <p:cNvPr id="6" name="Rectangle 5"/>
          <p:cNvSpPr/>
          <p:nvPr/>
        </p:nvSpPr>
        <p:spPr>
          <a:xfrm>
            <a:off x="314793" y="2113613"/>
            <a:ext cx="4257207" cy="4154984"/>
          </a:xfrm>
          <a:prstGeom prst="rect">
            <a:avLst/>
          </a:prstGeom>
        </p:spPr>
        <p:txBody>
          <a:bodyPr wrap="square">
            <a:spAutoFit/>
          </a:bodyPr>
          <a:lstStyle/>
          <a:p>
            <a:r>
              <a:rPr lang="en-US" sz="2400" dirty="0">
                <a:solidFill>
                  <a:schemeClr val="accent5">
                    <a:lumMod val="75000"/>
                  </a:schemeClr>
                </a:solidFill>
              </a:rPr>
              <a:t>PENDIDIKAN YANG  MENCIPTAKAN KESEMPATAN KEPADA SEMUA PESERTA DIDIK UNTUK BEKERJASAMA, MENGGALI KEMAMPUAN, KETERAMPILAN DAN ASPIRASI PESERTA DIDIK YANG BERBEDA AGAR DAPAT DITINGKATKAN KETIKA MEREKA BEKERJA SAMA DALAM SATU WADAH SECARA KOLABORATIF</a:t>
            </a:r>
            <a:endParaRPr lang="en-US" sz="2400" dirty="0">
              <a:solidFill>
                <a:schemeClr val="accent5">
                  <a:lumMod val="75000"/>
                </a:schemeClr>
              </a:solidFill>
            </a:endParaRPr>
          </a:p>
        </p:txBody>
      </p:sp>
    </p:spTree>
    <p:extLst>
      <p:ext uri="{BB962C8B-B14F-4D97-AF65-F5344CB8AC3E}">
        <p14:creationId xmlns:p14="http://schemas.microsoft.com/office/powerpoint/2010/main" val="1247548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PARADIGMA PENDIDIKAN INKLUSIF</a:t>
            </a:r>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88" y="104931"/>
            <a:ext cx="11947161" cy="664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24655" y="419725"/>
            <a:ext cx="3417757" cy="4401205"/>
          </a:xfrm>
          <a:prstGeom prst="rect">
            <a:avLst/>
          </a:prstGeom>
        </p:spPr>
        <p:txBody>
          <a:bodyPr wrap="square">
            <a:spAutoFit/>
          </a:bodyPr>
          <a:lstStyle/>
          <a:p>
            <a:r>
              <a:rPr lang="en-US" sz="2800" dirty="0">
                <a:solidFill>
                  <a:srgbClr val="C00000"/>
                </a:solidFill>
              </a:rPr>
              <a:t>PENDIDIKAN YANG MEMUNGKINKAN SEMUA PESERTA DIDIK DAPAT BERPARTISIPASI PENUH DALAM BERKARYA  DAN BERKEHIDUPAN SESUAI KEBUTUHAN MEREKA</a:t>
            </a:r>
            <a:endParaRPr lang="en-US" sz="2800" dirty="0">
              <a:solidFill>
                <a:srgbClr val="C00000"/>
              </a:solidFill>
            </a:endParaRPr>
          </a:p>
        </p:txBody>
      </p:sp>
      <p:sp>
        <p:nvSpPr>
          <p:cNvPr id="5" name="Rectangle 4"/>
          <p:cNvSpPr/>
          <p:nvPr/>
        </p:nvSpPr>
        <p:spPr>
          <a:xfrm>
            <a:off x="4287187" y="419726"/>
            <a:ext cx="3477718" cy="4573560"/>
          </a:xfrm>
          <a:prstGeom prst="rect">
            <a:avLst/>
          </a:prstGeom>
        </p:spPr>
        <p:txBody>
          <a:bodyPr wrap="square">
            <a:spAutoFit/>
          </a:bodyPr>
          <a:lstStyle/>
          <a:p>
            <a:pPr>
              <a:lnSpc>
                <a:spcPct val="80000"/>
              </a:lnSpc>
            </a:pPr>
            <a:r>
              <a:rPr lang="en-US" sz="2800" dirty="0">
                <a:solidFill>
                  <a:schemeClr val="accent1">
                    <a:lumMod val="50000"/>
                  </a:schemeClr>
                </a:solidFill>
              </a:rPr>
              <a:t>PENDIDIKAN SEBAGAI PROSES YANG MERUNTUHKAN HAMBATAN UNTUK BELAJAR, DAN PARTISIPASI UNTUK SEMUA PESERTA DIDIK UNTUK BELAJAR. DI SISI LAIN, ADALAH KECENDERUNGAN UNTUK MENYINGKIRKAN PERBEDAAN</a:t>
            </a:r>
            <a:endParaRPr lang="en-US" sz="2800" dirty="0">
              <a:solidFill>
                <a:schemeClr val="accent1">
                  <a:lumMod val="50000"/>
                </a:schemeClr>
              </a:solidFill>
            </a:endParaRPr>
          </a:p>
        </p:txBody>
      </p:sp>
      <p:sp>
        <p:nvSpPr>
          <p:cNvPr id="6" name="Rectangle 5"/>
          <p:cNvSpPr/>
          <p:nvPr/>
        </p:nvSpPr>
        <p:spPr>
          <a:xfrm>
            <a:off x="8259580" y="419726"/>
            <a:ext cx="3357797" cy="3892732"/>
          </a:xfrm>
          <a:prstGeom prst="rect">
            <a:avLst/>
          </a:prstGeom>
        </p:spPr>
        <p:txBody>
          <a:bodyPr wrap="square">
            <a:spAutoFit/>
          </a:bodyPr>
          <a:lstStyle/>
          <a:p>
            <a:pPr>
              <a:lnSpc>
                <a:spcPct val="80000"/>
              </a:lnSpc>
            </a:pPr>
            <a:r>
              <a:rPr lang="en-US" sz="2800" dirty="0">
                <a:solidFill>
                  <a:schemeClr val="accent6">
                    <a:lumMod val="75000"/>
                  </a:schemeClr>
                </a:solidFill>
              </a:rPr>
              <a:t>PENDIDIKAN BAGI ANAK BANGSA SECARA KEBHINEKAAN BAIK RERATA, YANG BERKELEBIHAN DAN ATAU YANG BERKEKURANGAN (CACAT, AUTIS, HYPER, IQ DI ATAS RATA-RATA 120, DSB) </a:t>
            </a:r>
            <a:endParaRPr lang="en-US" sz="2800" dirty="0">
              <a:solidFill>
                <a:schemeClr val="accent6">
                  <a:lumMod val="75000"/>
                </a:schemeClr>
              </a:solidFill>
            </a:endParaRPr>
          </a:p>
        </p:txBody>
      </p:sp>
    </p:spTree>
    <p:extLst>
      <p:ext uri="{BB962C8B-B14F-4D97-AF65-F5344CB8AC3E}">
        <p14:creationId xmlns:p14="http://schemas.microsoft.com/office/powerpoint/2010/main" val="1250197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nSpc>
                <a:spcPct val="80000"/>
              </a:lnSpc>
              <a:buNone/>
            </a:pP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23475" y="5460325"/>
            <a:ext cx="8844196" cy="1015663"/>
          </a:xfrm>
          <a:prstGeom prst="rect">
            <a:avLst/>
          </a:prstGeom>
        </p:spPr>
        <p:txBody>
          <a:bodyPr wrap="square">
            <a:spAutoFit/>
          </a:bodyPr>
          <a:lstStyle/>
          <a:p>
            <a:r>
              <a:rPr lang="en-US" sz="6000" dirty="0" smtClean="0">
                <a:solidFill>
                  <a:schemeClr val="accent4">
                    <a:lumMod val="60000"/>
                    <a:lumOff val="40000"/>
                  </a:schemeClr>
                </a:solidFill>
              </a:rPr>
              <a:t>PRINSIP PENERAPANNYA</a:t>
            </a:r>
            <a:endParaRPr lang="en-US" sz="6000" dirty="0">
              <a:solidFill>
                <a:schemeClr val="accent4">
                  <a:lumMod val="60000"/>
                  <a:lumOff val="40000"/>
                </a:schemeClr>
              </a:solidFill>
            </a:endParaRPr>
          </a:p>
        </p:txBody>
      </p:sp>
      <p:sp>
        <p:nvSpPr>
          <p:cNvPr id="5" name="Rectangle 4"/>
          <p:cNvSpPr/>
          <p:nvPr/>
        </p:nvSpPr>
        <p:spPr>
          <a:xfrm>
            <a:off x="509667" y="269823"/>
            <a:ext cx="11242622" cy="1938992"/>
          </a:xfrm>
          <a:prstGeom prst="rect">
            <a:avLst/>
          </a:prstGeom>
        </p:spPr>
        <p:txBody>
          <a:bodyPr wrap="square">
            <a:spAutoFit/>
          </a:bodyPr>
          <a:lstStyle/>
          <a:p>
            <a:r>
              <a:rPr lang="en-US" sz="4000" dirty="0" err="1">
                <a:solidFill>
                  <a:schemeClr val="accent1">
                    <a:lumMod val="75000"/>
                  </a:schemeClr>
                </a:solidFill>
              </a:rPr>
              <a:t>Pendidikan</a:t>
            </a:r>
            <a:r>
              <a:rPr lang="en-US" sz="4000" dirty="0">
                <a:solidFill>
                  <a:schemeClr val="accent1">
                    <a:lumMod val="75000"/>
                  </a:schemeClr>
                </a:solidFill>
              </a:rPr>
              <a:t> </a:t>
            </a:r>
            <a:r>
              <a:rPr lang="en-US" sz="4000" dirty="0" err="1">
                <a:solidFill>
                  <a:schemeClr val="accent1">
                    <a:lumMod val="75000"/>
                  </a:schemeClr>
                </a:solidFill>
              </a:rPr>
              <a:t>Inklusif</a:t>
            </a:r>
            <a:r>
              <a:rPr lang="en-US" sz="4000" dirty="0">
                <a:solidFill>
                  <a:schemeClr val="accent1">
                    <a:lumMod val="75000"/>
                  </a:schemeClr>
                </a:solidFill>
              </a:rPr>
              <a:t> </a:t>
            </a:r>
            <a:r>
              <a:rPr lang="en-US" sz="4000" dirty="0" err="1">
                <a:solidFill>
                  <a:schemeClr val="accent1">
                    <a:lumMod val="75000"/>
                  </a:schemeClr>
                </a:solidFill>
              </a:rPr>
              <a:t>merupakan</a:t>
            </a:r>
            <a:r>
              <a:rPr lang="en-US" sz="4000" dirty="0">
                <a:solidFill>
                  <a:schemeClr val="accent1">
                    <a:lumMod val="75000"/>
                  </a:schemeClr>
                </a:solidFill>
              </a:rPr>
              <a:t> </a:t>
            </a:r>
            <a:r>
              <a:rPr lang="en-US" sz="4000" dirty="0" err="1">
                <a:solidFill>
                  <a:schemeClr val="accent1">
                    <a:lumMod val="75000"/>
                  </a:schemeClr>
                </a:solidFill>
              </a:rPr>
              <a:t>pendekatan</a:t>
            </a:r>
            <a:r>
              <a:rPr lang="en-US" sz="4000" dirty="0">
                <a:solidFill>
                  <a:schemeClr val="accent1">
                    <a:lumMod val="75000"/>
                  </a:schemeClr>
                </a:solidFill>
              </a:rPr>
              <a:t> </a:t>
            </a:r>
            <a:r>
              <a:rPr lang="en-US" sz="4000" dirty="0" err="1">
                <a:solidFill>
                  <a:schemeClr val="accent1">
                    <a:lumMod val="75000"/>
                  </a:schemeClr>
                </a:solidFill>
              </a:rPr>
              <a:t>strategis</a:t>
            </a:r>
            <a:r>
              <a:rPr lang="en-US" sz="4000" dirty="0">
                <a:solidFill>
                  <a:schemeClr val="accent1">
                    <a:lumMod val="75000"/>
                  </a:schemeClr>
                </a:solidFill>
              </a:rPr>
              <a:t> </a:t>
            </a:r>
            <a:r>
              <a:rPr lang="en-US" sz="4000" dirty="0" err="1">
                <a:solidFill>
                  <a:schemeClr val="accent1">
                    <a:lumMod val="75000"/>
                  </a:schemeClr>
                </a:solidFill>
              </a:rPr>
              <a:t>untuk</a:t>
            </a:r>
            <a:r>
              <a:rPr lang="en-US" sz="4000" dirty="0">
                <a:solidFill>
                  <a:schemeClr val="accent1">
                    <a:lumMod val="75000"/>
                  </a:schemeClr>
                </a:solidFill>
              </a:rPr>
              <a:t> </a:t>
            </a:r>
            <a:r>
              <a:rPr lang="en-US" sz="4000" dirty="0" err="1">
                <a:solidFill>
                  <a:schemeClr val="accent1">
                    <a:lumMod val="75000"/>
                  </a:schemeClr>
                </a:solidFill>
              </a:rPr>
              <a:t>mencapai</a:t>
            </a:r>
            <a:r>
              <a:rPr lang="en-US" sz="4000" dirty="0">
                <a:solidFill>
                  <a:schemeClr val="accent1">
                    <a:lumMod val="75000"/>
                  </a:schemeClr>
                </a:solidFill>
              </a:rPr>
              <a:t> target </a:t>
            </a:r>
            <a:r>
              <a:rPr lang="en-US" sz="4000" dirty="0" err="1">
                <a:solidFill>
                  <a:schemeClr val="accent1">
                    <a:lumMod val="75000"/>
                  </a:schemeClr>
                </a:solidFill>
              </a:rPr>
              <a:t>pendidikan</a:t>
            </a:r>
            <a:r>
              <a:rPr lang="en-US" sz="4000" dirty="0">
                <a:solidFill>
                  <a:schemeClr val="accent1">
                    <a:lumMod val="75000"/>
                  </a:schemeClr>
                </a:solidFill>
              </a:rPr>
              <a:t> </a:t>
            </a:r>
            <a:r>
              <a:rPr lang="en-US" sz="4000" dirty="0" err="1">
                <a:solidFill>
                  <a:schemeClr val="accent1">
                    <a:lumMod val="75000"/>
                  </a:schemeClr>
                </a:solidFill>
              </a:rPr>
              <a:t>untuk</a:t>
            </a:r>
            <a:r>
              <a:rPr lang="en-US" sz="4000" dirty="0">
                <a:solidFill>
                  <a:schemeClr val="accent1">
                    <a:lumMod val="75000"/>
                  </a:schemeClr>
                </a:solidFill>
              </a:rPr>
              <a:t> </a:t>
            </a:r>
            <a:r>
              <a:rPr lang="en-US" sz="4000" dirty="0" err="1">
                <a:solidFill>
                  <a:schemeClr val="accent1">
                    <a:lumMod val="75000"/>
                  </a:schemeClr>
                </a:solidFill>
              </a:rPr>
              <a:t>semua</a:t>
            </a:r>
            <a:r>
              <a:rPr lang="en-US" sz="4000" dirty="0">
                <a:solidFill>
                  <a:schemeClr val="accent1">
                    <a:lumMod val="75000"/>
                  </a:schemeClr>
                </a:solidFill>
              </a:rPr>
              <a:t> (</a:t>
            </a:r>
            <a:r>
              <a:rPr lang="en-US" sz="4000" i="1" dirty="0">
                <a:solidFill>
                  <a:schemeClr val="accent1">
                    <a:lumMod val="75000"/>
                  </a:schemeClr>
                </a:solidFill>
              </a:rPr>
              <a:t>education for all) </a:t>
            </a:r>
            <a:r>
              <a:rPr lang="en-US" sz="4000" dirty="0" err="1">
                <a:solidFill>
                  <a:schemeClr val="accent1">
                    <a:lumMod val="75000"/>
                  </a:schemeClr>
                </a:solidFill>
              </a:rPr>
              <a:t>dan</a:t>
            </a:r>
            <a:r>
              <a:rPr lang="en-US" sz="4000" dirty="0">
                <a:solidFill>
                  <a:schemeClr val="accent1">
                    <a:lumMod val="75000"/>
                  </a:schemeClr>
                </a:solidFill>
              </a:rPr>
              <a:t> </a:t>
            </a:r>
            <a:r>
              <a:rPr lang="en-US" sz="4000" dirty="0" err="1">
                <a:solidFill>
                  <a:schemeClr val="accent1">
                    <a:lumMod val="75000"/>
                  </a:schemeClr>
                </a:solidFill>
              </a:rPr>
              <a:t>pendekatan</a:t>
            </a:r>
            <a:r>
              <a:rPr lang="en-US" sz="4000" dirty="0">
                <a:solidFill>
                  <a:schemeClr val="accent1">
                    <a:lumMod val="75000"/>
                  </a:schemeClr>
                </a:solidFill>
              </a:rPr>
              <a:t> multicultural</a:t>
            </a:r>
            <a:endParaRPr lang="en-US" sz="4000" dirty="0">
              <a:solidFill>
                <a:schemeClr val="accent1">
                  <a:lumMod val="75000"/>
                </a:schemeClr>
              </a:solidFill>
            </a:endParaRPr>
          </a:p>
        </p:txBody>
      </p:sp>
    </p:spTree>
    <p:extLst>
      <p:ext uri="{BB962C8B-B14F-4D97-AF65-F5344CB8AC3E}">
        <p14:creationId xmlns:p14="http://schemas.microsoft.com/office/powerpoint/2010/main" val="2934253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81" y="209863"/>
            <a:ext cx="11707340" cy="646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28602" y="644577"/>
            <a:ext cx="5411450" cy="5016758"/>
          </a:xfrm>
          <a:prstGeom prst="rect">
            <a:avLst/>
          </a:prstGeom>
        </p:spPr>
        <p:txBody>
          <a:bodyPr wrap="square">
            <a:spAutoFit/>
          </a:bodyPr>
          <a:lstStyle/>
          <a:p>
            <a:r>
              <a:rPr lang="en-US" sz="4000" dirty="0" err="1">
                <a:solidFill>
                  <a:schemeClr val="accent1">
                    <a:lumMod val="75000"/>
                  </a:schemeClr>
                </a:solidFill>
              </a:rPr>
              <a:t>Pendidikan</a:t>
            </a:r>
            <a:r>
              <a:rPr lang="en-US" sz="4000" dirty="0">
                <a:solidFill>
                  <a:schemeClr val="accent1">
                    <a:lumMod val="75000"/>
                  </a:schemeClr>
                </a:solidFill>
              </a:rPr>
              <a:t> </a:t>
            </a:r>
            <a:r>
              <a:rPr lang="en-US" sz="4000" dirty="0" err="1">
                <a:solidFill>
                  <a:schemeClr val="accent1">
                    <a:lumMod val="75000"/>
                  </a:schemeClr>
                </a:solidFill>
              </a:rPr>
              <a:t>inklusif</a:t>
            </a:r>
            <a:r>
              <a:rPr lang="en-US" sz="4000" dirty="0">
                <a:solidFill>
                  <a:schemeClr val="accent1">
                    <a:lumMod val="75000"/>
                  </a:schemeClr>
                </a:solidFill>
              </a:rPr>
              <a:t> </a:t>
            </a:r>
            <a:r>
              <a:rPr lang="en-US" sz="4000" dirty="0" err="1">
                <a:solidFill>
                  <a:schemeClr val="accent1">
                    <a:lumMod val="75000"/>
                  </a:schemeClr>
                </a:solidFill>
              </a:rPr>
              <a:t>perlu</a:t>
            </a:r>
            <a:r>
              <a:rPr lang="en-US" sz="4000" dirty="0">
                <a:solidFill>
                  <a:schemeClr val="accent1">
                    <a:lumMod val="75000"/>
                  </a:schemeClr>
                </a:solidFill>
              </a:rPr>
              <a:t> </a:t>
            </a:r>
            <a:r>
              <a:rPr lang="en-US" sz="4000" dirty="0" err="1">
                <a:solidFill>
                  <a:schemeClr val="accent1">
                    <a:lumMod val="75000"/>
                  </a:schemeClr>
                </a:solidFill>
              </a:rPr>
              <a:t>diterapkan</a:t>
            </a:r>
            <a:r>
              <a:rPr lang="en-US" sz="4000" dirty="0">
                <a:solidFill>
                  <a:schemeClr val="accent1">
                    <a:lumMod val="75000"/>
                  </a:schemeClr>
                </a:solidFill>
              </a:rPr>
              <a:t> </a:t>
            </a:r>
            <a:r>
              <a:rPr lang="en-US" sz="4000" dirty="0" err="1">
                <a:solidFill>
                  <a:schemeClr val="accent1">
                    <a:lumMod val="75000"/>
                  </a:schemeClr>
                </a:solidFill>
              </a:rPr>
              <a:t>peraturan</a:t>
            </a:r>
            <a:r>
              <a:rPr lang="en-US" sz="4000" dirty="0">
                <a:solidFill>
                  <a:schemeClr val="accent1">
                    <a:lumMod val="75000"/>
                  </a:schemeClr>
                </a:solidFill>
              </a:rPr>
              <a:t> yang </a:t>
            </a:r>
            <a:r>
              <a:rPr lang="en-US" sz="4000" dirty="0" err="1">
                <a:solidFill>
                  <a:schemeClr val="accent1">
                    <a:lumMod val="75000"/>
                  </a:schemeClr>
                </a:solidFill>
              </a:rPr>
              <a:t>fleksibel</a:t>
            </a:r>
            <a:r>
              <a:rPr lang="en-US" sz="4000" dirty="0">
                <a:solidFill>
                  <a:schemeClr val="accent1">
                    <a:lumMod val="75000"/>
                  </a:schemeClr>
                </a:solidFill>
              </a:rPr>
              <a:t> </a:t>
            </a:r>
            <a:r>
              <a:rPr lang="en-US" sz="4000" dirty="0" err="1">
                <a:solidFill>
                  <a:schemeClr val="accent1">
                    <a:lumMod val="75000"/>
                  </a:schemeClr>
                </a:solidFill>
              </a:rPr>
              <a:t>ke</a:t>
            </a:r>
            <a:r>
              <a:rPr lang="en-US" sz="4000" dirty="0">
                <a:solidFill>
                  <a:schemeClr val="accent1">
                    <a:lumMod val="75000"/>
                  </a:schemeClr>
                </a:solidFill>
              </a:rPr>
              <a:t> </a:t>
            </a:r>
            <a:r>
              <a:rPr lang="en-US" sz="4000" dirty="0" err="1">
                <a:solidFill>
                  <a:schemeClr val="accent1">
                    <a:lumMod val="75000"/>
                  </a:schemeClr>
                </a:solidFill>
              </a:rPr>
              <a:t>dalam</a:t>
            </a:r>
            <a:r>
              <a:rPr lang="en-US" sz="4000" dirty="0">
                <a:solidFill>
                  <a:schemeClr val="accent1">
                    <a:lumMod val="75000"/>
                  </a:schemeClr>
                </a:solidFill>
              </a:rPr>
              <a:t> </a:t>
            </a:r>
            <a:r>
              <a:rPr lang="en-US" sz="4000" dirty="0" err="1">
                <a:solidFill>
                  <a:schemeClr val="accent1">
                    <a:lumMod val="75000"/>
                  </a:schemeClr>
                </a:solidFill>
              </a:rPr>
              <a:t>sistem</a:t>
            </a:r>
            <a:r>
              <a:rPr lang="en-US" sz="4000" dirty="0">
                <a:solidFill>
                  <a:schemeClr val="accent1">
                    <a:lumMod val="75000"/>
                  </a:schemeClr>
                </a:solidFill>
              </a:rPr>
              <a:t> </a:t>
            </a:r>
            <a:r>
              <a:rPr lang="en-US" sz="4000" dirty="0" err="1">
                <a:solidFill>
                  <a:schemeClr val="accent1">
                    <a:lumMod val="75000"/>
                  </a:schemeClr>
                </a:solidFill>
              </a:rPr>
              <a:t>lokal</a:t>
            </a:r>
            <a:r>
              <a:rPr lang="en-US" sz="4000" dirty="0">
                <a:solidFill>
                  <a:schemeClr val="accent1">
                    <a:lumMod val="75000"/>
                  </a:schemeClr>
                </a:solidFill>
              </a:rPr>
              <a:t> </a:t>
            </a:r>
            <a:r>
              <a:rPr lang="en-US" sz="4000" dirty="0" err="1">
                <a:solidFill>
                  <a:schemeClr val="accent1">
                    <a:lumMod val="75000"/>
                  </a:schemeClr>
                </a:solidFill>
              </a:rPr>
              <a:t>sehingga</a:t>
            </a:r>
            <a:r>
              <a:rPr lang="en-US" sz="4000" dirty="0">
                <a:solidFill>
                  <a:schemeClr val="accent1">
                    <a:lumMod val="75000"/>
                  </a:schemeClr>
                </a:solidFill>
              </a:rPr>
              <a:t> </a:t>
            </a:r>
            <a:r>
              <a:rPr lang="en-US" sz="4000" dirty="0" err="1">
                <a:solidFill>
                  <a:schemeClr val="accent1">
                    <a:lumMod val="75000"/>
                  </a:schemeClr>
                </a:solidFill>
              </a:rPr>
              <a:t>memasukkan</a:t>
            </a:r>
            <a:r>
              <a:rPr lang="en-US" sz="4000" dirty="0">
                <a:solidFill>
                  <a:schemeClr val="accent1">
                    <a:lumMod val="75000"/>
                  </a:schemeClr>
                </a:solidFill>
              </a:rPr>
              <a:t> </a:t>
            </a:r>
            <a:r>
              <a:rPr lang="en-US" sz="4000" dirty="0" err="1">
                <a:solidFill>
                  <a:schemeClr val="accent1">
                    <a:lumMod val="75000"/>
                  </a:schemeClr>
                </a:solidFill>
              </a:rPr>
              <a:t>peserta</a:t>
            </a:r>
            <a:r>
              <a:rPr lang="en-US" sz="4000" dirty="0">
                <a:solidFill>
                  <a:schemeClr val="accent1">
                    <a:lumMod val="75000"/>
                  </a:schemeClr>
                </a:solidFill>
              </a:rPr>
              <a:t> </a:t>
            </a:r>
            <a:r>
              <a:rPr lang="en-US" sz="4000" dirty="0" err="1">
                <a:solidFill>
                  <a:schemeClr val="accent1">
                    <a:lumMod val="75000"/>
                  </a:schemeClr>
                </a:solidFill>
              </a:rPr>
              <a:t>didik</a:t>
            </a:r>
            <a:r>
              <a:rPr lang="en-US" sz="4000" dirty="0">
                <a:solidFill>
                  <a:schemeClr val="accent1">
                    <a:lumMod val="75000"/>
                  </a:schemeClr>
                </a:solidFill>
              </a:rPr>
              <a:t> yang </a:t>
            </a:r>
            <a:r>
              <a:rPr lang="en-US" sz="4000" dirty="0" err="1">
                <a:solidFill>
                  <a:schemeClr val="accent1">
                    <a:lumMod val="75000"/>
                  </a:schemeClr>
                </a:solidFill>
              </a:rPr>
              <a:t>terpinggirkan</a:t>
            </a:r>
            <a:r>
              <a:rPr lang="en-US" sz="4000" dirty="0">
                <a:solidFill>
                  <a:schemeClr val="accent1">
                    <a:lumMod val="75000"/>
                  </a:schemeClr>
                </a:solidFill>
              </a:rPr>
              <a:t> </a:t>
            </a:r>
            <a:r>
              <a:rPr lang="en-US" sz="4000" dirty="0" err="1">
                <a:solidFill>
                  <a:schemeClr val="accent1">
                    <a:lumMod val="75000"/>
                  </a:schemeClr>
                </a:solidFill>
              </a:rPr>
              <a:t>untuk</a:t>
            </a:r>
            <a:r>
              <a:rPr lang="en-US" sz="4000" dirty="0">
                <a:solidFill>
                  <a:schemeClr val="accent1">
                    <a:lumMod val="75000"/>
                  </a:schemeClr>
                </a:solidFill>
              </a:rPr>
              <a:t> </a:t>
            </a:r>
            <a:r>
              <a:rPr lang="en-US" sz="4000" dirty="0" err="1">
                <a:solidFill>
                  <a:schemeClr val="accent1">
                    <a:lumMod val="75000"/>
                  </a:schemeClr>
                </a:solidFill>
              </a:rPr>
              <a:t>dapat</a:t>
            </a:r>
            <a:r>
              <a:rPr lang="en-US" sz="4000" dirty="0">
                <a:solidFill>
                  <a:schemeClr val="accent1">
                    <a:lumMod val="75000"/>
                  </a:schemeClr>
                </a:solidFill>
              </a:rPr>
              <a:t> </a:t>
            </a:r>
            <a:r>
              <a:rPr lang="en-US" sz="4000" dirty="0" err="1">
                <a:solidFill>
                  <a:schemeClr val="accent1">
                    <a:lumMod val="75000"/>
                  </a:schemeClr>
                </a:solidFill>
              </a:rPr>
              <a:t>mengecap</a:t>
            </a:r>
            <a:r>
              <a:rPr lang="en-US" sz="4000" dirty="0">
                <a:solidFill>
                  <a:schemeClr val="accent1">
                    <a:lumMod val="75000"/>
                  </a:schemeClr>
                </a:solidFill>
              </a:rPr>
              <a:t> </a:t>
            </a:r>
            <a:r>
              <a:rPr lang="en-US" sz="4000" dirty="0" err="1">
                <a:solidFill>
                  <a:schemeClr val="accent1">
                    <a:lumMod val="75000"/>
                  </a:schemeClr>
                </a:solidFill>
              </a:rPr>
              <a:t>pendidikan</a:t>
            </a:r>
            <a:r>
              <a:rPr lang="en-US" sz="4000" dirty="0">
                <a:solidFill>
                  <a:schemeClr val="accent1">
                    <a:lumMod val="75000"/>
                  </a:schemeClr>
                </a:solidFill>
              </a:rPr>
              <a:t> yang </a:t>
            </a:r>
            <a:r>
              <a:rPr lang="en-US" sz="4000" dirty="0" err="1">
                <a:solidFill>
                  <a:schemeClr val="accent1">
                    <a:lumMod val="75000"/>
                  </a:schemeClr>
                </a:solidFill>
              </a:rPr>
              <a:t>wajar</a:t>
            </a:r>
            <a:r>
              <a:rPr lang="en-US" sz="4000" dirty="0">
                <a:solidFill>
                  <a:schemeClr val="accent1">
                    <a:lumMod val="75000"/>
                  </a:schemeClr>
                </a:solidFill>
              </a:rPr>
              <a:t> </a:t>
            </a:r>
            <a:endParaRPr lang="en-US" sz="4000" dirty="0">
              <a:solidFill>
                <a:schemeClr val="accent1">
                  <a:lumMod val="75000"/>
                </a:schemeClr>
              </a:solidFill>
            </a:endParaRPr>
          </a:p>
        </p:txBody>
      </p:sp>
    </p:spTree>
    <p:extLst>
      <p:ext uri="{BB962C8B-B14F-4D97-AF65-F5344CB8AC3E}">
        <p14:creationId xmlns:p14="http://schemas.microsoft.com/office/powerpoint/2010/main" val="147241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71" y="374754"/>
            <a:ext cx="11608439" cy="605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92707" y="2923082"/>
            <a:ext cx="5786203" cy="1323439"/>
          </a:xfrm>
          <a:prstGeom prst="rect">
            <a:avLst/>
          </a:prstGeom>
        </p:spPr>
        <p:txBody>
          <a:bodyPr wrap="square">
            <a:spAutoFit/>
          </a:bodyPr>
          <a:lstStyle/>
          <a:p>
            <a:r>
              <a:rPr lang="en-US" sz="8000" b="1" dirty="0" err="1">
                <a:solidFill>
                  <a:srgbClr val="C00000"/>
                </a:solidFill>
                <a:latin typeface="Blackadder ITC" pitchFamily="82" charset="0"/>
              </a:rPr>
              <a:t>Terima</a:t>
            </a:r>
            <a:r>
              <a:rPr lang="en-US" sz="8000" b="1" dirty="0">
                <a:solidFill>
                  <a:srgbClr val="C00000"/>
                </a:solidFill>
                <a:latin typeface="Blackadder ITC" pitchFamily="82" charset="0"/>
              </a:rPr>
              <a:t> </a:t>
            </a:r>
            <a:r>
              <a:rPr lang="en-US" sz="8000" b="1" dirty="0" err="1">
                <a:solidFill>
                  <a:srgbClr val="C00000"/>
                </a:solidFill>
                <a:latin typeface="Blackadder ITC" pitchFamily="82" charset="0"/>
              </a:rPr>
              <a:t>Kasih</a:t>
            </a:r>
            <a:endParaRPr lang="en-US" sz="8000" b="1" dirty="0">
              <a:solidFill>
                <a:srgbClr val="C00000"/>
              </a:solidFill>
              <a:latin typeface="Blackadder ITC" pitchFamily="82" charset="0"/>
            </a:endParaRPr>
          </a:p>
        </p:txBody>
      </p:sp>
    </p:spTree>
    <p:extLst>
      <p:ext uri="{BB962C8B-B14F-4D97-AF65-F5344CB8AC3E}">
        <p14:creationId xmlns:p14="http://schemas.microsoft.com/office/powerpoint/2010/main" val="286208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06" y="97436"/>
            <a:ext cx="11887200" cy="676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133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23" y="209562"/>
            <a:ext cx="11752288" cy="634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Teknik Menangani Anak Berkebutuhan Khusus – DPMPD DUKCAPIL NT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Teknik Menangani Anak Berkebutuhan Khusus – DPMPD DUKCAPIL NT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23" y="4902876"/>
            <a:ext cx="27813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Anak berkebutuhan khusus | Solider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23" y="160337"/>
            <a:ext cx="2581275" cy="16478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Pendidikan Layak Belum Menyentuh Anak-Anak Berkebutuhan Khusus |  fujiastuti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2736" y="5021704"/>
            <a:ext cx="2619375" cy="1576621"/>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Perbanyak Sekolah Inklusi Untuk Pemerataan Pendidikan Di Indonesia | Good  News From Indones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1076" y="209562"/>
            <a:ext cx="2482694" cy="165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949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52103" y="0"/>
            <a:ext cx="11870007" cy="6726264"/>
          </a:xfrm>
          <a:prstGeom prst="rect">
            <a:avLst/>
          </a:prstGeom>
        </p:spPr>
      </p:pic>
    </p:spTree>
    <p:extLst>
      <p:ext uri="{BB962C8B-B14F-4D97-AF65-F5344CB8AC3E}">
        <p14:creationId xmlns:p14="http://schemas.microsoft.com/office/powerpoint/2010/main" val="413894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smtClean="0"/>
              <a:t>     </a:t>
            </a:r>
            <a:r>
              <a:rPr lang="en-US" sz="7200" dirty="0" err="1" smtClean="0"/>
              <a:t>Tahapan</a:t>
            </a:r>
            <a:r>
              <a:rPr lang="en-US" sz="7200" dirty="0" smtClean="0"/>
              <a:t> </a:t>
            </a:r>
            <a:r>
              <a:rPr lang="en-US" sz="7200" dirty="0" err="1" smtClean="0"/>
              <a:t>kebijakan</a:t>
            </a:r>
            <a:r>
              <a:rPr lang="en-US" sz="7200" dirty="0" smtClean="0"/>
              <a:t> </a:t>
            </a:r>
            <a:r>
              <a:rPr lang="en-US" sz="7200" dirty="0" err="1" smtClean="0"/>
              <a:t>publik</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606" y="1753850"/>
            <a:ext cx="10897849" cy="463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3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13" y="355092"/>
            <a:ext cx="11572407" cy="6147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86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29" y="224852"/>
            <a:ext cx="11717311" cy="626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36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32" y="95478"/>
            <a:ext cx="11962150" cy="6762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36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14098865 analisis-kebijakan-pub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96" y="95250"/>
            <a:ext cx="11916503" cy="676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353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282</Words>
  <Application>Microsoft Office PowerPoint</Application>
  <PresentationFormat>Custom</PresentationFormat>
  <Paragraphs>27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ANALISIS KEBIJAKAN PAUD INKLUSIF</vt:lpstr>
      <vt:lpstr>PowerPoint Presentation</vt:lpstr>
      <vt:lpstr>PowerPoint Presentation</vt:lpstr>
      <vt:lpstr>PowerPoint Presentation</vt:lpstr>
      <vt:lpstr>     Tahapan kebijakan publik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PARADIGMA PENDIDIKAN  INDONESIA DALAM UU </vt:lpstr>
      <vt:lpstr>PARADIGMA PENDIDIKAN INKLUSIF</vt:lpstr>
      <vt:lpstr>PARADIGMA PENDIDIKAN INKLUSIF</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Chandra</dc:creator>
  <cp:lastModifiedBy>Chandra</cp:lastModifiedBy>
  <cp:revision>30</cp:revision>
  <dcterms:created xsi:type="dcterms:W3CDTF">2019-12-02T08:23:08Z</dcterms:created>
  <dcterms:modified xsi:type="dcterms:W3CDTF">2020-09-26T04:41:10Z</dcterms:modified>
</cp:coreProperties>
</file>