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57" r:id="rId7"/>
    <p:sldId id="262" r:id="rId8"/>
    <p:sldId id="263" r:id="rId9"/>
    <p:sldId id="264" r:id="rId10"/>
    <p:sldId id="266" r:id="rId11"/>
    <p:sldId id="267" r:id="rId12"/>
    <p:sldId id="265"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004B824B-7953-4F61-9DCA-F9DD06F97805}"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DCF42-38D2-4E3E-B7CE-B40D58761AF2}"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4B824B-7953-4F61-9DCA-F9DD06F97805}"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4B824B-7953-4F61-9DCA-F9DD06F97805}"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4B824B-7953-4F61-9DCA-F9DD06F97805}"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004B824B-7953-4F61-9DCA-F9DD06F97805}" type="datetimeFigureOut">
              <a:rPr lang="en-US" smtClean="0"/>
              <a:t>9/25/2020</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E93DCF42-38D2-4E3E-B7CE-B40D58761AF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4B824B-7953-4F61-9DCA-F9DD06F97805}"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4B824B-7953-4F61-9DCA-F9DD06F97805}" type="datetimeFigureOut">
              <a:rPr lang="en-US" smtClean="0"/>
              <a:t>9/25/2020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4B824B-7953-4F61-9DCA-F9DD06F97805}" type="datetimeFigureOut">
              <a:rPr lang="en-US" smtClean="0"/>
              <a:t>9/25/2020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4B824B-7953-4F61-9DCA-F9DD06F97805}" type="datetimeFigureOut">
              <a:rPr lang="en-US" smtClean="0"/>
              <a:t>9/25/2020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3DCF42-38D2-4E3E-B7CE-B40D58761A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04B824B-7953-4F61-9DCA-F9DD06F97805}"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3DCF42-38D2-4E3E-B7CE-B40D58761AF2}"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004B824B-7953-4F61-9DCA-F9DD06F97805}"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3DCF42-38D2-4E3E-B7CE-B40D58761AF2}"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04B824B-7953-4F61-9DCA-F9DD06F97805}" type="datetimeFigureOut">
              <a:rPr lang="en-US" smtClean="0"/>
              <a:t>9/25/2020</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E93DCF42-38D2-4E3E-B7CE-B40D58761AF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4419600" cy="2670175"/>
          </a:xfrm>
        </p:spPr>
        <p:txBody>
          <a:bodyPr>
            <a:normAutofit fontScale="90000"/>
          </a:bodyPr>
          <a:lstStyle/>
          <a:p>
            <a:pPr marL="514350" indent="-514350"/>
            <a:r>
              <a:rPr lang="en-US" dirty="0" smtClean="0"/>
              <a:t/>
            </a:r>
            <a:br>
              <a:rPr lang="en-US" dirty="0" smtClean="0"/>
            </a:br>
            <a:r>
              <a:rPr lang="en-US" sz="6000" b="1" dirty="0" smtClean="0"/>
              <a:t>Defining the language</a:t>
            </a:r>
            <a:br>
              <a:rPr lang="en-US" sz="6000" b="1" dirty="0" smtClean="0"/>
            </a:br>
            <a:endParaRPr lang="en-US" sz="5300" b="1" dirty="0"/>
          </a:p>
        </p:txBody>
      </p:sp>
    </p:spTree>
    <p:extLst>
      <p:ext uri="{BB962C8B-B14F-4D97-AF65-F5344CB8AC3E}">
        <p14:creationId xmlns:p14="http://schemas.microsoft.com/office/powerpoint/2010/main" val="4065581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990600"/>
          </a:xfrm>
        </p:spPr>
        <p:txBody>
          <a:bodyPr anchor="ctr"/>
          <a:lstStyle/>
          <a:p>
            <a:pPr algn="ctr"/>
            <a:r>
              <a:rPr lang="en-US" altLang="zh-CN" b="1" dirty="0" err="1" smtClean="0"/>
              <a:t>Microlinguistics</a:t>
            </a:r>
            <a:endParaRPr lang="en-US" dirty="0"/>
          </a:p>
        </p:txBody>
      </p:sp>
      <p:sp>
        <p:nvSpPr>
          <p:cNvPr id="3" name="Content Placeholder 2"/>
          <p:cNvSpPr>
            <a:spLocks noGrp="1"/>
          </p:cNvSpPr>
          <p:nvPr>
            <p:ph idx="1"/>
          </p:nvPr>
        </p:nvSpPr>
        <p:spPr>
          <a:xfrm>
            <a:off x="381000" y="1295400"/>
            <a:ext cx="8229600" cy="4906963"/>
          </a:xfrm>
        </p:spPr>
        <p:txBody>
          <a:bodyPr>
            <a:normAutofit fontScale="47500" lnSpcReduction="20000"/>
          </a:bodyPr>
          <a:lstStyle/>
          <a:p>
            <a:pPr marL="0" indent="0" algn="just">
              <a:lnSpc>
                <a:spcPct val="90000"/>
              </a:lnSpc>
              <a:buNone/>
            </a:pPr>
            <a:r>
              <a:rPr lang="en-US" altLang="zh-CN" sz="5100" b="1" dirty="0" smtClean="0">
                <a:solidFill>
                  <a:srgbClr val="FF3300"/>
                </a:solidFill>
                <a:latin typeface="Times New Roman" panose="02020603050405020304" pitchFamily="18" charset="0"/>
              </a:rPr>
              <a:t>Phonetics</a:t>
            </a:r>
            <a:r>
              <a:rPr lang="en-US" altLang="zh-CN" sz="5100" b="1" dirty="0" smtClean="0">
                <a:latin typeface="Times New Roman" panose="02020603050405020304" pitchFamily="18" charset="0"/>
              </a:rPr>
              <a:t> </a:t>
            </a:r>
          </a:p>
          <a:p>
            <a:pPr marL="0" indent="0" algn="just">
              <a:lnSpc>
                <a:spcPct val="90000"/>
              </a:lnSpc>
              <a:buNone/>
            </a:pPr>
            <a:r>
              <a:rPr lang="en-US" altLang="zh-CN" sz="5100" b="1" dirty="0" smtClean="0">
                <a:latin typeface="Times New Roman" panose="02020603050405020304" pitchFamily="18" charset="0"/>
              </a:rPr>
              <a:t>is the scientific study of speech sounds. It studies how speech sounds are articulated, transmitted, and received.</a:t>
            </a:r>
          </a:p>
          <a:p>
            <a:pPr marL="0" indent="0" algn="just">
              <a:lnSpc>
                <a:spcPct val="90000"/>
              </a:lnSpc>
              <a:buNone/>
            </a:pPr>
            <a:endParaRPr lang="en-US" altLang="zh-CN" sz="5100" b="1" dirty="0" smtClean="0">
              <a:solidFill>
                <a:srgbClr val="FF3300"/>
              </a:solidFill>
              <a:latin typeface="Times New Roman" panose="02020603050405020304" pitchFamily="18" charset="0"/>
            </a:endParaRPr>
          </a:p>
          <a:p>
            <a:pPr marL="0" indent="0" algn="just">
              <a:lnSpc>
                <a:spcPct val="90000"/>
              </a:lnSpc>
              <a:buNone/>
            </a:pPr>
            <a:r>
              <a:rPr lang="en-US" altLang="zh-CN" sz="5100" b="1" dirty="0" smtClean="0">
                <a:solidFill>
                  <a:srgbClr val="FF3300"/>
                </a:solidFill>
                <a:latin typeface="Times New Roman" panose="02020603050405020304" pitchFamily="18" charset="0"/>
              </a:rPr>
              <a:t>Phonology</a:t>
            </a:r>
            <a:r>
              <a:rPr lang="en-US" altLang="zh-CN" sz="5100" b="1" dirty="0" smtClean="0">
                <a:latin typeface="Times New Roman" panose="02020603050405020304" pitchFamily="18" charset="0"/>
              </a:rPr>
              <a:t> </a:t>
            </a:r>
          </a:p>
          <a:p>
            <a:pPr marL="0" indent="0" algn="just">
              <a:lnSpc>
                <a:spcPct val="90000"/>
              </a:lnSpc>
              <a:buNone/>
            </a:pPr>
            <a:r>
              <a:rPr lang="en-US" altLang="zh-CN" sz="5100" b="1" dirty="0" smtClean="0">
                <a:latin typeface="Times New Roman" panose="02020603050405020304" pitchFamily="18" charset="0"/>
              </a:rPr>
              <a:t>is the study of how speech sounds function in a language, it studies the ways speech sounds are organized. It can be seen as the functional phonetics of a particular language.</a:t>
            </a:r>
          </a:p>
          <a:p>
            <a:pPr marL="0" indent="0" algn="just">
              <a:lnSpc>
                <a:spcPct val="90000"/>
              </a:lnSpc>
              <a:buNone/>
            </a:pPr>
            <a:endParaRPr lang="en-US" altLang="zh-CN" sz="5100" b="1" dirty="0" smtClean="0">
              <a:solidFill>
                <a:srgbClr val="FF3300"/>
              </a:solidFill>
              <a:latin typeface="Times New Roman" panose="02020603050405020304" pitchFamily="18" charset="0"/>
            </a:endParaRPr>
          </a:p>
          <a:p>
            <a:pPr marL="0" indent="0" algn="just">
              <a:lnSpc>
                <a:spcPct val="90000"/>
              </a:lnSpc>
              <a:buNone/>
            </a:pPr>
            <a:r>
              <a:rPr lang="en-US" altLang="zh-CN" sz="5100" b="1" dirty="0" smtClean="0">
                <a:solidFill>
                  <a:srgbClr val="FF3300"/>
                </a:solidFill>
                <a:latin typeface="Times New Roman" panose="02020603050405020304" pitchFamily="18" charset="0"/>
              </a:rPr>
              <a:t>Morphology</a:t>
            </a:r>
            <a:r>
              <a:rPr lang="en-US" altLang="zh-CN" sz="5100" b="1" dirty="0" smtClean="0">
                <a:latin typeface="Times New Roman" panose="02020603050405020304" pitchFamily="18" charset="0"/>
              </a:rPr>
              <a:t> </a:t>
            </a:r>
          </a:p>
          <a:p>
            <a:pPr marL="0" indent="0" algn="just">
              <a:lnSpc>
                <a:spcPct val="90000"/>
              </a:lnSpc>
              <a:buNone/>
            </a:pPr>
            <a:r>
              <a:rPr lang="en-US" altLang="zh-CN" sz="5100" b="1" dirty="0" smtClean="0">
                <a:latin typeface="Times New Roman" panose="02020603050405020304" pitchFamily="18" charset="0"/>
              </a:rPr>
              <a:t>is the study of the formation of words. It is a branch of linguistics which breaks words into morphemes. It can be considered as the grammar of words as syntax is the grammar of sentences.</a:t>
            </a:r>
          </a:p>
          <a:p>
            <a:endParaRPr lang="en-US" dirty="0"/>
          </a:p>
        </p:txBody>
      </p:sp>
    </p:spTree>
    <p:extLst>
      <p:ext uri="{BB962C8B-B14F-4D97-AF65-F5344CB8AC3E}">
        <p14:creationId xmlns:p14="http://schemas.microsoft.com/office/powerpoint/2010/main" val="154021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nSpc>
                <a:spcPct val="80000"/>
              </a:lnSpc>
              <a:buNone/>
            </a:pPr>
            <a:r>
              <a:rPr lang="en-US" altLang="zh-CN" b="1" dirty="0" smtClean="0">
                <a:solidFill>
                  <a:srgbClr val="FF3300"/>
                </a:solidFill>
                <a:latin typeface="Times New Roman" panose="02020603050405020304" pitchFamily="18" charset="0"/>
              </a:rPr>
              <a:t>Syntax</a:t>
            </a:r>
            <a:r>
              <a:rPr lang="en-US" altLang="zh-CN" b="1" dirty="0" smtClean="0">
                <a:latin typeface="Times New Roman" panose="02020603050405020304" pitchFamily="18" charset="0"/>
              </a:rPr>
              <a:t> </a:t>
            </a:r>
          </a:p>
          <a:p>
            <a:pPr marL="0" indent="0">
              <a:lnSpc>
                <a:spcPct val="80000"/>
              </a:lnSpc>
              <a:buNone/>
            </a:pPr>
            <a:r>
              <a:rPr lang="en-US" altLang="zh-CN" b="1" dirty="0" smtClean="0">
                <a:latin typeface="Times New Roman" panose="02020603050405020304" pitchFamily="18" charset="0"/>
              </a:rPr>
              <a:t>the combination of words into phrases, clauses and sentences. It is the grammar of sentence construction.</a:t>
            </a:r>
          </a:p>
          <a:p>
            <a:pPr marL="0" indent="0">
              <a:lnSpc>
                <a:spcPct val="80000"/>
              </a:lnSpc>
              <a:buNone/>
            </a:pPr>
            <a:endParaRPr lang="en-US" altLang="zh-CN" b="1" dirty="0">
              <a:solidFill>
                <a:srgbClr val="FF3300"/>
              </a:solidFill>
              <a:latin typeface="Times New Roman" panose="02020603050405020304" pitchFamily="18" charset="0"/>
            </a:endParaRPr>
          </a:p>
          <a:p>
            <a:pPr marL="0" indent="0">
              <a:lnSpc>
                <a:spcPct val="80000"/>
              </a:lnSpc>
              <a:buNone/>
            </a:pPr>
            <a:r>
              <a:rPr lang="en-US" altLang="zh-CN" b="1" dirty="0" smtClean="0">
                <a:solidFill>
                  <a:srgbClr val="FF3300"/>
                </a:solidFill>
                <a:latin typeface="Times New Roman" panose="02020603050405020304" pitchFamily="18" charset="0"/>
              </a:rPr>
              <a:t>Semantics</a:t>
            </a:r>
            <a:r>
              <a:rPr lang="en-US" altLang="zh-CN" b="1" dirty="0" smtClean="0">
                <a:latin typeface="Times New Roman" panose="02020603050405020304" pitchFamily="18" charset="0"/>
              </a:rPr>
              <a:t> </a:t>
            </a:r>
          </a:p>
          <a:p>
            <a:pPr marL="0" indent="0">
              <a:lnSpc>
                <a:spcPct val="80000"/>
              </a:lnSpc>
              <a:buNone/>
            </a:pPr>
            <a:r>
              <a:rPr lang="en-US" altLang="zh-CN" b="1" dirty="0" smtClean="0">
                <a:latin typeface="Times New Roman" panose="02020603050405020304" pitchFamily="18" charset="0"/>
              </a:rPr>
              <a:t>a branch of linguistics which is concerned with the study of meaning in all its formal aspects. Words have several types of meaning. </a:t>
            </a:r>
          </a:p>
          <a:p>
            <a:pPr marL="0" indent="0">
              <a:lnSpc>
                <a:spcPct val="80000"/>
              </a:lnSpc>
              <a:buNone/>
            </a:pPr>
            <a:endParaRPr lang="en-US" altLang="zh-CN" b="1" dirty="0" smtClean="0">
              <a:solidFill>
                <a:srgbClr val="FF3300"/>
              </a:solidFill>
              <a:latin typeface="Times New Roman" panose="02020603050405020304" pitchFamily="18" charset="0"/>
            </a:endParaRPr>
          </a:p>
          <a:p>
            <a:pPr marL="0" indent="0">
              <a:lnSpc>
                <a:spcPct val="80000"/>
              </a:lnSpc>
              <a:buNone/>
            </a:pPr>
            <a:r>
              <a:rPr lang="en-US" altLang="zh-CN" b="1" dirty="0" smtClean="0">
                <a:solidFill>
                  <a:srgbClr val="FF3300"/>
                </a:solidFill>
                <a:latin typeface="Times New Roman" panose="02020603050405020304" pitchFamily="18" charset="0"/>
              </a:rPr>
              <a:t>Pragmatics</a:t>
            </a:r>
          </a:p>
          <a:p>
            <a:pPr marL="0" indent="0">
              <a:lnSpc>
                <a:spcPct val="80000"/>
              </a:lnSpc>
              <a:buNone/>
            </a:pPr>
            <a:r>
              <a:rPr lang="en-US" altLang="zh-CN" b="1" dirty="0" smtClean="0">
                <a:latin typeface="Times New Roman" panose="02020603050405020304" pitchFamily="18" charset="0"/>
              </a:rPr>
              <a:t>the study of language in use. It deals with how speakers use language in ways which cannot be predicted from linguistic knowledge alone, and how hearers arrive at the intended meaning of speakers. </a:t>
            </a:r>
            <a:endParaRPr lang="en-US" dirty="0"/>
          </a:p>
        </p:txBody>
      </p:sp>
    </p:spTree>
    <p:extLst>
      <p:ext uri="{BB962C8B-B14F-4D97-AF65-F5344CB8AC3E}">
        <p14:creationId xmlns:p14="http://schemas.microsoft.com/office/powerpoint/2010/main" val="3979012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altLang="zh-CN" b="1" dirty="0" err="1" smtClean="0">
                <a:effectLst/>
              </a:rPr>
              <a:t>Macrolinguistics</a:t>
            </a:r>
            <a:endParaRPr lang="en-US" dirty="0"/>
          </a:p>
        </p:txBody>
      </p:sp>
      <p:sp>
        <p:nvSpPr>
          <p:cNvPr id="3" name="Content Placeholder 2"/>
          <p:cNvSpPr>
            <a:spLocks noGrp="1"/>
          </p:cNvSpPr>
          <p:nvPr>
            <p:ph idx="1"/>
          </p:nvPr>
        </p:nvSpPr>
        <p:spPr/>
        <p:txBody>
          <a:bodyPr/>
          <a:lstStyle/>
          <a:p>
            <a:pPr>
              <a:lnSpc>
                <a:spcPct val="90000"/>
              </a:lnSpc>
            </a:pPr>
            <a:r>
              <a:rPr lang="en-US" altLang="zh-CN" sz="2800" b="1" dirty="0" smtClean="0">
                <a:effectLst/>
                <a:latin typeface="Times New Roman" panose="02020603050405020304" pitchFamily="18" charset="0"/>
              </a:rPr>
              <a:t>Psycholinguistics: </a:t>
            </a:r>
          </a:p>
          <a:p>
            <a:pPr>
              <a:lnSpc>
                <a:spcPct val="90000"/>
              </a:lnSpc>
              <a:buFont typeface="Wingdings" panose="05000000000000000000" pitchFamily="2" charset="2"/>
              <a:buNone/>
            </a:pPr>
            <a:r>
              <a:rPr lang="en-US" altLang="zh-CN" sz="2800" b="1" dirty="0" smtClean="0">
                <a:effectLst/>
                <a:latin typeface="Times New Roman" panose="02020603050405020304" pitchFamily="18" charset="0"/>
              </a:rPr>
              <a:t>                   Language + psychology</a:t>
            </a:r>
          </a:p>
          <a:p>
            <a:pPr>
              <a:lnSpc>
                <a:spcPct val="90000"/>
              </a:lnSpc>
            </a:pPr>
            <a:r>
              <a:rPr lang="en-US" altLang="zh-CN" sz="2800" b="1" dirty="0" smtClean="0">
                <a:effectLst/>
                <a:latin typeface="Times New Roman" panose="02020603050405020304" pitchFamily="18" charset="0"/>
              </a:rPr>
              <a:t>Sociolinguistics: </a:t>
            </a:r>
          </a:p>
          <a:p>
            <a:pPr>
              <a:lnSpc>
                <a:spcPct val="90000"/>
              </a:lnSpc>
              <a:buFont typeface="Wingdings" panose="05000000000000000000" pitchFamily="2" charset="2"/>
              <a:buNone/>
            </a:pPr>
            <a:r>
              <a:rPr lang="en-US" altLang="zh-CN" sz="2800" b="1" dirty="0" smtClean="0">
                <a:effectLst/>
                <a:latin typeface="Times New Roman" panose="02020603050405020304" pitchFamily="18" charset="0"/>
              </a:rPr>
              <a:t>                   Language + society</a:t>
            </a:r>
          </a:p>
          <a:p>
            <a:pPr>
              <a:lnSpc>
                <a:spcPct val="90000"/>
              </a:lnSpc>
            </a:pPr>
            <a:r>
              <a:rPr lang="en-US" altLang="zh-CN" sz="2800" b="1" dirty="0" smtClean="0">
                <a:effectLst/>
                <a:latin typeface="Times New Roman" panose="02020603050405020304" pitchFamily="18" charset="0"/>
              </a:rPr>
              <a:t>Anthropological linguistics: </a:t>
            </a:r>
          </a:p>
          <a:p>
            <a:pPr>
              <a:lnSpc>
                <a:spcPct val="90000"/>
              </a:lnSpc>
              <a:buFont typeface="Wingdings" panose="05000000000000000000" pitchFamily="2" charset="2"/>
              <a:buNone/>
            </a:pPr>
            <a:r>
              <a:rPr lang="en-US" altLang="zh-CN" sz="2800" b="1" dirty="0" smtClean="0">
                <a:effectLst/>
                <a:latin typeface="Times New Roman" panose="02020603050405020304" pitchFamily="18" charset="0"/>
              </a:rPr>
              <a:t>                  Language + anthropology</a:t>
            </a:r>
          </a:p>
          <a:p>
            <a:pPr>
              <a:lnSpc>
                <a:spcPct val="90000"/>
              </a:lnSpc>
            </a:pPr>
            <a:r>
              <a:rPr lang="en-US" altLang="zh-CN" sz="2800" b="1" dirty="0" smtClean="0">
                <a:effectLst/>
                <a:latin typeface="Times New Roman" panose="02020603050405020304" pitchFamily="18" charset="0"/>
              </a:rPr>
              <a:t>Computational linguistics: </a:t>
            </a:r>
          </a:p>
          <a:p>
            <a:pPr>
              <a:lnSpc>
                <a:spcPct val="90000"/>
              </a:lnSpc>
              <a:buFont typeface="Wingdings" panose="05000000000000000000" pitchFamily="2" charset="2"/>
              <a:buNone/>
            </a:pPr>
            <a:r>
              <a:rPr lang="en-US" altLang="zh-CN" sz="2800" b="1" dirty="0" smtClean="0">
                <a:effectLst/>
                <a:latin typeface="Times New Roman" panose="02020603050405020304" pitchFamily="18" charset="0"/>
              </a:rPr>
              <a:t>                  Language + computer</a:t>
            </a:r>
          </a:p>
          <a:p>
            <a:endParaRPr lang="en-US" dirty="0"/>
          </a:p>
        </p:txBody>
      </p:sp>
    </p:spTree>
    <p:extLst>
      <p:ext uri="{BB962C8B-B14F-4D97-AF65-F5344CB8AC3E}">
        <p14:creationId xmlns:p14="http://schemas.microsoft.com/office/powerpoint/2010/main" val="779568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altLang="zh-CN" b="1" dirty="0" err="1" smtClean="0">
                <a:effectLst/>
              </a:rPr>
              <a:t>Macrolinguistics</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0" indent="0">
              <a:lnSpc>
                <a:spcPct val="80000"/>
              </a:lnSpc>
              <a:buNone/>
            </a:pPr>
            <a:r>
              <a:rPr lang="en-US" altLang="zh-CN" b="1" dirty="0" smtClean="0">
                <a:solidFill>
                  <a:srgbClr val="FF3300"/>
                </a:solidFill>
                <a:latin typeface="Times New Roman" panose="02020603050405020304" pitchFamily="18" charset="0"/>
              </a:rPr>
              <a:t>Sociolinguistics</a:t>
            </a:r>
            <a:r>
              <a:rPr lang="en-US" altLang="zh-CN" b="1" dirty="0" smtClean="0">
                <a:latin typeface="Times New Roman" panose="02020603050405020304" pitchFamily="18" charset="0"/>
              </a:rPr>
              <a:t> </a:t>
            </a:r>
          </a:p>
          <a:p>
            <a:pPr marL="0" indent="0">
              <a:lnSpc>
                <a:spcPct val="80000"/>
              </a:lnSpc>
              <a:buNone/>
            </a:pPr>
            <a:r>
              <a:rPr lang="en-US" altLang="zh-CN" b="1" dirty="0" smtClean="0">
                <a:latin typeface="Times New Roman" panose="02020603050405020304" pitchFamily="18" charset="0"/>
              </a:rPr>
              <a:t>studies the relations between language and society: how social factors influence the structure and use of language.</a:t>
            </a:r>
          </a:p>
          <a:p>
            <a:pPr marL="0" indent="0">
              <a:lnSpc>
                <a:spcPct val="80000"/>
              </a:lnSpc>
              <a:buNone/>
            </a:pPr>
            <a:endParaRPr lang="en-US" altLang="zh-CN" b="1" dirty="0" smtClean="0">
              <a:solidFill>
                <a:srgbClr val="FF3300"/>
              </a:solidFill>
              <a:latin typeface="Times New Roman" panose="02020603050405020304" pitchFamily="18" charset="0"/>
            </a:endParaRPr>
          </a:p>
          <a:p>
            <a:pPr marL="0" indent="0">
              <a:lnSpc>
                <a:spcPct val="80000"/>
              </a:lnSpc>
              <a:buNone/>
            </a:pPr>
            <a:r>
              <a:rPr lang="en-US" altLang="zh-CN" b="1" dirty="0" smtClean="0">
                <a:solidFill>
                  <a:srgbClr val="FF3300"/>
                </a:solidFill>
                <a:latin typeface="Times New Roman" panose="02020603050405020304" pitchFamily="18" charset="0"/>
              </a:rPr>
              <a:t>Psycholinguistics</a:t>
            </a:r>
          </a:p>
          <a:p>
            <a:pPr marL="0" indent="0">
              <a:lnSpc>
                <a:spcPct val="80000"/>
              </a:lnSpc>
              <a:buNone/>
            </a:pPr>
            <a:r>
              <a:rPr lang="en-US" altLang="zh-CN" b="1" dirty="0" smtClean="0">
                <a:latin typeface="Times New Roman" panose="02020603050405020304" pitchFamily="18" charset="0"/>
              </a:rPr>
              <a:t> the study of language and mind: the mental structures and processes which are involved in the acquisition, comprehension and production of language.</a:t>
            </a:r>
          </a:p>
          <a:p>
            <a:pPr marL="0" indent="0">
              <a:lnSpc>
                <a:spcPct val="80000"/>
              </a:lnSpc>
              <a:buNone/>
            </a:pPr>
            <a:endParaRPr lang="en-US" altLang="zh-CN" b="1" dirty="0" smtClean="0">
              <a:solidFill>
                <a:srgbClr val="FF3300"/>
              </a:solidFill>
              <a:latin typeface="Times New Roman" panose="02020603050405020304" pitchFamily="18" charset="0"/>
            </a:endParaRPr>
          </a:p>
          <a:p>
            <a:pPr marL="0" indent="0">
              <a:lnSpc>
                <a:spcPct val="80000"/>
              </a:lnSpc>
              <a:buNone/>
            </a:pPr>
            <a:r>
              <a:rPr lang="en-US" altLang="zh-CN" b="1" dirty="0" err="1" smtClean="0">
                <a:solidFill>
                  <a:srgbClr val="FF3300"/>
                </a:solidFill>
                <a:latin typeface="Times New Roman" panose="02020603050405020304" pitchFamily="18" charset="0"/>
              </a:rPr>
              <a:t>Neurolinguistics</a:t>
            </a:r>
            <a:r>
              <a:rPr lang="en-US" altLang="zh-CN" b="1" dirty="0" smtClean="0">
                <a:latin typeface="Times New Roman" panose="02020603050405020304" pitchFamily="18" charset="0"/>
              </a:rPr>
              <a:t> </a:t>
            </a:r>
          </a:p>
          <a:p>
            <a:pPr marL="0" indent="0">
              <a:lnSpc>
                <a:spcPct val="80000"/>
              </a:lnSpc>
              <a:buNone/>
            </a:pPr>
            <a:r>
              <a:rPr lang="en-US" altLang="zh-CN" b="1" dirty="0" smtClean="0">
                <a:latin typeface="Times New Roman" panose="02020603050405020304" pitchFamily="18" charset="0"/>
              </a:rPr>
              <a:t>the study of language processing and language representation in the brain. It typically studies the disturbances of language comprehension and production caused by the damage of certain areas of the brain.</a:t>
            </a:r>
            <a:endParaRPr lang="zh-CN" altLang="en-US" dirty="0" smtClean="0"/>
          </a:p>
          <a:p>
            <a:endParaRPr lang="en-US" dirty="0"/>
          </a:p>
        </p:txBody>
      </p:sp>
    </p:spTree>
    <p:extLst>
      <p:ext uri="{BB962C8B-B14F-4D97-AF65-F5344CB8AC3E}">
        <p14:creationId xmlns:p14="http://schemas.microsoft.com/office/powerpoint/2010/main" val="3043350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chor="ctr">
            <a:normAutofit/>
          </a:bodyPr>
          <a:lstStyle/>
          <a:p>
            <a:pPr marL="0" indent="0" algn="just">
              <a:buNone/>
            </a:pPr>
            <a:r>
              <a:rPr lang="en-US" altLang="zh-CN" sz="2800" b="1" dirty="0" smtClean="0">
                <a:solidFill>
                  <a:srgbClr val="FF3300"/>
                </a:solidFill>
                <a:latin typeface="Times New Roman" panose="02020603050405020304" pitchFamily="18" charset="0"/>
              </a:rPr>
              <a:t>Discourse analysis</a:t>
            </a:r>
            <a:endParaRPr lang="en-US" altLang="zh-CN" sz="2800" b="1" dirty="0" smtClean="0">
              <a:latin typeface="Times New Roman" panose="02020603050405020304" pitchFamily="18" charset="0"/>
            </a:endParaRPr>
          </a:p>
          <a:p>
            <a:pPr marL="0" indent="0" algn="just">
              <a:buNone/>
            </a:pPr>
            <a:r>
              <a:rPr lang="en-US" altLang="zh-CN" sz="2800" b="1" dirty="0" smtClean="0">
                <a:latin typeface="Times New Roman" panose="02020603050405020304" pitchFamily="18" charset="0"/>
              </a:rPr>
              <a:t>the study of the relationship between language and the contexts in which language is used. It deals with how sentences in spoken and written language form larger meaningful units. </a:t>
            </a:r>
          </a:p>
          <a:p>
            <a:pPr marL="0" indent="0" algn="just">
              <a:buNone/>
            </a:pPr>
            <a:r>
              <a:rPr lang="en-US" altLang="zh-CN" sz="2800" b="1" dirty="0" smtClean="0">
                <a:solidFill>
                  <a:srgbClr val="FF3300"/>
                </a:solidFill>
                <a:latin typeface="Times New Roman" panose="02020603050405020304" pitchFamily="18" charset="0"/>
              </a:rPr>
              <a:t>Computational linguistics</a:t>
            </a:r>
            <a:r>
              <a:rPr lang="en-US" altLang="zh-CN" sz="2800" b="1" dirty="0" smtClean="0">
                <a:latin typeface="Times New Roman" panose="02020603050405020304" pitchFamily="18" charset="0"/>
              </a:rPr>
              <a:t> </a:t>
            </a:r>
          </a:p>
          <a:p>
            <a:pPr marL="0" indent="0" algn="just">
              <a:buNone/>
            </a:pPr>
            <a:r>
              <a:rPr lang="en-US" altLang="zh-CN" sz="2800" b="1" dirty="0" smtClean="0">
                <a:latin typeface="Times New Roman" panose="02020603050405020304" pitchFamily="18" charset="0"/>
              </a:rPr>
              <a:t>an approach to linguistics which employs mathematical techniques, often with the help of a computer.</a:t>
            </a:r>
          </a:p>
          <a:p>
            <a:pPr algn="just"/>
            <a:endParaRPr lang="en-US" sz="2800" dirty="0"/>
          </a:p>
        </p:txBody>
      </p:sp>
    </p:spTree>
    <p:extLst>
      <p:ext uri="{BB962C8B-B14F-4D97-AF65-F5344CB8AC3E}">
        <p14:creationId xmlns:p14="http://schemas.microsoft.com/office/powerpoint/2010/main" val="1770757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chor="ctr">
            <a:normAutofit/>
          </a:bodyPr>
          <a:lstStyle/>
          <a:p>
            <a:pPr algn="ctr"/>
            <a:r>
              <a:rPr lang="en-US" altLang="zh-CN" sz="4400" b="1" dirty="0" smtClean="0">
                <a:solidFill>
                  <a:srgbClr val="FF0000"/>
                </a:solidFill>
              </a:rPr>
              <a:t>The definition of  Language</a:t>
            </a:r>
            <a:endParaRPr lang="en-US" sz="4400" dirty="0">
              <a:solidFill>
                <a:srgbClr val="FF0000"/>
              </a:solidFill>
            </a:endParaRPr>
          </a:p>
        </p:txBody>
      </p:sp>
      <p:sp>
        <p:nvSpPr>
          <p:cNvPr id="4" name="Oval 3"/>
          <p:cNvSpPr/>
          <p:nvPr/>
        </p:nvSpPr>
        <p:spPr>
          <a:xfrm>
            <a:off x="824344" y="2819400"/>
            <a:ext cx="2528455"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effectLst/>
                <a:latin typeface="Times New Roman" panose="02020603050405020304" pitchFamily="18" charset="0"/>
              </a:rPr>
              <a:t>Language</a:t>
            </a:r>
            <a:endParaRPr lang="en-US" sz="2800" dirty="0"/>
          </a:p>
        </p:txBody>
      </p:sp>
      <p:sp>
        <p:nvSpPr>
          <p:cNvPr id="5" name="Rounded Rectangle 4"/>
          <p:cNvSpPr/>
          <p:nvPr/>
        </p:nvSpPr>
        <p:spPr>
          <a:xfrm>
            <a:off x="4578927" y="1468582"/>
            <a:ext cx="3429000" cy="457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000" b="1" dirty="0" smtClean="0">
                <a:effectLst/>
                <a:latin typeface="Times New Roman" panose="02020603050405020304" pitchFamily="18" charset="0"/>
              </a:rPr>
              <a:t>System of communication by sound, operating through the organs of speech, among members of a given community, and using vocal symbols possessing arbitrary conventional meaning (Pei, 1966)</a:t>
            </a:r>
            <a:endParaRPr lang="zh-CN" altLang="en-US" sz="2000" b="1" dirty="0" smtClean="0">
              <a:effectLst/>
              <a:latin typeface="Times New Roman" panose="02020603050405020304" pitchFamily="18" charset="0"/>
            </a:endParaRPr>
          </a:p>
          <a:p>
            <a:endParaRPr lang="en-US" sz="2000" dirty="0" smtClean="0"/>
          </a:p>
          <a:p>
            <a:pPr algn="ctr"/>
            <a:endParaRPr lang="en-US" dirty="0"/>
          </a:p>
        </p:txBody>
      </p:sp>
    </p:spTree>
    <p:extLst>
      <p:ext uri="{BB962C8B-B14F-4D97-AF65-F5344CB8AC3E}">
        <p14:creationId xmlns:p14="http://schemas.microsoft.com/office/powerpoint/2010/main" val="3752008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3"/>
          <p:cNvSpPr/>
          <p:nvPr/>
        </p:nvSpPr>
        <p:spPr>
          <a:xfrm>
            <a:off x="2819400" y="609600"/>
            <a:ext cx="2971800" cy="13369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p>
          <a:p>
            <a:pPr algn="ctr"/>
            <a:r>
              <a:rPr lang="en-US" sz="2400" b="1" dirty="0" smtClean="0"/>
              <a:t>Language</a:t>
            </a:r>
            <a:endParaRPr lang="en-US" sz="2400" dirty="0"/>
          </a:p>
        </p:txBody>
      </p:sp>
      <p:sp>
        <p:nvSpPr>
          <p:cNvPr id="5" name="Rectangle 4"/>
          <p:cNvSpPr/>
          <p:nvPr/>
        </p:nvSpPr>
        <p:spPr>
          <a:xfrm>
            <a:off x="914400" y="2286000"/>
            <a:ext cx="7315200" cy="388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t>a system of conventional spoken, manual (signed), or written symbols by means of which human beings, as members of a social group and participants in its culture, express themselves. The functions of language include communication, the expression of identity, play, imaginative expression, and emotional release.</a:t>
            </a:r>
          </a:p>
          <a:p>
            <a:pPr algn="just"/>
            <a:endParaRPr lang="en-US" sz="2400" dirty="0"/>
          </a:p>
        </p:txBody>
      </p:sp>
    </p:spTree>
    <p:extLst>
      <p:ext uri="{BB962C8B-B14F-4D97-AF65-F5344CB8AC3E}">
        <p14:creationId xmlns:p14="http://schemas.microsoft.com/office/powerpoint/2010/main" val="483255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143000" y="1295400"/>
            <a:ext cx="6705600" cy="434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smtClean="0"/>
              <a:t>Language is the expression of ideas by means of speech-sounds combined into words. Words are combined into sentences, this combination answering to that of ideas into thoughts.</a:t>
            </a:r>
          </a:p>
          <a:p>
            <a:pPr algn="just"/>
            <a:endParaRPr lang="en-US" sz="3200" dirty="0"/>
          </a:p>
        </p:txBody>
      </p:sp>
    </p:spTree>
    <p:extLst>
      <p:ext uri="{BB962C8B-B14F-4D97-AF65-F5344CB8AC3E}">
        <p14:creationId xmlns:p14="http://schemas.microsoft.com/office/powerpoint/2010/main" val="3106011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A01441_"/>
          <p:cNvPicPr>
            <a:picLocks noGrp="1" noChangeAspect="1" noChangeArrowheads="1"/>
          </p:cNvPicPr>
          <p:nvPr>
            <p:ph idx="4294967295"/>
          </p:nvPr>
        </p:nvPicPr>
        <p:blipFill>
          <a:blip r:embed="rId2" cstate="print">
            <a:extLst>
              <a:ext uri="{28A0092B-C50C-407E-A947-70E740481C1C}">
                <a14:useLocalDpi xmlns:a14="http://schemas.microsoft.com/office/drawing/2010/main" val="0"/>
              </a:ext>
            </a:extLst>
          </a:blip>
          <a:stretch>
            <a:fillRect/>
          </a:stretch>
        </p:blipFill>
        <p:spPr bwMode="auto">
          <a:xfrm>
            <a:off x="4114800" y="2707174"/>
            <a:ext cx="2057400" cy="232727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idx="4294967295"/>
          </p:nvPr>
        </p:nvSpPr>
        <p:spPr>
          <a:xfrm>
            <a:off x="0" y="274638"/>
            <a:ext cx="8229600" cy="1143000"/>
          </a:xfrm>
        </p:spPr>
        <p:txBody>
          <a:bodyPr/>
          <a:lstStyle/>
          <a:p>
            <a:r>
              <a:rPr lang="en-US" dirty="0" smtClean="0"/>
              <a:t>  </a:t>
            </a:r>
            <a:endParaRPr lang="en-US" dirty="0"/>
          </a:p>
        </p:txBody>
      </p:sp>
      <p:sp>
        <p:nvSpPr>
          <p:cNvPr id="9" name="Flowchart: Terminator 8"/>
          <p:cNvSpPr/>
          <p:nvPr/>
        </p:nvSpPr>
        <p:spPr>
          <a:xfrm>
            <a:off x="1593273" y="3264932"/>
            <a:ext cx="1600200" cy="60588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prstClr val="black"/>
              </a:solidFill>
              <a:ea typeface="+mj-ea"/>
              <a:cs typeface="+mj-cs"/>
            </a:endParaRPr>
          </a:p>
          <a:p>
            <a:pPr algn="ctr"/>
            <a:r>
              <a:rPr lang="en-US" sz="3200" dirty="0" smtClean="0">
                <a:solidFill>
                  <a:srgbClr val="FF0000"/>
                </a:solidFill>
                <a:ea typeface="+mj-ea"/>
                <a:cs typeface="+mj-cs"/>
              </a:rPr>
              <a:t>Tree</a:t>
            </a:r>
            <a:endParaRPr lang="en-US" sz="3200" dirty="0" smtClean="0">
              <a:solidFill>
                <a:srgbClr val="FF0000"/>
              </a:solidFill>
            </a:endParaRPr>
          </a:p>
          <a:p>
            <a:pPr algn="ctr"/>
            <a:endParaRPr lang="en-US" dirty="0"/>
          </a:p>
        </p:txBody>
      </p:sp>
      <p:sp>
        <p:nvSpPr>
          <p:cNvPr id="10" name="Flowchart: Terminator 9"/>
          <p:cNvSpPr/>
          <p:nvPr/>
        </p:nvSpPr>
        <p:spPr>
          <a:xfrm>
            <a:off x="4114800" y="1011382"/>
            <a:ext cx="1600200" cy="60588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smtClean="0">
              <a:solidFill>
                <a:prstClr val="black"/>
              </a:solidFill>
              <a:ea typeface="+mj-ea"/>
              <a:cs typeface="+mj-cs"/>
            </a:endParaRPr>
          </a:p>
          <a:p>
            <a:pPr algn="ctr"/>
            <a:r>
              <a:rPr lang="en-US" sz="2800" dirty="0" err="1" smtClean="0">
                <a:solidFill>
                  <a:srgbClr val="FF0000"/>
                </a:solidFill>
                <a:ea typeface="+mj-ea"/>
                <a:cs typeface="+mj-cs"/>
              </a:rPr>
              <a:t>Pohon</a:t>
            </a:r>
            <a:endParaRPr lang="en-US" sz="2800" dirty="0" smtClean="0">
              <a:solidFill>
                <a:srgbClr val="FF0000"/>
              </a:solidFill>
            </a:endParaRPr>
          </a:p>
          <a:p>
            <a:pPr algn="ctr"/>
            <a:endParaRPr lang="en-US" dirty="0"/>
          </a:p>
        </p:txBody>
      </p:sp>
      <p:sp>
        <p:nvSpPr>
          <p:cNvPr id="11" name="Flowchart: Terminator 10"/>
          <p:cNvSpPr/>
          <p:nvPr/>
        </p:nvSpPr>
        <p:spPr>
          <a:xfrm>
            <a:off x="6517097" y="3505200"/>
            <a:ext cx="1600200" cy="60588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2800" dirty="0" smtClean="0">
              <a:solidFill>
                <a:prstClr val="black"/>
              </a:solidFill>
              <a:ea typeface="+mj-ea"/>
              <a:cs typeface="+mj-cs"/>
            </a:endParaRPr>
          </a:p>
          <a:p>
            <a:pPr lvl="0" algn="ctr"/>
            <a:r>
              <a:rPr lang="en-US" sz="2800" dirty="0" err="1" smtClean="0">
                <a:solidFill>
                  <a:srgbClr val="FF0000"/>
                </a:solidFill>
                <a:ea typeface="+mj-ea"/>
                <a:cs typeface="+mj-cs"/>
              </a:rPr>
              <a:t>Sajaroh</a:t>
            </a:r>
            <a:endParaRPr lang="en-US" sz="2800" dirty="0" smtClean="0">
              <a:solidFill>
                <a:srgbClr val="FF0000"/>
              </a:solidFill>
              <a:ea typeface="+mj-ea"/>
              <a:cs typeface="+mj-cs"/>
            </a:endParaRPr>
          </a:p>
          <a:p>
            <a:pPr algn="ctr"/>
            <a:endParaRPr lang="en-US" sz="2800" dirty="0"/>
          </a:p>
        </p:txBody>
      </p:sp>
    </p:spTree>
    <p:extLst>
      <p:ext uri="{BB962C8B-B14F-4D97-AF65-F5344CB8AC3E}">
        <p14:creationId xmlns:p14="http://schemas.microsoft.com/office/powerpoint/2010/main" val="3439423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a:normAutofit fontScale="90000"/>
          </a:bodyPr>
          <a:lstStyle/>
          <a:p>
            <a:r>
              <a:rPr lang="en-US" dirty="0" smtClean="0"/>
              <a:t/>
            </a:r>
            <a:br>
              <a:rPr lang="en-US" dirty="0" smtClean="0"/>
            </a:br>
            <a:r>
              <a:rPr lang="en-US" dirty="0"/>
              <a:t/>
            </a:r>
            <a:br>
              <a:rPr lang="en-US" dirty="0"/>
            </a:br>
            <a:r>
              <a:rPr lang="en-US" sz="5300" b="1" dirty="0" smtClean="0"/>
              <a:t>Defining linguistics in general</a:t>
            </a:r>
            <a:br>
              <a:rPr lang="en-US" sz="5300" b="1" dirty="0" smtClean="0"/>
            </a:br>
            <a:r>
              <a:rPr lang="en-US" sz="5300" b="1" dirty="0" smtClean="0"/>
              <a:t/>
            </a:r>
            <a:br>
              <a:rPr lang="en-US" sz="5300" b="1" dirty="0" smtClean="0"/>
            </a:br>
            <a:endParaRPr lang="en-US" sz="5300" b="1" dirty="0"/>
          </a:p>
        </p:txBody>
      </p:sp>
    </p:spTree>
    <p:extLst>
      <p:ext uri="{BB962C8B-B14F-4D97-AF65-F5344CB8AC3E}">
        <p14:creationId xmlns:p14="http://schemas.microsoft.com/office/powerpoint/2010/main" val="1689488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altLang="zh-CN" b="1" dirty="0" smtClean="0"/>
              <a:t>The definition of  Linguistics</a:t>
            </a:r>
            <a:endParaRPr lang="en-US" dirty="0"/>
          </a:p>
        </p:txBody>
      </p:sp>
      <p:sp>
        <p:nvSpPr>
          <p:cNvPr id="3" name="Content Placeholder 2"/>
          <p:cNvSpPr>
            <a:spLocks noGrp="1"/>
          </p:cNvSpPr>
          <p:nvPr>
            <p:ph idx="1"/>
          </p:nvPr>
        </p:nvSpPr>
        <p:spPr/>
        <p:txBody>
          <a:bodyPr/>
          <a:lstStyle/>
          <a:p>
            <a:pPr marL="0" indent="0">
              <a:buNone/>
            </a:pPr>
            <a:r>
              <a:rPr lang="en-US" dirty="0" smtClean="0"/>
              <a:t>,</a:t>
            </a:r>
            <a:endParaRPr lang="en-US" dirty="0"/>
          </a:p>
        </p:txBody>
      </p:sp>
      <p:sp>
        <p:nvSpPr>
          <p:cNvPr id="4" name="Right Arrow 3"/>
          <p:cNvSpPr/>
          <p:nvPr/>
        </p:nvSpPr>
        <p:spPr>
          <a:xfrm>
            <a:off x="1219200" y="2833255"/>
            <a:ext cx="2209800" cy="1371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t>Linguistics</a:t>
            </a:r>
            <a:endParaRPr lang="en-US" sz="2400" dirty="0"/>
          </a:p>
        </p:txBody>
      </p:sp>
      <p:sp>
        <p:nvSpPr>
          <p:cNvPr id="5" name="Trapezoid 4"/>
          <p:cNvSpPr/>
          <p:nvPr/>
        </p:nvSpPr>
        <p:spPr>
          <a:xfrm>
            <a:off x="4170218" y="2209800"/>
            <a:ext cx="3657600" cy="28956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the scientific study of language and its structure</a:t>
            </a:r>
            <a:endParaRPr lang="en-US" sz="3200" dirty="0"/>
          </a:p>
        </p:txBody>
      </p:sp>
    </p:spTree>
    <p:extLst>
      <p:ext uri="{BB962C8B-B14F-4D97-AF65-F5344CB8AC3E}">
        <p14:creationId xmlns:p14="http://schemas.microsoft.com/office/powerpoint/2010/main" val="3743449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0" y="1143000"/>
            <a:ext cx="8571316" cy="4819602"/>
          </a:xfrm>
          <a:prstGeom prst="rect">
            <a:avLst/>
          </a:prstGeom>
        </p:spPr>
      </p:pic>
    </p:spTree>
    <p:extLst>
      <p:ext uri="{BB962C8B-B14F-4D97-AF65-F5344CB8AC3E}">
        <p14:creationId xmlns:p14="http://schemas.microsoft.com/office/powerpoint/2010/main" val="2032549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altLang="zh-CN" sz="4000" b="1" dirty="0" smtClean="0">
                <a:latin typeface="Times New Roman" panose="02020603050405020304" pitchFamily="18" charset="0"/>
              </a:rPr>
              <a:t>Core branches of Linguistics</a:t>
            </a:r>
            <a:r>
              <a:rPr lang="en-US" altLang="zh-CN" sz="4000" dirty="0" smtClean="0"/>
              <a:t> </a:t>
            </a:r>
            <a:endParaRPr lang="en-US" sz="4000" dirty="0"/>
          </a:p>
        </p:txBody>
      </p:sp>
      <p:sp>
        <p:nvSpPr>
          <p:cNvPr id="3" name="Content Placeholder 2"/>
          <p:cNvSpPr>
            <a:spLocks noGrp="1"/>
          </p:cNvSpPr>
          <p:nvPr>
            <p:ph idx="1"/>
          </p:nvPr>
        </p:nvSpPr>
        <p:spPr>
          <a:xfrm>
            <a:off x="381000" y="1295400"/>
            <a:ext cx="8229600" cy="4830763"/>
          </a:xfrm>
        </p:spPr>
        <p:txBody>
          <a:bodyPr>
            <a:normAutofit/>
          </a:bodyPr>
          <a:lstStyle/>
          <a:p>
            <a:pPr marL="0" indent="0">
              <a:buNone/>
            </a:pPr>
            <a:endParaRPr lang="en-US" altLang="zh-CN" b="1" dirty="0" smtClean="0">
              <a:solidFill>
                <a:srgbClr val="FFFF00"/>
              </a:solidFill>
            </a:endParaRPr>
          </a:p>
          <a:p>
            <a:pPr marL="0" indent="0">
              <a:buNone/>
            </a:pPr>
            <a:endParaRPr lang="en-US" altLang="zh-CN" b="1" dirty="0">
              <a:solidFill>
                <a:srgbClr val="FFFF00"/>
              </a:solidFill>
            </a:endParaRPr>
          </a:p>
          <a:p>
            <a:pPr marL="0" indent="0">
              <a:buNone/>
            </a:pPr>
            <a:endParaRPr lang="en-US" altLang="zh-CN" b="1" dirty="0" smtClean="0">
              <a:solidFill>
                <a:srgbClr val="FFFF00"/>
              </a:solidFill>
            </a:endParaRPr>
          </a:p>
          <a:p>
            <a:pPr marL="0" indent="0">
              <a:buNone/>
            </a:pPr>
            <a:endParaRPr lang="en-US" altLang="zh-CN" b="1" dirty="0" smtClean="0">
              <a:solidFill>
                <a:srgbClr val="FFFF00"/>
              </a:solidFill>
            </a:endParaRPr>
          </a:p>
          <a:p>
            <a:pPr marL="0" indent="0">
              <a:buNone/>
            </a:pPr>
            <a:endParaRPr lang="en-US" altLang="zh-CN" b="1" dirty="0">
              <a:solidFill>
                <a:srgbClr val="FFFF00"/>
              </a:solidFill>
            </a:endParaRPr>
          </a:p>
          <a:p>
            <a:pPr marL="0" indent="0">
              <a:buNone/>
            </a:pPr>
            <a:endParaRPr lang="en-US" altLang="zh-CN" b="1" dirty="0" smtClean="0">
              <a:solidFill>
                <a:srgbClr val="FFFF00"/>
              </a:solidFill>
            </a:endParaRPr>
          </a:p>
          <a:p>
            <a:pPr marL="0" indent="0">
              <a:buNone/>
            </a:pPr>
            <a:endParaRPr lang="en-US" altLang="zh-CN" b="1" dirty="0">
              <a:solidFill>
                <a:srgbClr val="FFFF00"/>
              </a:solidFill>
            </a:endParaRPr>
          </a:p>
          <a:p>
            <a:pPr marL="0" indent="0">
              <a:buNone/>
            </a:pPr>
            <a:endParaRPr lang="en-US" altLang="zh-CN" b="1" dirty="0" smtClean="0">
              <a:solidFill>
                <a:srgbClr val="FFFF00"/>
              </a:solidFill>
            </a:endParaRPr>
          </a:p>
          <a:p>
            <a:pPr marL="0" indent="0">
              <a:buNone/>
            </a:pPr>
            <a:endParaRPr lang="en-US" altLang="zh-CN" b="1" dirty="0">
              <a:solidFill>
                <a:srgbClr val="FFFF00"/>
              </a:solidFill>
            </a:endParaRPr>
          </a:p>
          <a:p>
            <a:pPr marL="0" indent="0" algn="ctr">
              <a:lnSpc>
                <a:spcPct val="90000"/>
              </a:lnSpc>
              <a:buNone/>
            </a:pPr>
            <a:endParaRPr lang="en-US" altLang="zh-CN" b="1" dirty="0" smtClean="0">
              <a:solidFill>
                <a:srgbClr val="FF3300"/>
              </a:solidFill>
            </a:endParaRPr>
          </a:p>
          <a:p>
            <a:pPr marL="0" indent="0" algn="ctr">
              <a:lnSpc>
                <a:spcPct val="90000"/>
              </a:lnSpc>
              <a:buNone/>
            </a:pPr>
            <a:r>
              <a:rPr lang="en-US" altLang="zh-CN" dirty="0" smtClean="0"/>
              <a:t>    </a:t>
            </a:r>
          </a:p>
          <a:p>
            <a:pPr algn="ctr">
              <a:lnSpc>
                <a:spcPct val="90000"/>
              </a:lnSpc>
            </a:pPr>
            <a:endParaRPr lang="en-US" altLang="zh-CN" dirty="0"/>
          </a:p>
        </p:txBody>
      </p:sp>
      <p:sp>
        <p:nvSpPr>
          <p:cNvPr id="4" name="Flowchart: Terminator 3"/>
          <p:cNvSpPr/>
          <p:nvPr/>
        </p:nvSpPr>
        <p:spPr>
          <a:xfrm>
            <a:off x="3352800" y="1524000"/>
            <a:ext cx="19812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FF00"/>
                </a:solidFill>
              </a:rPr>
              <a:t>Linguistics</a:t>
            </a:r>
          </a:p>
          <a:p>
            <a:pPr algn="ctr"/>
            <a:endParaRPr lang="en-US" dirty="0"/>
          </a:p>
        </p:txBody>
      </p:sp>
      <p:sp>
        <p:nvSpPr>
          <p:cNvPr id="5" name="Flowchart: Terminator 4"/>
          <p:cNvSpPr/>
          <p:nvPr/>
        </p:nvSpPr>
        <p:spPr>
          <a:xfrm>
            <a:off x="3401291" y="2725883"/>
            <a:ext cx="19812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b="1" dirty="0" smtClean="0">
              <a:solidFill>
                <a:srgbClr val="FFFF00"/>
              </a:solidFill>
            </a:endParaRPr>
          </a:p>
          <a:p>
            <a:pPr algn="ctr"/>
            <a:r>
              <a:rPr lang="en-US" altLang="zh-CN" sz="2400" b="1" dirty="0" smtClean="0">
                <a:solidFill>
                  <a:srgbClr val="FFFF00"/>
                </a:solidFill>
              </a:rPr>
              <a:t>Language</a:t>
            </a:r>
          </a:p>
          <a:p>
            <a:pPr algn="ctr"/>
            <a:endParaRPr lang="en-US" dirty="0"/>
          </a:p>
        </p:txBody>
      </p:sp>
      <p:sp>
        <p:nvSpPr>
          <p:cNvPr id="6" name="Flowchart: Terminator 5"/>
          <p:cNvSpPr/>
          <p:nvPr/>
        </p:nvSpPr>
        <p:spPr>
          <a:xfrm>
            <a:off x="7467600" y="4017819"/>
            <a:ext cx="1506682"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FF00"/>
                </a:solidFill>
              </a:rPr>
              <a:t>meaning</a:t>
            </a:r>
            <a:r>
              <a:rPr lang="en-US" altLang="zh-CN" dirty="0" smtClean="0"/>
              <a:t> </a:t>
            </a:r>
          </a:p>
          <a:p>
            <a:pPr algn="ctr"/>
            <a:endParaRPr lang="en-US" dirty="0"/>
          </a:p>
        </p:txBody>
      </p:sp>
      <p:sp>
        <p:nvSpPr>
          <p:cNvPr id="7" name="Flowchart: Terminator 6"/>
          <p:cNvSpPr/>
          <p:nvPr/>
        </p:nvSpPr>
        <p:spPr>
          <a:xfrm>
            <a:off x="5852678" y="4017820"/>
            <a:ext cx="13716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FF00"/>
                </a:solidFill>
              </a:rPr>
              <a:t>sentences</a:t>
            </a:r>
            <a:endParaRPr lang="en-US" dirty="0"/>
          </a:p>
        </p:txBody>
      </p:sp>
      <p:sp>
        <p:nvSpPr>
          <p:cNvPr id="8" name="Flowchart: Terminator 7"/>
          <p:cNvSpPr/>
          <p:nvPr/>
        </p:nvSpPr>
        <p:spPr>
          <a:xfrm>
            <a:off x="4239491" y="4045528"/>
            <a:ext cx="12573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FF00"/>
                </a:solidFill>
              </a:rPr>
              <a:t>words</a:t>
            </a:r>
            <a:endParaRPr lang="en-US" dirty="0"/>
          </a:p>
        </p:txBody>
      </p:sp>
      <p:sp>
        <p:nvSpPr>
          <p:cNvPr id="9" name="Flowchart: Terminator 8"/>
          <p:cNvSpPr/>
          <p:nvPr/>
        </p:nvSpPr>
        <p:spPr>
          <a:xfrm>
            <a:off x="2628900" y="4045528"/>
            <a:ext cx="11430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FF00"/>
                </a:solidFill>
              </a:rPr>
              <a:t>Sign</a:t>
            </a:r>
            <a:endParaRPr lang="en-US" dirty="0"/>
          </a:p>
        </p:txBody>
      </p:sp>
      <p:sp>
        <p:nvSpPr>
          <p:cNvPr id="10" name="Flowchart: Terminator 9"/>
          <p:cNvSpPr/>
          <p:nvPr/>
        </p:nvSpPr>
        <p:spPr>
          <a:xfrm>
            <a:off x="762000" y="4017819"/>
            <a:ext cx="12954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FF00"/>
                </a:solidFill>
              </a:rPr>
              <a:t>Sounds</a:t>
            </a:r>
            <a:endParaRPr lang="en-US" dirty="0"/>
          </a:p>
        </p:txBody>
      </p:sp>
      <p:sp>
        <p:nvSpPr>
          <p:cNvPr id="11" name="Flowchart: Terminator 10"/>
          <p:cNvSpPr/>
          <p:nvPr/>
        </p:nvSpPr>
        <p:spPr>
          <a:xfrm>
            <a:off x="7420841" y="5105401"/>
            <a:ext cx="1600200" cy="838199"/>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3300"/>
                </a:solidFill>
              </a:rPr>
              <a:t>semantics/</a:t>
            </a:r>
          </a:p>
          <a:p>
            <a:pPr algn="ctr"/>
            <a:r>
              <a:rPr lang="en-US" altLang="zh-CN" b="1" dirty="0" smtClean="0">
                <a:solidFill>
                  <a:srgbClr val="FF3300"/>
                </a:solidFill>
              </a:rPr>
              <a:t>pragmatics</a:t>
            </a:r>
            <a:endParaRPr lang="en-US" dirty="0"/>
          </a:p>
        </p:txBody>
      </p:sp>
      <p:sp>
        <p:nvSpPr>
          <p:cNvPr id="12" name="Flowchart: Terminator 11"/>
          <p:cNvSpPr/>
          <p:nvPr/>
        </p:nvSpPr>
        <p:spPr>
          <a:xfrm>
            <a:off x="5928878" y="5403273"/>
            <a:ext cx="12954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3300"/>
                </a:solidFill>
              </a:rPr>
              <a:t>syntax</a:t>
            </a:r>
            <a:endParaRPr lang="en-US" dirty="0"/>
          </a:p>
        </p:txBody>
      </p:sp>
      <p:sp>
        <p:nvSpPr>
          <p:cNvPr id="13" name="Flowchart: Terminator 12"/>
          <p:cNvSpPr/>
          <p:nvPr/>
        </p:nvSpPr>
        <p:spPr>
          <a:xfrm>
            <a:off x="4225637" y="5410200"/>
            <a:ext cx="15240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3300"/>
                </a:solidFill>
              </a:rPr>
              <a:t>morphology</a:t>
            </a:r>
            <a:endParaRPr lang="en-US" dirty="0"/>
          </a:p>
        </p:txBody>
      </p:sp>
      <p:sp>
        <p:nvSpPr>
          <p:cNvPr id="14" name="Flowchart: Terminator 13"/>
          <p:cNvSpPr/>
          <p:nvPr/>
        </p:nvSpPr>
        <p:spPr>
          <a:xfrm>
            <a:off x="2419350" y="5403273"/>
            <a:ext cx="1562100" cy="5334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3300"/>
                </a:solidFill>
              </a:rPr>
              <a:t>Semiotics</a:t>
            </a:r>
            <a:endParaRPr lang="en-US" dirty="0"/>
          </a:p>
        </p:txBody>
      </p:sp>
      <p:sp>
        <p:nvSpPr>
          <p:cNvPr id="15" name="Flowchart: Terminator 14"/>
          <p:cNvSpPr/>
          <p:nvPr/>
        </p:nvSpPr>
        <p:spPr>
          <a:xfrm>
            <a:off x="167986" y="5269922"/>
            <a:ext cx="2048741" cy="813955"/>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3300"/>
                </a:solidFill>
              </a:rPr>
              <a:t>Phonetics/</a:t>
            </a:r>
          </a:p>
          <a:p>
            <a:pPr algn="ctr"/>
            <a:r>
              <a:rPr lang="en-US" altLang="zh-CN" b="1" dirty="0" smtClean="0">
                <a:solidFill>
                  <a:srgbClr val="FF3300"/>
                </a:solidFill>
              </a:rPr>
              <a:t>phonology</a:t>
            </a:r>
            <a:endParaRPr lang="en-US" dirty="0"/>
          </a:p>
        </p:txBody>
      </p:sp>
      <p:cxnSp>
        <p:nvCxnSpPr>
          <p:cNvPr id="17" name="Straight Arrow Connector 16"/>
          <p:cNvCxnSpPr>
            <a:stCxn id="4" idx="2"/>
          </p:cNvCxnSpPr>
          <p:nvPr/>
        </p:nvCxnSpPr>
        <p:spPr>
          <a:xfrm>
            <a:off x="4343400" y="2057400"/>
            <a:ext cx="0" cy="6684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5" idx="2"/>
          </p:cNvCxnSpPr>
          <p:nvPr/>
        </p:nvCxnSpPr>
        <p:spPr>
          <a:xfrm flipH="1">
            <a:off x="1409700" y="3259283"/>
            <a:ext cx="2982191" cy="626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5" idx="2"/>
          </p:cNvCxnSpPr>
          <p:nvPr/>
        </p:nvCxnSpPr>
        <p:spPr>
          <a:xfrm flipH="1">
            <a:off x="3200400" y="3259283"/>
            <a:ext cx="1191491" cy="7585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5" idx="2"/>
            <a:endCxn id="8" idx="0"/>
          </p:cNvCxnSpPr>
          <p:nvPr/>
        </p:nvCxnSpPr>
        <p:spPr>
          <a:xfrm>
            <a:off x="4391891" y="3259283"/>
            <a:ext cx="476250" cy="7862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5" idx="2"/>
          </p:cNvCxnSpPr>
          <p:nvPr/>
        </p:nvCxnSpPr>
        <p:spPr>
          <a:xfrm>
            <a:off x="4391891" y="3259283"/>
            <a:ext cx="2008909" cy="626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2"/>
          </p:cNvCxnSpPr>
          <p:nvPr/>
        </p:nvCxnSpPr>
        <p:spPr>
          <a:xfrm>
            <a:off x="4391891" y="3259283"/>
            <a:ext cx="3685309" cy="6269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355147" y="4551220"/>
            <a:ext cx="0" cy="622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p:cNvCxnSpPr>
          <p:nvPr/>
        </p:nvCxnSpPr>
        <p:spPr>
          <a:xfrm>
            <a:off x="3200400" y="4578928"/>
            <a:ext cx="0" cy="6909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8" idx="2"/>
          </p:cNvCxnSpPr>
          <p:nvPr/>
        </p:nvCxnSpPr>
        <p:spPr>
          <a:xfrm>
            <a:off x="4868141" y="4578928"/>
            <a:ext cx="0" cy="6909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7" idx="2"/>
            <a:endCxn id="12" idx="0"/>
          </p:cNvCxnSpPr>
          <p:nvPr/>
        </p:nvCxnSpPr>
        <p:spPr>
          <a:xfrm>
            <a:off x="6538478" y="4551220"/>
            <a:ext cx="38100" cy="8520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6" idx="2"/>
            <a:endCxn id="11" idx="0"/>
          </p:cNvCxnSpPr>
          <p:nvPr/>
        </p:nvCxnSpPr>
        <p:spPr>
          <a:xfrm>
            <a:off x="8220941" y="4551219"/>
            <a:ext cx="0" cy="5541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040775"/>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164</TotalTime>
  <Words>466</Words>
  <Application>Microsoft Office PowerPoint</Application>
  <PresentationFormat>On-screen Show (4:3)</PresentationFormat>
  <Paragraphs>86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Thatch</vt:lpstr>
      <vt:lpstr> Defining the language </vt:lpstr>
      <vt:lpstr>The definition of  Language</vt:lpstr>
      <vt:lpstr>PowerPoint Presentation</vt:lpstr>
      <vt:lpstr>PowerPoint Presentation</vt:lpstr>
      <vt:lpstr>  </vt:lpstr>
      <vt:lpstr>  Defining linguistics in general  </vt:lpstr>
      <vt:lpstr>The definition of  Linguistics</vt:lpstr>
      <vt:lpstr>PowerPoint Presentation</vt:lpstr>
      <vt:lpstr>Core branches of Linguistics </vt:lpstr>
      <vt:lpstr>Microlinguistics</vt:lpstr>
      <vt:lpstr>PowerPoint Presentation</vt:lpstr>
      <vt:lpstr>Macrolinguistics</vt:lpstr>
      <vt:lpstr>Macrolinguistics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the language</dc:title>
  <dc:creator>Silpia</dc:creator>
  <cp:lastModifiedBy>Silpia</cp:lastModifiedBy>
  <cp:revision>10</cp:revision>
  <dcterms:created xsi:type="dcterms:W3CDTF">2020-09-25T13:36:03Z</dcterms:created>
  <dcterms:modified xsi:type="dcterms:W3CDTF">2020-09-25T16:20:04Z</dcterms:modified>
</cp:coreProperties>
</file>