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71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2" r:id="rId15"/>
    <p:sldId id="263" r:id="rId16"/>
    <p:sldId id="272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0" autoAdjust="0"/>
    <p:restoredTop sz="94556" autoAdjust="0"/>
  </p:normalViewPr>
  <p:slideViewPr>
    <p:cSldViewPr>
      <p:cViewPr varScale="1">
        <p:scale>
          <a:sx n="37" d="100"/>
          <a:sy n="37" d="100"/>
        </p:scale>
        <p:origin x="-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73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DDFB7C-0AE9-4A1D-B41A-B85CF85D997F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31CAB63-CD05-4B31-9BC0-517B3B3C9916}">
      <dgm:prSet phldrT="[Text]"/>
      <dgm:spPr/>
      <dgm:t>
        <a:bodyPr/>
        <a:lstStyle/>
        <a:p>
          <a:r>
            <a:rPr lang="id-ID" dirty="0" smtClean="0"/>
            <a:t>Pendekatan Psikodinamika</a:t>
          </a:r>
          <a:endParaRPr lang="id-ID" dirty="0"/>
        </a:p>
      </dgm:t>
    </dgm:pt>
    <dgm:pt modelId="{E3DA3461-E252-43F6-8096-CCAC6C450EB4}" type="parTrans" cxnId="{AB77566E-B093-4003-9197-D485C54C90F5}">
      <dgm:prSet/>
      <dgm:spPr/>
      <dgm:t>
        <a:bodyPr/>
        <a:lstStyle/>
        <a:p>
          <a:endParaRPr lang="id-ID"/>
        </a:p>
      </dgm:t>
    </dgm:pt>
    <dgm:pt modelId="{398BF716-58B1-40DC-8CED-376A3E09A817}" type="sibTrans" cxnId="{AB77566E-B093-4003-9197-D485C54C90F5}">
      <dgm:prSet/>
      <dgm:spPr/>
      <dgm:t>
        <a:bodyPr/>
        <a:lstStyle/>
        <a:p>
          <a:endParaRPr lang="id-ID"/>
        </a:p>
      </dgm:t>
    </dgm:pt>
    <dgm:pt modelId="{37564922-B396-4845-B326-39DC2822EB55}">
      <dgm:prSet phldrT="[Text]"/>
      <dgm:spPr/>
      <dgm:t>
        <a:bodyPr/>
        <a:lstStyle/>
        <a:p>
          <a:r>
            <a:rPr lang="id-ID" dirty="0" smtClean="0"/>
            <a:t>Pendekatan Behavioristik</a:t>
          </a:r>
          <a:endParaRPr lang="id-ID" dirty="0"/>
        </a:p>
      </dgm:t>
    </dgm:pt>
    <dgm:pt modelId="{F5133C03-B1EE-4A51-8D89-B6D825CD9417}" type="parTrans" cxnId="{49C8F80B-C5F9-46E4-AD21-DDC23D248A84}">
      <dgm:prSet/>
      <dgm:spPr/>
      <dgm:t>
        <a:bodyPr/>
        <a:lstStyle/>
        <a:p>
          <a:endParaRPr lang="id-ID"/>
        </a:p>
      </dgm:t>
    </dgm:pt>
    <dgm:pt modelId="{A8850B89-2373-4F2A-9E6A-570D1B3D3935}" type="sibTrans" cxnId="{49C8F80B-C5F9-46E4-AD21-DDC23D248A84}">
      <dgm:prSet/>
      <dgm:spPr/>
      <dgm:t>
        <a:bodyPr/>
        <a:lstStyle/>
        <a:p>
          <a:endParaRPr lang="id-ID"/>
        </a:p>
      </dgm:t>
    </dgm:pt>
    <dgm:pt modelId="{4A86F1BE-1C9E-4D99-AA77-42FE026F8B6F}">
      <dgm:prSet phldrT="[Text]"/>
      <dgm:spPr/>
      <dgm:t>
        <a:bodyPr/>
        <a:lstStyle/>
        <a:p>
          <a:r>
            <a:rPr lang="id-ID" dirty="0" smtClean="0"/>
            <a:t>Pendekatan kognitif </a:t>
          </a:r>
          <a:endParaRPr lang="id-ID" dirty="0"/>
        </a:p>
      </dgm:t>
    </dgm:pt>
    <dgm:pt modelId="{294D7BC9-10D9-4C62-8A27-89AC9CDDA607}" type="parTrans" cxnId="{23DCF260-D489-4134-9FEE-A2F810FB06CF}">
      <dgm:prSet/>
      <dgm:spPr/>
      <dgm:t>
        <a:bodyPr/>
        <a:lstStyle/>
        <a:p>
          <a:endParaRPr lang="id-ID"/>
        </a:p>
      </dgm:t>
    </dgm:pt>
    <dgm:pt modelId="{73204B6C-3AF6-495F-82FA-4AE80A426EF4}" type="sibTrans" cxnId="{23DCF260-D489-4134-9FEE-A2F810FB06CF}">
      <dgm:prSet/>
      <dgm:spPr/>
      <dgm:t>
        <a:bodyPr/>
        <a:lstStyle/>
        <a:p>
          <a:endParaRPr lang="id-ID"/>
        </a:p>
      </dgm:t>
    </dgm:pt>
    <dgm:pt modelId="{3111E845-DB9B-4E3D-AA79-5DE905EA976E}">
      <dgm:prSet phldrT="[Text]"/>
      <dgm:spPr/>
      <dgm:t>
        <a:bodyPr/>
        <a:lstStyle/>
        <a:p>
          <a:r>
            <a:rPr lang="id-ID" dirty="0" smtClean="0"/>
            <a:t>Pendekatan ilmu syaraf perilaku</a:t>
          </a:r>
          <a:endParaRPr lang="id-ID" dirty="0"/>
        </a:p>
      </dgm:t>
    </dgm:pt>
    <dgm:pt modelId="{E12FFC3F-2BC2-4152-A056-C8E2B1116697}" type="parTrans" cxnId="{A5064D90-BE98-4533-8629-01110AA439B8}">
      <dgm:prSet/>
      <dgm:spPr/>
      <dgm:t>
        <a:bodyPr/>
        <a:lstStyle/>
        <a:p>
          <a:endParaRPr lang="id-ID"/>
        </a:p>
      </dgm:t>
    </dgm:pt>
    <dgm:pt modelId="{953D8C59-31DC-46D0-A72A-FC6BF05CF496}" type="sibTrans" cxnId="{A5064D90-BE98-4533-8629-01110AA439B8}">
      <dgm:prSet/>
      <dgm:spPr/>
      <dgm:t>
        <a:bodyPr/>
        <a:lstStyle/>
        <a:p>
          <a:endParaRPr lang="id-ID"/>
        </a:p>
      </dgm:t>
    </dgm:pt>
    <dgm:pt modelId="{21DB3A03-BCEC-4DE8-8F7B-E19A7BD5986F}">
      <dgm:prSet phldrT="[Text]"/>
      <dgm:spPr/>
      <dgm:t>
        <a:bodyPr/>
        <a:lstStyle/>
        <a:p>
          <a:r>
            <a:rPr lang="id-ID" dirty="0" smtClean="0"/>
            <a:t>Pendekatan psikologi evolusioner </a:t>
          </a:r>
          <a:endParaRPr lang="id-ID" dirty="0"/>
        </a:p>
      </dgm:t>
    </dgm:pt>
    <dgm:pt modelId="{FA3FD4B2-B545-49D6-B58F-9F41F297DF31}" type="parTrans" cxnId="{7595B8E2-ACA7-4016-9B16-3DA699095068}">
      <dgm:prSet/>
      <dgm:spPr/>
      <dgm:t>
        <a:bodyPr/>
        <a:lstStyle/>
        <a:p>
          <a:endParaRPr lang="id-ID"/>
        </a:p>
      </dgm:t>
    </dgm:pt>
    <dgm:pt modelId="{E8C83E5E-7847-4BAE-BCF9-DEED575438FA}" type="sibTrans" cxnId="{7595B8E2-ACA7-4016-9B16-3DA699095068}">
      <dgm:prSet/>
      <dgm:spPr/>
      <dgm:t>
        <a:bodyPr/>
        <a:lstStyle/>
        <a:p>
          <a:endParaRPr lang="id-ID"/>
        </a:p>
      </dgm:t>
    </dgm:pt>
    <dgm:pt modelId="{212E8D62-DE10-4E5B-B5B1-FB2DFCB66679}">
      <dgm:prSet phldrT="[Text]"/>
      <dgm:spPr/>
      <dgm:t>
        <a:bodyPr/>
        <a:lstStyle/>
        <a:p>
          <a:r>
            <a:rPr lang="id-ID" dirty="0" smtClean="0"/>
            <a:t>Pendekatan sosiokultural</a:t>
          </a:r>
          <a:endParaRPr lang="id-ID" dirty="0"/>
        </a:p>
      </dgm:t>
    </dgm:pt>
    <dgm:pt modelId="{C7A4A4A1-43D9-4417-B35B-D54DB0782E24}" type="parTrans" cxnId="{E274FB9B-6FC7-4402-BCD0-BD445918C0C4}">
      <dgm:prSet/>
      <dgm:spPr/>
      <dgm:t>
        <a:bodyPr/>
        <a:lstStyle/>
        <a:p>
          <a:endParaRPr lang="id-ID"/>
        </a:p>
      </dgm:t>
    </dgm:pt>
    <dgm:pt modelId="{0C2F4F32-DEC6-47E3-A56E-019BB070B454}" type="sibTrans" cxnId="{E274FB9B-6FC7-4402-BCD0-BD445918C0C4}">
      <dgm:prSet/>
      <dgm:spPr/>
      <dgm:t>
        <a:bodyPr/>
        <a:lstStyle/>
        <a:p>
          <a:endParaRPr lang="id-ID"/>
        </a:p>
      </dgm:t>
    </dgm:pt>
    <dgm:pt modelId="{C290D082-3CDC-4E17-8643-E48E2E332188}" type="pres">
      <dgm:prSet presAssocID="{ADDDFB7C-0AE9-4A1D-B41A-B85CF85D997F}" presName="Name0" presStyleCnt="0">
        <dgm:presLayoutVars>
          <dgm:dir/>
          <dgm:resizeHandles val="exact"/>
        </dgm:presLayoutVars>
      </dgm:prSet>
      <dgm:spPr/>
    </dgm:pt>
    <dgm:pt modelId="{573866A1-70D6-4F43-A6DF-5B5998E491E3}" type="pres">
      <dgm:prSet presAssocID="{831CAB63-CD05-4B31-9BC0-517B3B3C9916}" presName="composite" presStyleCnt="0"/>
      <dgm:spPr/>
    </dgm:pt>
    <dgm:pt modelId="{0BBA325D-7885-4A48-AAA7-08B30F7FADF4}" type="pres">
      <dgm:prSet presAssocID="{831CAB63-CD05-4B31-9BC0-517B3B3C9916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C9A68A6-F828-4358-AB6B-3FBE856B965E}" type="pres">
      <dgm:prSet presAssocID="{831CAB63-CD05-4B31-9BC0-517B3B3C9916}" presName="rect2" presStyleLbl="fgImgPlace1" presStyleIdx="0" presStyleCnt="6"/>
      <dgm:spPr/>
    </dgm:pt>
    <dgm:pt modelId="{754D49DB-A6FD-4FA5-A933-E1B05F63E5D9}" type="pres">
      <dgm:prSet presAssocID="{398BF716-58B1-40DC-8CED-376A3E09A817}" presName="sibTrans" presStyleCnt="0"/>
      <dgm:spPr/>
    </dgm:pt>
    <dgm:pt modelId="{B119B0E7-BC5D-4307-BEBC-D79690E50169}" type="pres">
      <dgm:prSet presAssocID="{37564922-B396-4845-B326-39DC2822EB55}" presName="composite" presStyleCnt="0"/>
      <dgm:spPr/>
    </dgm:pt>
    <dgm:pt modelId="{A8CBB3C1-DF84-432E-BC21-94BA333E2E98}" type="pres">
      <dgm:prSet presAssocID="{37564922-B396-4845-B326-39DC2822EB55}" presName="rect1" presStyleLbl="trAlignAcc1" presStyleIdx="1" presStyleCnt="6">
        <dgm:presLayoutVars>
          <dgm:bulletEnabled val="1"/>
        </dgm:presLayoutVars>
      </dgm:prSet>
      <dgm:spPr/>
    </dgm:pt>
    <dgm:pt modelId="{F2181D92-8F4C-4E55-AC02-B7A81920B097}" type="pres">
      <dgm:prSet presAssocID="{37564922-B396-4845-B326-39DC2822EB55}" presName="rect2" presStyleLbl="fgImgPlace1" presStyleIdx="1" presStyleCnt="6"/>
      <dgm:spPr/>
    </dgm:pt>
    <dgm:pt modelId="{1652E766-5097-4892-BCB3-E54F847D7BF6}" type="pres">
      <dgm:prSet presAssocID="{A8850B89-2373-4F2A-9E6A-570D1B3D3935}" presName="sibTrans" presStyleCnt="0"/>
      <dgm:spPr/>
    </dgm:pt>
    <dgm:pt modelId="{A581665B-D192-44DD-951B-DAB8029C6564}" type="pres">
      <dgm:prSet presAssocID="{4A86F1BE-1C9E-4D99-AA77-42FE026F8B6F}" presName="composite" presStyleCnt="0"/>
      <dgm:spPr/>
    </dgm:pt>
    <dgm:pt modelId="{79E241DF-136A-41C3-8AB1-2280FB7001A6}" type="pres">
      <dgm:prSet presAssocID="{4A86F1BE-1C9E-4D99-AA77-42FE026F8B6F}" presName="rect1" presStyleLbl="trAlignAcc1" presStyleIdx="2" presStyleCnt="6">
        <dgm:presLayoutVars>
          <dgm:bulletEnabled val="1"/>
        </dgm:presLayoutVars>
      </dgm:prSet>
      <dgm:spPr/>
    </dgm:pt>
    <dgm:pt modelId="{856216F2-7ED7-4786-8531-E69F33E54A82}" type="pres">
      <dgm:prSet presAssocID="{4A86F1BE-1C9E-4D99-AA77-42FE026F8B6F}" presName="rect2" presStyleLbl="fgImgPlace1" presStyleIdx="2" presStyleCnt="6"/>
      <dgm:spPr/>
    </dgm:pt>
    <dgm:pt modelId="{AC1CC8DA-322E-4519-9C35-49D8C0C1BF56}" type="pres">
      <dgm:prSet presAssocID="{73204B6C-3AF6-495F-82FA-4AE80A426EF4}" presName="sibTrans" presStyleCnt="0"/>
      <dgm:spPr/>
    </dgm:pt>
    <dgm:pt modelId="{6255843C-6458-4572-B0B5-AA3750020D33}" type="pres">
      <dgm:prSet presAssocID="{3111E845-DB9B-4E3D-AA79-5DE905EA976E}" presName="composite" presStyleCnt="0"/>
      <dgm:spPr/>
    </dgm:pt>
    <dgm:pt modelId="{A6E3AF49-C1B0-4DBA-B37B-8299B135E768}" type="pres">
      <dgm:prSet presAssocID="{3111E845-DB9B-4E3D-AA79-5DE905EA976E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1332B70-4AAE-4372-9F40-E3EC1DB60E45}" type="pres">
      <dgm:prSet presAssocID="{3111E845-DB9B-4E3D-AA79-5DE905EA976E}" presName="rect2" presStyleLbl="fgImgPlace1" presStyleIdx="3" presStyleCnt="6"/>
      <dgm:spPr/>
    </dgm:pt>
    <dgm:pt modelId="{6388B96A-A1A4-4056-9DC2-F574B4EC82DD}" type="pres">
      <dgm:prSet presAssocID="{953D8C59-31DC-46D0-A72A-FC6BF05CF496}" presName="sibTrans" presStyleCnt="0"/>
      <dgm:spPr/>
    </dgm:pt>
    <dgm:pt modelId="{C3FF019D-A9B7-4E07-A17E-D98AEF6B9C1F}" type="pres">
      <dgm:prSet presAssocID="{21DB3A03-BCEC-4DE8-8F7B-E19A7BD5986F}" presName="composite" presStyleCnt="0"/>
      <dgm:spPr/>
    </dgm:pt>
    <dgm:pt modelId="{7B392590-B60B-4553-9D42-39EA50DF0A78}" type="pres">
      <dgm:prSet presAssocID="{21DB3A03-BCEC-4DE8-8F7B-E19A7BD5986F}" presName="rect1" presStyleLbl="trAlignAcc1" presStyleIdx="4" presStyleCnt="6">
        <dgm:presLayoutVars>
          <dgm:bulletEnabled val="1"/>
        </dgm:presLayoutVars>
      </dgm:prSet>
      <dgm:spPr/>
    </dgm:pt>
    <dgm:pt modelId="{267207E3-34B3-42A2-A1D6-CDC1121D37FC}" type="pres">
      <dgm:prSet presAssocID="{21DB3A03-BCEC-4DE8-8F7B-E19A7BD5986F}" presName="rect2" presStyleLbl="fgImgPlace1" presStyleIdx="4" presStyleCnt="6"/>
      <dgm:spPr/>
    </dgm:pt>
    <dgm:pt modelId="{2658B25E-3669-48BD-A85C-240678A5F8F1}" type="pres">
      <dgm:prSet presAssocID="{E8C83E5E-7847-4BAE-BCF9-DEED575438FA}" presName="sibTrans" presStyleCnt="0"/>
      <dgm:spPr/>
    </dgm:pt>
    <dgm:pt modelId="{7E722BC3-BF0D-4773-9457-F446F4BFB39E}" type="pres">
      <dgm:prSet presAssocID="{212E8D62-DE10-4E5B-B5B1-FB2DFCB66679}" presName="composite" presStyleCnt="0"/>
      <dgm:spPr/>
    </dgm:pt>
    <dgm:pt modelId="{2D7F7701-F488-4C9F-B7D1-C49D1220445F}" type="pres">
      <dgm:prSet presAssocID="{212E8D62-DE10-4E5B-B5B1-FB2DFCB66679}" presName="rect1" presStyleLbl="trAlignAcc1" presStyleIdx="5" presStyleCnt="6">
        <dgm:presLayoutVars>
          <dgm:bulletEnabled val="1"/>
        </dgm:presLayoutVars>
      </dgm:prSet>
      <dgm:spPr/>
    </dgm:pt>
    <dgm:pt modelId="{8D6B9B0F-9D7C-41BC-8655-214292E8F7F4}" type="pres">
      <dgm:prSet presAssocID="{212E8D62-DE10-4E5B-B5B1-FB2DFCB66679}" presName="rect2" presStyleLbl="fgImgPlace1" presStyleIdx="5" presStyleCnt="6"/>
      <dgm:spPr/>
    </dgm:pt>
  </dgm:ptLst>
  <dgm:cxnLst>
    <dgm:cxn modelId="{74C8D14D-ADA5-483D-8821-541C7B28B063}" type="presOf" srcId="{212E8D62-DE10-4E5B-B5B1-FB2DFCB66679}" destId="{2D7F7701-F488-4C9F-B7D1-C49D1220445F}" srcOrd="0" destOrd="0" presId="urn:microsoft.com/office/officeart/2008/layout/PictureStrips"/>
    <dgm:cxn modelId="{23A154EF-09A1-49BA-B74B-5D78B34E1180}" type="presOf" srcId="{37564922-B396-4845-B326-39DC2822EB55}" destId="{A8CBB3C1-DF84-432E-BC21-94BA333E2E98}" srcOrd="0" destOrd="0" presId="urn:microsoft.com/office/officeart/2008/layout/PictureStrips"/>
    <dgm:cxn modelId="{12ED2432-ED8A-4F08-A0E6-C1C55F7AEB39}" type="presOf" srcId="{3111E845-DB9B-4E3D-AA79-5DE905EA976E}" destId="{A6E3AF49-C1B0-4DBA-B37B-8299B135E768}" srcOrd="0" destOrd="0" presId="urn:microsoft.com/office/officeart/2008/layout/PictureStrips"/>
    <dgm:cxn modelId="{A5064D90-BE98-4533-8629-01110AA439B8}" srcId="{ADDDFB7C-0AE9-4A1D-B41A-B85CF85D997F}" destId="{3111E845-DB9B-4E3D-AA79-5DE905EA976E}" srcOrd="3" destOrd="0" parTransId="{E12FFC3F-2BC2-4152-A056-C8E2B1116697}" sibTransId="{953D8C59-31DC-46D0-A72A-FC6BF05CF496}"/>
    <dgm:cxn modelId="{FFE84EB3-39E7-4B17-9D20-C1433A017608}" type="presOf" srcId="{831CAB63-CD05-4B31-9BC0-517B3B3C9916}" destId="{0BBA325D-7885-4A48-AAA7-08B30F7FADF4}" srcOrd="0" destOrd="0" presId="urn:microsoft.com/office/officeart/2008/layout/PictureStrips"/>
    <dgm:cxn modelId="{E274FB9B-6FC7-4402-BCD0-BD445918C0C4}" srcId="{ADDDFB7C-0AE9-4A1D-B41A-B85CF85D997F}" destId="{212E8D62-DE10-4E5B-B5B1-FB2DFCB66679}" srcOrd="5" destOrd="0" parTransId="{C7A4A4A1-43D9-4417-B35B-D54DB0782E24}" sibTransId="{0C2F4F32-DEC6-47E3-A56E-019BB070B454}"/>
    <dgm:cxn modelId="{77A33255-001A-49DB-9C31-0CCDD1F594C6}" type="presOf" srcId="{21DB3A03-BCEC-4DE8-8F7B-E19A7BD5986F}" destId="{7B392590-B60B-4553-9D42-39EA50DF0A78}" srcOrd="0" destOrd="0" presId="urn:microsoft.com/office/officeart/2008/layout/PictureStrips"/>
    <dgm:cxn modelId="{7FAB298E-28E0-43A0-93FA-9460E843C421}" type="presOf" srcId="{ADDDFB7C-0AE9-4A1D-B41A-B85CF85D997F}" destId="{C290D082-3CDC-4E17-8643-E48E2E332188}" srcOrd="0" destOrd="0" presId="urn:microsoft.com/office/officeart/2008/layout/PictureStrips"/>
    <dgm:cxn modelId="{49C8F80B-C5F9-46E4-AD21-DDC23D248A84}" srcId="{ADDDFB7C-0AE9-4A1D-B41A-B85CF85D997F}" destId="{37564922-B396-4845-B326-39DC2822EB55}" srcOrd="1" destOrd="0" parTransId="{F5133C03-B1EE-4A51-8D89-B6D825CD9417}" sibTransId="{A8850B89-2373-4F2A-9E6A-570D1B3D3935}"/>
    <dgm:cxn modelId="{7595B8E2-ACA7-4016-9B16-3DA699095068}" srcId="{ADDDFB7C-0AE9-4A1D-B41A-B85CF85D997F}" destId="{21DB3A03-BCEC-4DE8-8F7B-E19A7BD5986F}" srcOrd="4" destOrd="0" parTransId="{FA3FD4B2-B545-49D6-B58F-9F41F297DF31}" sibTransId="{E8C83E5E-7847-4BAE-BCF9-DEED575438FA}"/>
    <dgm:cxn modelId="{AB77566E-B093-4003-9197-D485C54C90F5}" srcId="{ADDDFB7C-0AE9-4A1D-B41A-B85CF85D997F}" destId="{831CAB63-CD05-4B31-9BC0-517B3B3C9916}" srcOrd="0" destOrd="0" parTransId="{E3DA3461-E252-43F6-8096-CCAC6C450EB4}" sibTransId="{398BF716-58B1-40DC-8CED-376A3E09A817}"/>
    <dgm:cxn modelId="{327528DB-CF2B-4814-B66B-1D0AE50E0F1C}" type="presOf" srcId="{4A86F1BE-1C9E-4D99-AA77-42FE026F8B6F}" destId="{79E241DF-136A-41C3-8AB1-2280FB7001A6}" srcOrd="0" destOrd="0" presId="urn:microsoft.com/office/officeart/2008/layout/PictureStrips"/>
    <dgm:cxn modelId="{23DCF260-D489-4134-9FEE-A2F810FB06CF}" srcId="{ADDDFB7C-0AE9-4A1D-B41A-B85CF85D997F}" destId="{4A86F1BE-1C9E-4D99-AA77-42FE026F8B6F}" srcOrd="2" destOrd="0" parTransId="{294D7BC9-10D9-4C62-8A27-89AC9CDDA607}" sibTransId="{73204B6C-3AF6-495F-82FA-4AE80A426EF4}"/>
    <dgm:cxn modelId="{CCFBB076-C222-4E60-9EC8-7E4543A2C99C}" type="presParOf" srcId="{C290D082-3CDC-4E17-8643-E48E2E332188}" destId="{573866A1-70D6-4F43-A6DF-5B5998E491E3}" srcOrd="0" destOrd="0" presId="urn:microsoft.com/office/officeart/2008/layout/PictureStrips"/>
    <dgm:cxn modelId="{C5905FF9-21D7-4596-9FD0-DC67A4C15D15}" type="presParOf" srcId="{573866A1-70D6-4F43-A6DF-5B5998E491E3}" destId="{0BBA325D-7885-4A48-AAA7-08B30F7FADF4}" srcOrd="0" destOrd="0" presId="urn:microsoft.com/office/officeart/2008/layout/PictureStrips"/>
    <dgm:cxn modelId="{7606D162-0A3D-4283-9214-FE7082AFAECE}" type="presParOf" srcId="{573866A1-70D6-4F43-A6DF-5B5998E491E3}" destId="{5C9A68A6-F828-4358-AB6B-3FBE856B965E}" srcOrd="1" destOrd="0" presId="urn:microsoft.com/office/officeart/2008/layout/PictureStrips"/>
    <dgm:cxn modelId="{E761EA98-6641-41B4-B42A-AAD6FADF6074}" type="presParOf" srcId="{C290D082-3CDC-4E17-8643-E48E2E332188}" destId="{754D49DB-A6FD-4FA5-A933-E1B05F63E5D9}" srcOrd="1" destOrd="0" presId="urn:microsoft.com/office/officeart/2008/layout/PictureStrips"/>
    <dgm:cxn modelId="{DB35E4DA-F2C6-4C7F-B656-9BF3238F3881}" type="presParOf" srcId="{C290D082-3CDC-4E17-8643-E48E2E332188}" destId="{B119B0E7-BC5D-4307-BEBC-D79690E50169}" srcOrd="2" destOrd="0" presId="urn:microsoft.com/office/officeart/2008/layout/PictureStrips"/>
    <dgm:cxn modelId="{FBC956B5-9B2C-4221-AECB-CE2B009AF0F5}" type="presParOf" srcId="{B119B0E7-BC5D-4307-BEBC-D79690E50169}" destId="{A8CBB3C1-DF84-432E-BC21-94BA333E2E98}" srcOrd="0" destOrd="0" presId="urn:microsoft.com/office/officeart/2008/layout/PictureStrips"/>
    <dgm:cxn modelId="{E77F9C9E-89A0-4040-B336-46FD1FF5F7A7}" type="presParOf" srcId="{B119B0E7-BC5D-4307-BEBC-D79690E50169}" destId="{F2181D92-8F4C-4E55-AC02-B7A81920B097}" srcOrd="1" destOrd="0" presId="urn:microsoft.com/office/officeart/2008/layout/PictureStrips"/>
    <dgm:cxn modelId="{76570CE6-0EA3-4EF8-9F91-6BA21F9E1982}" type="presParOf" srcId="{C290D082-3CDC-4E17-8643-E48E2E332188}" destId="{1652E766-5097-4892-BCB3-E54F847D7BF6}" srcOrd="3" destOrd="0" presId="urn:microsoft.com/office/officeart/2008/layout/PictureStrips"/>
    <dgm:cxn modelId="{2CCEE38B-3095-4D3C-AC8F-88266A64F521}" type="presParOf" srcId="{C290D082-3CDC-4E17-8643-E48E2E332188}" destId="{A581665B-D192-44DD-951B-DAB8029C6564}" srcOrd="4" destOrd="0" presId="urn:microsoft.com/office/officeart/2008/layout/PictureStrips"/>
    <dgm:cxn modelId="{6DED95DC-BB47-4658-BE7D-1A9DC83BFB53}" type="presParOf" srcId="{A581665B-D192-44DD-951B-DAB8029C6564}" destId="{79E241DF-136A-41C3-8AB1-2280FB7001A6}" srcOrd="0" destOrd="0" presId="urn:microsoft.com/office/officeart/2008/layout/PictureStrips"/>
    <dgm:cxn modelId="{1A485930-D008-4A52-84A2-C070C14646A5}" type="presParOf" srcId="{A581665B-D192-44DD-951B-DAB8029C6564}" destId="{856216F2-7ED7-4786-8531-E69F33E54A82}" srcOrd="1" destOrd="0" presId="urn:microsoft.com/office/officeart/2008/layout/PictureStrips"/>
    <dgm:cxn modelId="{7327333D-2FCA-4A8B-9783-71F2C59A5787}" type="presParOf" srcId="{C290D082-3CDC-4E17-8643-E48E2E332188}" destId="{AC1CC8DA-322E-4519-9C35-49D8C0C1BF56}" srcOrd="5" destOrd="0" presId="urn:microsoft.com/office/officeart/2008/layout/PictureStrips"/>
    <dgm:cxn modelId="{04F6CA3E-33F4-43F2-8E88-89D2E96C3703}" type="presParOf" srcId="{C290D082-3CDC-4E17-8643-E48E2E332188}" destId="{6255843C-6458-4572-B0B5-AA3750020D33}" srcOrd="6" destOrd="0" presId="urn:microsoft.com/office/officeart/2008/layout/PictureStrips"/>
    <dgm:cxn modelId="{4C053AE9-2907-4A38-8517-3D071247B08D}" type="presParOf" srcId="{6255843C-6458-4572-B0B5-AA3750020D33}" destId="{A6E3AF49-C1B0-4DBA-B37B-8299B135E768}" srcOrd="0" destOrd="0" presId="urn:microsoft.com/office/officeart/2008/layout/PictureStrips"/>
    <dgm:cxn modelId="{1E97B2EB-888F-4712-9646-2C992E122486}" type="presParOf" srcId="{6255843C-6458-4572-B0B5-AA3750020D33}" destId="{91332B70-4AAE-4372-9F40-E3EC1DB60E45}" srcOrd="1" destOrd="0" presId="urn:microsoft.com/office/officeart/2008/layout/PictureStrips"/>
    <dgm:cxn modelId="{E39E22A1-F28A-4251-9DF6-B68C4E3A9FCF}" type="presParOf" srcId="{C290D082-3CDC-4E17-8643-E48E2E332188}" destId="{6388B96A-A1A4-4056-9DC2-F574B4EC82DD}" srcOrd="7" destOrd="0" presId="urn:microsoft.com/office/officeart/2008/layout/PictureStrips"/>
    <dgm:cxn modelId="{3D9552F7-08D8-489A-8AB3-446484AC9CD2}" type="presParOf" srcId="{C290D082-3CDC-4E17-8643-E48E2E332188}" destId="{C3FF019D-A9B7-4E07-A17E-D98AEF6B9C1F}" srcOrd="8" destOrd="0" presId="urn:microsoft.com/office/officeart/2008/layout/PictureStrips"/>
    <dgm:cxn modelId="{7C974D6C-D4A1-449C-B74B-E906F0359E11}" type="presParOf" srcId="{C3FF019D-A9B7-4E07-A17E-D98AEF6B9C1F}" destId="{7B392590-B60B-4553-9D42-39EA50DF0A78}" srcOrd="0" destOrd="0" presId="urn:microsoft.com/office/officeart/2008/layout/PictureStrips"/>
    <dgm:cxn modelId="{C76F2C02-6DF1-4981-86A1-1C130D326E4D}" type="presParOf" srcId="{C3FF019D-A9B7-4E07-A17E-D98AEF6B9C1F}" destId="{267207E3-34B3-42A2-A1D6-CDC1121D37FC}" srcOrd="1" destOrd="0" presId="urn:microsoft.com/office/officeart/2008/layout/PictureStrips"/>
    <dgm:cxn modelId="{FCFBD0A4-18A2-418A-B1EC-4DDE34382CCA}" type="presParOf" srcId="{C290D082-3CDC-4E17-8643-E48E2E332188}" destId="{2658B25E-3669-48BD-A85C-240678A5F8F1}" srcOrd="9" destOrd="0" presId="urn:microsoft.com/office/officeart/2008/layout/PictureStrips"/>
    <dgm:cxn modelId="{40D7D122-8579-4A32-A462-DC5DFAA6965F}" type="presParOf" srcId="{C290D082-3CDC-4E17-8643-E48E2E332188}" destId="{7E722BC3-BF0D-4773-9457-F446F4BFB39E}" srcOrd="10" destOrd="0" presId="urn:microsoft.com/office/officeart/2008/layout/PictureStrips"/>
    <dgm:cxn modelId="{6E4E7137-15D5-4541-927D-F504C48C7977}" type="presParOf" srcId="{7E722BC3-BF0D-4773-9457-F446F4BFB39E}" destId="{2D7F7701-F488-4C9F-B7D1-C49D1220445F}" srcOrd="0" destOrd="0" presId="urn:microsoft.com/office/officeart/2008/layout/PictureStrips"/>
    <dgm:cxn modelId="{0C10F3FD-7A3C-46A8-9FE3-1331471C332A}" type="presParOf" srcId="{7E722BC3-BF0D-4773-9457-F446F4BFB39E}" destId="{8D6B9B0F-9D7C-41BC-8655-214292E8F7F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A325D-7885-4A48-AAA7-08B30F7FADF4}">
      <dsp:nvSpPr>
        <dsp:cNvPr id="0" name=""/>
        <dsp:cNvSpPr/>
      </dsp:nvSpPr>
      <dsp:spPr>
        <a:xfrm>
          <a:off x="120608" y="278615"/>
          <a:ext cx="2889859" cy="90308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687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Pendekatan Psikodinamika</a:t>
          </a:r>
          <a:endParaRPr lang="id-ID" sz="1900" kern="1200" dirty="0"/>
        </a:p>
      </dsp:txBody>
      <dsp:txXfrm>
        <a:off x="120608" y="278615"/>
        <a:ext cx="2889859" cy="903080"/>
      </dsp:txXfrm>
    </dsp:sp>
    <dsp:sp modelId="{5C9A68A6-F828-4358-AB6B-3FBE856B965E}">
      <dsp:nvSpPr>
        <dsp:cNvPr id="0" name=""/>
        <dsp:cNvSpPr/>
      </dsp:nvSpPr>
      <dsp:spPr>
        <a:xfrm>
          <a:off x="197" y="148170"/>
          <a:ext cx="632156" cy="94823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BB3C1-DF84-432E-BC21-94BA333E2E98}">
      <dsp:nvSpPr>
        <dsp:cNvPr id="0" name=""/>
        <dsp:cNvSpPr/>
      </dsp:nvSpPr>
      <dsp:spPr>
        <a:xfrm>
          <a:off x="3305956" y="278615"/>
          <a:ext cx="2889859" cy="90308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687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Pendekatan Behavioristik</a:t>
          </a:r>
          <a:endParaRPr lang="id-ID" sz="1900" kern="1200" dirty="0"/>
        </a:p>
      </dsp:txBody>
      <dsp:txXfrm>
        <a:off x="3305956" y="278615"/>
        <a:ext cx="2889859" cy="903080"/>
      </dsp:txXfrm>
    </dsp:sp>
    <dsp:sp modelId="{F2181D92-8F4C-4E55-AC02-B7A81920B097}">
      <dsp:nvSpPr>
        <dsp:cNvPr id="0" name=""/>
        <dsp:cNvSpPr/>
      </dsp:nvSpPr>
      <dsp:spPr>
        <a:xfrm>
          <a:off x="3185545" y="148170"/>
          <a:ext cx="632156" cy="94823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241DF-136A-41C3-8AB1-2280FB7001A6}">
      <dsp:nvSpPr>
        <dsp:cNvPr id="0" name=""/>
        <dsp:cNvSpPr/>
      </dsp:nvSpPr>
      <dsp:spPr>
        <a:xfrm>
          <a:off x="120608" y="1415494"/>
          <a:ext cx="2889859" cy="90308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687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Pendekatan kognitif </a:t>
          </a:r>
          <a:endParaRPr lang="id-ID" sz="1900" kern="1200" dirty="0"/>
        </a:p>
      </dsp:txBody>
      <dsp:txXfrm>
        <a:off x="120608" y="1415494"/>
        <a:ext cx="2889859" cy="903080"/>
      </dsp:txXfrm>
    </dsp:sp>
    <dsp:sp modelId="{856216F2-7ED7-4786-8531-E69F33E54A82}">
      <dsp:nvSpPr>
        <dsp:cNvPr id="0" name=""/>
        <dsp:cNvSpPr/>
      </dsp:nvSpPr>
      <dsp:spPr>
        <a:xfrm>
          <a:off x="197" y="1285049"/>
          <a:ext cx="632156" cy="94823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E3AF49-C1B0-4DBA-B37B-8299B135E768}">
      <dsp:nvSpPr>
        <dsp:cNvPr id="0" name=""/>
        <dsp:cNvSpPr/>
      </dsp:nvSpPr>
      <dsp:spPr>
        <a:xfrm>
          <a:off x="3305956" y="1415494"/>
          <a:ext cx="2889859" cy="90308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687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Pendekatan ilmu syaraf perilaku</a:t>
          </a:r>
          <a:endParaRPr lang="id-ID" sz="1900" kern="1200" dirty="0"/>
        </a:p>
      </dsp:txBody>
      <dsp:txXfrm>
        <a:off x="3305956" y="1415494"/>
        <a:ext cx="2889859" cy="903080"/>
      </dsp:txXfrm>
    </dsp:sp>
    <dsp:sp modelId="{91332B70-4AAE-4372-9F40-E3EC1DB60E45}">
      <dsp:nvSpPr>
        <dsp:cNvPr id="0" name=""/>
        <dsp:cNvSpPr/>
      </dsp:nvSpPr>
      <dsp:spPr>
        <a:xfrm>
          <a:off x="3185545" y="1285049"/>
          <a:ext cx="632156" cy="94823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92590-B60B-4553-9D42-39EA50DF0A78}">
      <dsp:nvSpPr>
        <dsp:cNvPr id="0" name=""/>
        <dsp:cNvSpPr/>
      </dsp:nvSpPr>
      <dsp:spPr>
        <a:xfrm>
          <a:off x="120608" y="2552373"/>
          <a:ext cx="2889859" cy="90308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687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Pendekatan psikologi evolusioner </a:t>
          </a:r>
          <a:endParaRPr lang="id-ID" sz="1900" kern="1200" dirty="0"/>
        </a:p>
      </dsp:txBody>
      <dsp:txXfrm>
        <a:off x="120608" y="2552373"/>
        <a:ext cx="2889859" cy="903080"/>
      </dsp:txXfrm>
    </dsp:sp>
    <dsp:sp modelId="{267207E3-34B3-42A2-A1D6-CDC1121D37FC}">
      <dsp:nvSpPr>
        <dsp:cNvPr id="0" name=""/>
        <dsp:cNvSpPr/>
      </dsp:nvSpPr>
      <dsp:spPr>
        <a:xfrm>
          <a:off x="197" y="2421928"/>
          <a:ext cx="632156" cy="94823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F7701-F488-4C9F-B7D1-C49D1220445F}">
      <dsp:nvSpPr>
        <dsp:cNvPr id="0" name=""/>
        <dsp:cNvSpPr/>
      </dsp:nvSpPr>
      <dsp:spPr>
        <a:xfrm>
          <a:off x="3305956" y="2552373"/>
          <a:ext cx="2889859" cy="90308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687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Pendekatan sosiokultural</a:t>
          </a:r>
          <a:endParaRPr lang="id-ID" sz="1900" kern="1200" dirty="0"/>
        </a:p>
      </dsp:txBody>
      <dsp:txXfrm>
        <a:off x="3305956" y="2552373"/>
        <a:ext cx="2889859" cy="903080"/>
      </dsp:txXfrm>
    </dsp:sp>
    <dsp:sp modelId="{8D6B9B0F-9D7C-41BC-8655-214292E8F7F4}">
      <dsp:nvSpPr>
        <dsp:cNvPr id="0" name=""/>
        <dsp:cNvSpPr/>
      </dsp:nvSpPr>
      <dsp:spPr>
        <a:xfrm>
          <a:off x="3185545" y="2421928"/>
          <a:ext cx="632156" cy="94823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B46D0-F00E-436C-B2C5-A597E8AD2397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4D255-3F78-479C-93D6-C844BD6133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8261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4D255-3F78-479C-93D6-C844BD613368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867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55C6BAA-461E-4E74-8671-427D05F6F44E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A5658E4-780A-4952-9735-76DFD10074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6BAA-461E-4E74-8671-427D05F6F44E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E4-780A-4952-9735-76DFD10074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6BAA-461E-4E74-8671-427D05F6F44E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E4-780A-4952-9735-76DFD10074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6BAA-461E-4E74-8671-427D05F6F44E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E4-780A-4952-9735-76DFD10074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6BAA-461E-4E74-8671-427D05F6F44E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E4-780A-4952-9735-76DFD10074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6BAA-461E-4E74-8671-427D05F6F44E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E4-780A-4952-9735-76DFD100742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6BAA-461E-4E74-8671-427D05F6F44E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E4-780A-4952-9735-76DFD100742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6BAA-461E-4E74-8671-427D05F6F44E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E4-780A-4952-9735-76DFD10074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6BAA-461E-4E74-8671-427D05F6F44E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E4-780A-4952-9735-76DFD10074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55C6BAA-461E-4E74-8671-427D05F6F44E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A5658E4-780A-4952-9735-76DFD10074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55C6BAA-461E-4E74-8671-427D05F6F44E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A5658E4-780A-4952-9735-76DFD10074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55C6BAA-461E-4E74-8671-427D05F6F44E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A5658E4-780A-4952-9735-76DFD100742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340768"/>
            <a:ext cx="6264696" cy="2282257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Sejarah, </a:t>
            </a:r>
            <a:r>
              <a:rPr lang="en-US" dirty="0" err="1">
                <a:solidFill>
                  <a:schemeClr val="dk1"/>
                </a:solidFill>
              </a:rPr>
              <a:t>perspektif</a:t>
            </a:r>
            <a:r>
              <a:rPr lang="en-US" dirty="0">
                <a:solidFill>
                  <a:schemeClr val="dk1"/>
                </a:solidFill>
              </a:rPr>
              <a:t>, </a:t>
            </a:r>
            <a:r>
              <a:rPr lang="en-US" dirty="0" err="1">
                <a:solidFill>
                  <a:schemeClr val="dk1"/>
                </a:solidFill>
              </a:rPr>
              <a:t>cabang-cabang</a:t>
            </a:r>
            <a:r>
              <a:rPr lang="en-US" dirty="0">
                <a:solidFill>
                  <a:schemeClr val="dk1"/>
                </a:solidFill>
              </a:rPr>
              <a:t>  </a:t>
            </a:r>
            <a:r>
              <a:rPr lang="en-US" dirty="0" err="1">
                <a:solidFill>
                  <a:schemeClr val="dk1"/>
                </a:solidFill>
              </a:rPr>
              <a:t>dalam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ilmu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psikologi</a:t>
            </a:r>
            <a:r>
              <a:rPr lang="en-US" dirty="0">
                <a:solidFill>
                  <a:schemeClr val="dk1"/>
                </a:solidFill>
              </a:rPr>
              <a:t>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4437112"/>
            <a:ext cx="5712179" cy="823510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Devy Sekar Ayu Ningrum, M.Psi, Psikolog</a:t>
            </a:r>
          </a:p>
          <a:p>
            <a:r>
              <a:rPr lang="id-ID" dirty="0" smtClean="0"/>
              <a:t>0423108903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69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 Kognitif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7200800" cy="3806237"/>
          </a:xfrm>
        </p:spPr>
        <p:txBody>
          <a:bodyPr>
            <a:normAutofit/>
          </a:bodyPr>
          <a:lstStyle/>
          <a:p>
            <a:r>
              <a:rPr lang="id-ID" dirty="0" smtClean="0"/>
              <a:t>Penekanan </a:t>
            </a:r>
            <a:r>
              <a:rPr lang="id-ID" dirty="0" smtClean="0">
                <a:sym typeface="Wingdings" pitchFamily="2" charset="2"/>
              </a:rPr>
              <a:t> proses mental yang terlibat dalam proses memahami</a:t>
            </a:r>
          </a:p>
          <a:p>
            <a:pPr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Bagaimana mengerahkan perhatian, bagaimana kita menerima informasi, bagaimana kita mengingat dan bagaimana kita memikirkan serta memecahkan masalah </a:t>
            </a:r>
          </a:p>
          <a:p>
            <a:r>
              <a:rPr lang="id-ID" dirty="0" smtClean="0">
                <a:sym typeface="Wingdings" pitchFamily="2" charset="2"/>
              </a:rPr>
              <a:t>Reaksi pendekatan behaviorisme  </a:t>
            </a:r>
            <a:r>
              <a:rPr lang="id-ID" b="1" dirty="0" smtClean="0">
                <a:sym typeface="Wingdings" pitchFamily="2" charset="2"/>
              </a:rPr>
              <a:t>S - R </a:t>
            </a:r>
          </a:p>
          <a:p>
            <a:r>
              <a:rPr lang="id-ID" dirty="0" smtClean="0">
                <a:sym typeface="Wingdings" pitchFamily="2" charset="2"/>
              </a:rPr>
              <a:t>Perilaku dikendalikan oleh </a:t>
            </a:r>
            <a:r>
              <a:rPr lang="id-ID" u="sng" dirty="0" smtClean="0">
                <a:sym typeface="Wingdings" pitchFamily="2" charset="2"/>
              </a:rPr>
              <a:t>proses mental </a:t>
            </a:r>
            <a:r>
              <a:rPr lang="id-ID" dirty="0" smtClean="0">
                <a:sym typeface="Wingdings" pitchFamily="2" charset="2"/>
              </a:rPr>
              <a:t>individu melalui </a:t>
            </a:r>
            <a:r>
              <a:rPr lang="id-ID" u="sng" dirty="0" smtClean="0">
                <a:sym typeface="Wingdings" pitchFamily="2" charset="2"/>
              </a:rPr>
              <a:t>ingatan</a:t>
            </a:r>
            <a:r>
              <a:rPr lang="id-ID" dirty="0" smtClean="0">
                <a:sym typeface="Wingdings" pitchFamily="2" charset="2"/>
              </a:rPr>
              <a:t>, </a:t>
            </a:r>
            <a:r>
              <a:rPr lang="id-ID" u="sng" dirty="0" smtClean="0">
                <a:sym typeface="Wingdings" pitchFamily="2" charset="2"/>
              </a:rPr>
              <a:t>persepsi</a:t>
            </a:r>
            <a:r>
              <a:rPr lang="id-ID" dirty="0" smtClean="0">
                <a:sym typeface="Wingdings" pitchFamily="2" charset="2"/>
              </a:rPr>
              <a:t> dan </a:t>
            </a:r>
            <a:r>
              <a:rPr lang="id-ID" u="sng" dirty="0" smtClean="0">
                <a:sym typeface="Wingdings" pitchFamily="2" charset="2"/>
              </a:rPr>
              <a:t>berfikir</a:t>
            </a:r>
            <a:endParaRPr lang="id-ID" u="sng" dirty="0"/>
          </a:p>
        </p:txBody>
      </p:sp>
    </p:spTree>
    <p:extLst>
      <p:ext uri="{BB962C8B-B14F-4D97-AF65-F5344CB8AC3E}">
        <p14:creationId xmlns:p14="http://schemas.microsoft.com/office/powerpoint/2010/main" val="24835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 Ilmu Syaraf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Otak dan sistem otak merupakan pusat untuk memahami perilaku, pemikiran dan emosi </a:t>
            </a:r>
          </a:p>
          <a:p>
            <a:r>
              <a:rPr lang="id-ID" dirty="0" smtClean="0"/>
              <a:t>Para ahli syaraf yakin bahwa pemikiran dan emosi memiliki dasar di otak</a:t>
            </a:r>
          </a:p>
          <a:p>
            <a:r>
              <a:rPr lang="id-ID" dirty="0" smtClean="0"/>
              <a:t>Impuls listrik berjalan melalui sel-sel otak mengeluarkan substansi kimia yang memungkinkan kita untuk berfikir, merasakan dan bertingkah laku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09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/>
              <a:t>Pendekatan </a:t>
            </a:r>
            <a:r>
              <a:rPr lang="id-ID" dirty="0" smtClean="0"/>
              <a:t>Psikologi Evolusioner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132856"/>
            <a:ext cx="6768752" cy="3590212"/>
          </a:xfrm>
        </p:spPr>
        <p:txBody>
          <a:bodyPr>
            <a:normAutofit/>
          </a:bodyPr>
          <a:lstStyle/>
          <a:p>
            <a:r>
              <a:rPr lang="id-ID" dirty="0" smtClean="0"/>
              <a:t>Tokoh : Darwin</a:t>
            </a:r>
          </a:p>
          <a:p>
            <a:r>
              <a:rPr lang="id-ID" dirty="0" smtClean="0"/>
              <a:t>Pendekatan ini menekankan pada pentingnya adaptasi, reproduksi dan “</a:t>
            </a:r>
            <a:r>
              <a:rPr lang="id-ID" i="1" dirty="0" smtClean="0"/>
              <a:t>survival of the fittest”</a:t>
            </a:r>
            <a:r>
              <a:rPr lang="id-ID" dirty="0" smtClean="0"/>
              <a:t> dalam menjelaskan perilaku</a:t>
            </a:r>
          </a:p>
          <a:p>
            <a:r>
              <a:rPr lang="id-ID" dirty="0" smtClean="0"/>
              <a:t>Fokus </a:t>
            </a:r>
            <a:r>
              <a:rPr lang="id-ID" dirty="0" smtClean="0">
                <a:sym typeface="Wingdings" pitchFamily="2" charset="2"/>
              </a:rPr>
              <a:t> kondisi yang memungkinkan indv untuk bertahan hidup atau gagal. Kemampuan untuk bertahan hidup ini kemudian diturunkan pada generasi selanjutnya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1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 Sosiokultural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88840"/>
            <a:ext cx="6637352" cy="3734229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Penekanan pada bagaimana lingkungan sosial dan budaya mempengaruhi Perilaku. </a:t>
            </a:r>
          </a:p>
          <a:p>
            <a:r>
              <a:rPr lang="id-ID" dirty="0" smtClean="0"/>
              <a:t>Pemahaman menyeluruh mengenai perilaku manusia membutuhkan pengetahuan mengenai konteks sosial dimana munculnya perilaku tersebut</a:t>
            </a:r>
          </a:p>
          <a:p>
            <a:r>
              <a:rPr lang="id-ID" dirty="0" smtClean="0"/>
              <a:t>Fokus </a:t>
            </a:r>
            <a:r>
              <a:rPr lang="id-ID" dirty="0" smtClean="0">
                <a:sym typeface="Wingdings" pitchFamily="2" charset="2"/>
              </a:rPr>
              <a:t> tidak hanya pada perbandingan perilaku antar negara tapi juga pada perilaku manusia dari berbagai suku, kelompok budaya dalam suatu negara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559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Hal yang harus diperhatikan 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16832"/>
            <a:ext cx="6984776" cy="3806237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id-ID" dirty="0" smtClean="0"/>
              <a:t>Walaupun Psikologi berfokus pada individu, tetapi perlu diingat bahwa manusia adalah mahluk sosial</a:t>
            </a:r>
          </a:p>
          <a:p>
            <a:pPr marL="457200" indent="-457200">
              <a:buAutoNum type="arabicPeriod"/>
            </a:pPr>
            <a:r>
              <a:rPr lang="id-ID" dirty="0" smtClean="0"/>
              <a:t>Teori dapat membantu kita untuk mempelajari dan memahami perilaku manusia secara umum, namun masih terdapat sejumlah variasi individual </a:t>
            </a:r>
          </a:p>
          <a:p>
            <a:pPr marL="457200" indent="-457200" algn="just">
              <a:buAutoNum type="arabicPeriod"/>
            </a:pPr>
            <a:r>
              <a:rPr lang="id-ID" dirty="0" smtClean="0"/>
              <a:t>Suatu pendekatan tidak lebih baik dari pendekatan yang lainnya. Beberapa pendekatan mungkin sangat berguna untuk situasi dan waktu tertentu dalam perkembangan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726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3" y="817582"/>
            <a:ext cx="7160676" cy="120248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Hubungan Psi dengan Ilmu lain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44824"/>
            <a:ext cx="6984776" cy="4176463"/>
          </a:xfrm>
        </p:spPr>
        <p:txBody>
          <a:bodyPr>
            <a:normAutofit/>
          </a:bodyPr>
          <a:lstStyle/>
          <a:p>
            <a:r>
              <a:rPr lang="id-ID" dirty="0" smtClean="0"/>
              <a:t>Hubungan psikologi dengan fisiologi</a:t>
            </a:r>
          </a:p>
          <a:p>
            <a:r>
              <a:rPr lang="id-ID" dirty="0"/>
              <a:t>Hubungan psikologi </a:t>
            </a:r>
            <a:r>
              <a:rPr lang="id-ID" dirty="0" smtClean="0"/>
              <a:t>dengan Filsafat</a:t>
            </a:r>
          </a:p>
          <a:p>
            <a:r>
              <a:rPr lang="id-ID" dirty="0"/>
              <a:t>Hubungan psikologi </a:t>
            </a:r>
            <a:r>
              <a:rPr lang="id-ID" dirty="0" smtClean="0"/>
              <a:t>dengan Sosiologi</a:t>
            </a:r>
          </a:p>
          <a:p>
            <a:r>
              <a:rPr lang="id-ID" dirty="0"/>
              <a:t>Hubungan psikologi </a:t>
            </a:r>
            <a:r>
              <a:rPr lang="id-ID" dirty="0" smtClean="0"/>
              <a:t>dengan Antropologi</a:t>
            </a:r>
          </a:p>
          <a:p>
            <a:r>
              <a:rPr lang="id-ID" dirty="0"/>
              <a:t>Hubungan psikologi </a:t>
            </a:r>
            <a:r>
              <a:rPr lang="id-ID" dirty="0" smtClean="0"/>
              <a:t>dengan IPA</a:t>
            </a:r>
          </a:p>
          <a:p>
            <a:r>
              <a:rPr lang="id-ID" dirty="0"/>
              <a:t>Hubungan psikologi </a:t>
            </a:r>
            <a:r>
              <a:rPr lang="id-ID" dirty="0" smtClean="0"/>
              <a:t>dengan ilmu keguruan</a:t>
            </a:r>
          </a:p>
          <a:p>
            <a:r>
              <a:rPr lang="id-ID" dirty="0"/>
              <a:t>Hubungan psikologi </a:t>
            </a:r>
            <a:r>
              <a:rPr lang="id-ID" dirty="0" smtClean="0"/>
              <a:t>dengan Ilmu Politik</a:t>
            </a:r>
          </a:p>
          <a:p>
            <a:r>
              <a:rPr lang="id-ID" dirty="0"/>
              <a:t>Hubungan psikologi </a:t>
            </a:r>
            <a:r>
              <a:rPr lang="id-ID" dirty="0" smtClean="0"/>
              <a:t>dengan Ilmu Komunikasi</a:t>
            </a:r>
          </a:p>
          <a:p>
            <a:r>
              <a:rPr lang="id-ID" dirty="0"/>
              <a:t>Hubungan psikologi </a:t>
            </a:r>
            <a:r>
              <a:rPr lang="id-ID" dirty="0" smtClean="0"/>
              <a:t>dengan Ilmu Biologi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9464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808" y="2780928"/>
            <a:ext cx="3528392" cy="3603812"/>
          </a:xfrm>
        </p:spPr>
        <p:txBody>
          <a:bodyPr/>
          <a:lstStyle/>
          <a:p>
            <a:pPr>
              <a:tabLst>
                <a:tab pos="2514600" algn="l"/>
              </a:tabLst>
            </a:pPr>
            <a:r>
              <a:rPr lang="id-ID" sz="4000" dirty="0" smtClean="0"/>
              <a:t>TERIMAKASIH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8556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Apakah psikologi itu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91480"/>
            <a:ext cx="3295487" cy="313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440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Ruang Lingkup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Morgan &amp; King </a:t>
            </a:r>
            <a:r>
              <a:rPr lang="id-ID" dirty="0" smtClean="0"/>
              <a:t>(1971) : Psikologi adalah </a:t>
            </a:r>
            <a:r>
              <a:rPr lang="id-ID" u="sng" dirty="0" smtClean="0"/>
              <a:t>ilmu</a:t>
            </a:r>
            <a:r>
              <a:rPr lang="id-ID" dirty="0" smtClean="0"/>
              <a:t> yang mempelajari </a:t>
            </a:r>
            <a:r>
              <a:rPr lang="id-ID" u="sng" dirty="0" smtClean="0"/>
              <a:t>TL manusia </a:t>
            </a:r>
            <a:r>
              <a:rPr lang="id-ID" dirty="0" smtClean="0"/>
              <a:t>dan </a:t>
            </a:r>
            <a:r>
              <a:rPr lang="id-ID" u="sng" dirty="0" smtClean="0"/>
              <a:t>Hewan </a:t>
            </a:r>
          </a:p>
          <a:p>
            <a:r>
              <a:rPr lang="id-ID" b="1" dirty="0" smtClean="0"/>
              <a:t>Atkinson</a:t>
            </a:r>
            <a:r>
              <a:rPr lang="id-ID" dirty="0" smtClean="0"/>
              <a:t> : Psikologi adalah </a:t>
            </a:r>
            <a:r>
              <a:rPr lang="id-ID" u="sng" dirty="0" smtClean="0"/>
              <a:t>ilmu pengetahuan</a:t>
            </a:r>
            <a:r>
              <a:rPr lang="id-ID" dirty="0" smtClean="0"/>
              <a:t> yang mempelajari </a:t>
            </a:r>
            <a:r>
              <a:rPr lang="id-ID" u="sng" dirty="0" smtClean="0"/>
              <a:t>perilaku</a:t>
            </a:r>
            <a:r>
              <a:rPr lang="id-ID" dirty="0" smtClean="0"/>
              <a:t> dan </a:t>
            </a:r>
            <a:r>
              <a:rPr lang="id-ID" u="sng" dirty="0" smtClean="0"/>
              <a:t>proses mental</a:t>
            </a:r>
            <a:r>
              <a:rPr lang="id-ID" dirty="0" smtClean="0"/>
              <a:t>.</a:t>
            </a:r>
          </a:p>
          <a:p>
            <a:r>
              <a:rPr lang="id-ID" dirty="0" smtClean="0"/>
              <a:t>Santrock (2005) : Psikologi adalah </a:t>
            </a:r>
            <a:r>
              <a:rPr lang="id-ID" u="sng" dirty="0" smtClean="0"/>
              <a:t>studi ilmiah</a:t>
            </a:r>
            <a:r>
              <a:rPr lang="id-ID" dirty="0" smtClean="0"/>
              <a:t> tentang </a:t>
            </a:r>
            <a:r>
              <a:rPr lang="id-ID" u="sng" dirty="0" smtClean="0"/>
              <a:t>tingkah laku </a:t>
            </a:r>
            <a:r>
              <a:rPr lang="id-ID" dirty="0" smtClean="0"/>
              <a:t>dan </a:t>
            </a:r>
            <a:r>
              <a:rPr lang="id-ID" u="sng" dirty="0" smtClean="0"/>
              <a:t>proses mental</a:t>
            </a:r>
            <a:endParaRPr lang="id-ID" u="sng" dirty="0"/>
          </a:p>
        </p:txBody>
      </p:sp>
    </p:spTree>
    <p:extLst>
      <p:ext uri="{BB962C8B-B14F-4D97-AF65-F5344CB8AC3E}">
        <p14:creationId xmlns:p14="http://schemas.microsoft.com/office/powerpoint/2010/main" val="403691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Keysword: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7128792" cy="4032448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Ilmu </a:t>
            </a:r>
          </a:p>
          <a:p>
            <a:pPr marL="265113" indent="0">
              <a:buNone/>
            </a:pPr>
            <a:r>
              <a:rPr lang="id-ID" dirty="0" smtClean="0"/>
              <a:t>Morgan (1971) </a:t>
            </a:r>
            <a:r>
              <a:rPr lang="id-ID" dirty="0" smtClean="0">
                <a:sym typeface="Wingdings" pitchFamily="2" charset="2"/>
              </a:rPr>
              <a:t> selain sebagai suatu ilmu, psikologi juga merupakan suatu art (seni)</a:t>
            </a:r>
          </a:p>
          <a:p>
            <a:pPr marL="265113" indent="0">
              <a:buNone/>
            </a:pPr>
            <a:r>
              <a:rPr lang="id-ID" dirty="0" smtClean="0">
                <a:sym typeface="Wingdings" pitchFamily="2" charset="2"/>
              </a:rPr>
              <a:t>Metode sistematik untuk mengobservasi, menggambarkan, meramalkan dan menjelaskan perilaku</a:t>
            </a:r>
            <a:endParaRPr lang="id-ID" dirty="0" smtClean="0"/>
          </a:p>
          <a:p>
            <a:r>
              <a:rPr lang="id-ID" dirty="0" smtClean="0"/>
              <a:t>Tingkah Laku</a:t>
            </a:r>
          </a:p>
          <a:p>
            <a:pPr marL="265113" indent="0">
              <a:buNone/>
            </a:pPr>
            <a:r>
              <a:rPr lang="id-ID" dirty="0" smtClean="0"/>
              <a:t>Subjek psikologi yang dapat diamati, dicatat dan dipelajari</a:t>
            </a:r>
          </a:p>
          <a:p>
            <a:r>
              <a:rPr lang="id-ID" dirty="0" smtClean="0"/>
              <a:t>Proses Mental</a:t>
            </a:r>
          </a:p>
          <a:p>
            <a:pPr marL="265113" indent="0">
              <a:buNone/>
            </a:pPr>
            <a:r>
              <a:rPr lang="id-ID" dirty="0" smtClean="0"/>
              <a:t>Pemikiran, perasaan dan motif yang kita alami secara individual namun tidak dapat dilihat secara langsung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421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SEJARAH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119256"/>
            <a:ext cx="7344816" cy="3974039"/>
          </a:xfrm>
        </p:spPr>
        <p:txBody>
          <a:bodyPr/>
          <a:lstStyle/>
          <a:p>
            <a:pPr algn="just"/>
            <a:r>
              <a:rPr lang="id-ID" dirty="0" smtClean="0"/>
              <a:t>Wilhelm Wundt (1832-1930) </a:t>
            </a:r>
            <a:r>
              <a:rPr lang="id-ID" dirty="0" smtClean="0">
                <a:sym typeface="Wingdings" pitchFamily="2" charset="2"/>
              </a:rPr>
              <a:t> Jerman</a:t>
            </a:r>
          </a:p>
          <a:p>
            <a:pPr algn="just">
              <a:buFontTx/>
              <a:buChar char="-"/>
            </a:pPr>
            <a:r>
              <a:rPr lang="id-ID" dirty="0" smtClean="0">
                <a:sym typeface="Wingdings" pitchFamily="2" charset="2"/>
              </a:rPr>
              <a:t>Pendiri Psikologi modern </a:t>
            </a:r>
          </a:p>
          <a:p>
            <a:pPr algn="just">
              <a:buFontTx/>
              <a:buChar char="-"/>
            </a:pPr>
            <a:r>
              <a:rPr lang="id-ID" dirty="0" smtClean="0">
                <a:sym typeface="Wingdings" pitchFamily="2" charset="2"/>
              </a:rPr>
              <a:t>Eksperimen wundt dengan murid-muridnya</a:t>
            </a:r>
          </a:p>
          <a:p>
            <a:pPr algn="just">
              <a:buFontTx/>
              <a:buChar char="-"/>
            </a:pPr>
            <a:r>
              <a:rPr lang="id-ID" dirty="0" smtClean="0">
                <a:sym typeface="Wingdings" pitchFamily="2" charset="2"/>
              </a:rPr>
              <a:t>Eksperimen  salah satu upaya untuk mengukur perilaku manusia melalui penguatan psikologis</a:t>
            </a:r>
          </a:p>
          <a:p>
            <a:pPr algn="just">
              <a:buFontTx/>
              <a:buChar char="-"/>
            </a:pPr>
            <a:r>
              <a:rPr lang="id-ID" dirty="0" smtClean="0">
                <a:sym typeface="Wingdings" pitchFamily="2" charset="2"/>
              </a:rPr>
              <a:t>Eksperimen  berusaha memahami cara kerja otak</a:t>
            </a:r>
          </a:p>
          <a:p>
            <a:pPr algn="just">
              <a:buFontTx/>
              <a:buChar char="-"/>
            </a:pPr>
            <a:r>
              <a:rPr lang="id-ID" dirty="0" smtClean="0">
                <a:sym typeface="Wingdings" pitchFamily="2" charset="2"/>
              </a:rPr>
              <a:t>Idenya  proses mental pada dasarnya bisa dipelajari secara kuantitatif (prose mental dapat diukur)</a:t>
            </a:r>
          </a:p>
          <a:p>
            <a:pPr marL="0" indent="0" algn="just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071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Pendekatan atau Cabang Psikologi Kontemporer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909729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83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 Psikodinamika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88840"/>
            <a:ext cx="7056784" cy="4032448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Tokoh</a:t>
            </a:r>
            <a:r>
              <a:rPr lang="id-ID" b="1" dirty="0" smtClean="0"/>
              <a:t>: Sigmund Freud </a:t>
            </a:r>
            <a:r>
              <a:rPr lang="id-ID" dirty="0" smtClean="0"/>
              <a:t>(1856-1939)</a:t>
            </a:r>
          </a:p>
          <a:p>
            <a:r>
              <a:rPr lang="id-ID" dirty="0" smtClean="0"/>
              <a:t>Penekanan pada </a:t>
            </a:r>
            <a:r>
              <a:rPr lang="id-ID" u="sng" dirty="0" smtClean="0"/>
              <a:t>pemikiran tidak sadar</a:t>
            </a:r>
            <a:r>
              <a:rPr lang="id-ID" dirty="0" smtClean="0"/>
              <a:t>, </a:t>
            </a:r>
            <a:r>
              <a:rPr lang="id-ID" i="1" dirty="0" smtClean="0"/>
              <a:t>konflik</a:t>
            </a:r>
            <a:r>
              <a:rPr lang="id-ID" dirty="0" smtClean="0"/>
              <a:t> antar </a:t>
            </a:r>
            <a:r>
              <a:rPr lang="id-ID" u="sng" dirty="0" smtClean="0"/>
              <a:t>insting biologis </a:t>
            </a:r>
            <a:r>
              <a:rPr lang="id-ID" dirty="0" smtClean="0"/>
              <a:t>dan </a:t>
            </a:r>
            <a:r>
              <a:rPr lang="id-ID" u="sng" dirty="0" smtClean="0"/>
              <a:t>tuntutan2</a:t>
            </a:r>
            <a:r>
              <a:rPr lang="id-ID" dirty="0" smtClean="0"/>
              <a:t> masyarakat (</a:t>
            </a:r>
            <a:r>
              <a:rPr lang="id-ID" u="sng" dirty="0" smtClean="0"/>
              <a:t>norma</a:t>
            </a:r>
            <a:r>
              <a:rPr lang="id-ID" dirty="0" smtClean="0"/>
              <a:t>) dan </a:t>
            </a:r>
            <a:r>
              <a:rPr lang="id-ID" u="sng" dirty="0" smtClean="0"/>
              <a:t>pengalaman dalam keluarga awal</a:t>
            </a:r>
            <a:endParaRPr lang="id-ID" dirty="0" smtClean="0"/>
          </a:p>
          <a:p>
            <a:r>
              <a:rPr lang="id-ID" dirty="0" smtClean="0"/>
              <a:t>Insting biologis </a:t>
            </a:r>
            <a:r>
              <a:rPr lang="id-ID" dirty="0" smtClean="0">
                <a:sym typeface="Wingdings" pitchFamily="2" charset="2"/>
              </a:rPr>
              <a:t> tidak dipelajari (impuls seksual dan agresi) mempengaruhi cara berfikir, merasa dan bertingkah laku</a:t>
            </a:r>
            <a:endParaRPr lang="id-ID" dirty="0" smtClean="0"/>
          </a:p>
          <a:p>
            <a:r>
              <a:rPr lang="id-ID" dirty="0" smtClean="0"/>
              <a:t>Instring </a:t>
            </a:r>
            <a:r>
              <a:rPr lang="id-ID" dirty="0" smtClean="0">
                <a:sym typeface="Wingdings" pitchFamily="2" charset="2"/>
              </a:rPr>
              <a:t> tertanam dalam pikiran bawah sadar dan seringkali bersebrangan dengan tuntutan masyarakat (norma)</a:t>
            </a:r>
          </a:p>
          <a:p>
            <a:r>
              <a:rPr lang="id-ID" dirty="0" smtClean="0">
                <a:sym typeface="Wingdings" pitchFamily="2" charset="2"/>
              </a:rPr>
              <a:t>Pandangan  pesimistik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62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 Behavioristik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3"/>
            <a:ext cx="7056784" cy="3806236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Tokoh : </a:t>
            </a:r>
            <a:r>
              <a:rPr lang="id-ID" b="1" dirty="0" smtClean="0"/>
              <a:t>J. B Watson (1878-1958) </a:t>
            </a:r>
            <a:r>
              <a:rPr lang="id-ID" dirty="0" smtClean="0"/>
              <a:t>dan </a:t>
            </a:r>
            <a:r>
              <a:rPr lang="id-ID" b="1" dirty="0" smtClean="0"/>
              <a:t>B.F Skinner (1904-1990)</a:t>
            </a:r>
            <a:endParaRPr lang="id-ID" dirty="0" smtClean="0"/>
          </a:p>
          <a:p>
            <a:r>
              <a:rPr lang="id-ID" dirty="0" smtClean="0"/>
              <a:t>Menekankan pada eksperimen psikologi hanya terbatas pada mempelajari tingkah laku</a:t>
            </a:r>
          </a:p>
          <a:p>
            <a:r>
              <a:rPr lang="id-ID" dirty="0" smtClean="0"/>
              <a:t>Penekanan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u="sng" dirty="0" smtClean="0">
                <a:sym typeface="Wingdings" pitchFamily="2" charset="2"/>
              </a:rPr>
              <a:t>studi ilmiah </a:t>
            </a:r>
            <a:r>
              <a:rPr lang="id-ID" dirty="0" smtClean="0">
                <a:sym typeface="Wingdings" pitchFamily="2" charset="2"/>
              </a:rPr>
              <a:t>mengenai </a:t>
            </a:r>
            <a:r>
              <a:rPr lang="id-ID" u="sng" dirty="0" smtClean="0">
                <a:sym typeface="Wingdings" pitchFamily="2" charset="2"/>
              </a:rPr>
              <a:t>respon perilaku</a:t>
            </a:r>
            <a:r>
              <a:rPr lang="id-ID" dirty="0" smtClean="0">
                <a:sym typeface="Wingdings" pitchFamily="2" charset="2"/>
              </a:rPr>
              <a:t> yang tampak dan </a:t>
            </a:r>
            <a:r>
              <a:rPr lang="id-ID" u="sng" dirty="0" smtClean="0">
                <a:sym typeface="Wingdings" pitchFamily="2" charset="2"/>
              </a:rPr>
              <a:t>determinan lingkungan</a:t>
            </a:r>
            <a:r>
              <a:rPr lang="id-ID" dirty="0" smtClean="0">
                <a:sym typeface="Wingdings" pitchFamily="2" charset="2"/>
              </a:rPr>
              <a:t> mereka</a:t>
            </a:r>
          </a:p>
          <a:p>
            <a:r>
              <a:rPr lang="id-ID" dirty="0" smtClean="0">
                <a:sym typeface="Wingdings" pitchFamily="2" charset="2"/>
              </a:rPr>
              <a:t>Awalnya penelitian dilakukan di dalam laboratorium namun kini lebih banyak dalam setting natural spt. Sekolah dan rumah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13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412776"/>
            <a:ext cx="6277312" cy="4310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Karakteristik behavioristik: </a:t>
            </a:r>
          </a:p>
          <a:p>
            <a:pPr marL="0" indent="0">
              <a:buNone/>
            </a:pPr>
            <a:endParaRPr lang="id-ID" dirty="0"/>
          </a:p>
          <a:p>
            <a:r>
              <a:rPr lang="id-ID" dirty="0" smtClean="0"/>
              <a:t>Refleks terkondisikan merupakan elemen perilaku </a:t>
            </a:r>
          </a:p>
          <a:p>
            <a:r>
              <a:rPr lang="id-ID" dirty="0" smtClean="0"/>
              <a:t>Perilaku merupakan hasil dari belajar</a:t>
            </a:r>
          </a:p>
          <a:p>
            <a:pPr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Behavioristik tidak mengakui keberadaan insting dan kecenderungan bawaan</a:t>
            </a:r>
            <a:endParaRPr lang="id-ID" dirty="0" smtClean="0"/>
          </a:p>
          <a:p>
            <a:r>
              <a:rPr lang="id-ID" dirty="0" smtClean="0"/>
              <a:t>Penekanan pada perilaku binatang</a:t>
            </a:r>
          </a:p>
          <a:p>
            <a:pPr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Binatang dijadikan sumber penelitian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612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297</TotalTime>
  <Words>650</Words>
  <Application>Microsoft Office PowerPoint</Application>
  <PresentationFormat>On-screen Show (4:3)</PresentationFormat>
  <Paragraphs>81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Pushpin</vt:lpstr>
      <vt:lpstr>Sejarah, perspektif, cabang-cabang  dalam ilmu psikologi </vt:lpstr>
      <vt:lpstr>Apakah psikologi itu</vt:lpstr>
      <vt:lpstr>Ruang Lingkup</vt:lpstr>
      <vt:lpstr>Keysword:</vt:lpstr>
      <vt:lpstr>SEJARAH</vt:lpstr>
      <vt:lpstr>Pendekatan atau Cabang Psikologi Kontemporer</vt:lpstr>
      <vt:lpstr>Pendekatan Psikodinamika</vt:lpstr>
      <vt:lpstr>Pendekatan Behavioristik</vt:lpstr>
      <vt:lpstr>PowerPoint Presentation</vt:lpstr>
      <vt:lpstr>Pendekatan Kognitif</vt:lpstr>
      <vt:lpstr>Pendekatan Ilmu Syaraf</vt:lpstr>
      <vt:lpstr>Pendekatan Psikologi Evolusioner </vt:lpstr>
      <vt:lpstr>Pendekatan Sosiokultural</vt:lpstr>
      <vt:lpstr>Hal yang harus diperhatikan ...</vt:lpstr>
      <vt:lpstr>Hubungan Psi dengan Ilmu lain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Sejarah, perspektif, cabang-cabang  dalam ilmu psikologi</dc:title>
  <dc:creator>DEVI</dc:creator>
  <cp:lastModifiedBy>DEVI</cp:lastModifiedBy>
  <cp:revision>10</cp:revision>
  <dcterms:created xsi:type="dcterms:W3CDTF">2020-09-21T23:36:30Z</dcterms:created>
  <dcterms:modified xsi:type="dcterms:W3CDTF">2020-09-22T04:34:14Z</dcterms:modified>
</cp:coreProperties>
</file>