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62" autoAdjust="0"/>
    <p:restoredTop sz="94660"/>
  </p:normalViewPr>
  <p:slideViewPr>
    <p:cSldViewPr snapToGrid="0" showGuides="1">
      <p:cViewPr varScale="1">
        <p:scale>
          <a:sx n="72" d="100"/>
          <a:sy n="72" d="100"/>
        </p:scale>
        <p:origin x="53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11/20/2020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11/20/2020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11/20/2020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11/20/2020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SISTEM PENDIDIKAN NASIONAL</a:t>
            </a:r>
            <a:endParaRPr lang="en-US"/>
          </a:p>
        </p:txBody>
      </p:sp>
      <p:sp>
        <p:nvSpPr>
          <p:cNvPr id="3" name="Subtitle 2"/>
          <p:cNvSpPr>
            <a:spLocks noGrp="1"/>
          </p:cNvSpPr>
          <p:nvPr>
            <p:ph type="subTitle" idx="1"/>
          </p:nvPr>
        </p:nvSpPr>
        <p:spPr>
          <a:xfrm rot="21420000">
            <a:off x="1218406" y="4717735"/>
            <a:ext cx="9755187" cy="550333"/>
          </a:xfrm>
        </p:spPr>
        <p:txBody>
          <a:bodyPr/>
          <a:lstStyle/>
          <a:p>
            <a:r>
              <a:rPr lang="en-US" smtClean="0"/>
              <a:t>Agus sumitra</a:t>
            </a:r>
            <a:endParaRPr lang="en-US"/>
          </a:p>
        </p:txBody>
      </p:sp>
      <p:sp>
        <p:nvSpPr>
          <p:cNvPr id="4" name="Subtitle 2"/>
          <p:cNvSpPr txBox="1">
            <a:spLocks/>
          </p:cNvSpPr>
          <p:nvPr/>
        </p:nvSpPr>
        <p:spPr>
          <a:xfrm rot="21420000">
            <a:off x="1135462" y="3657609"/>
            <a:ext cx="9755187" cy="550333"/>
          </a:xfrm>
          <a:prstGeom prst="rect">
            <a:avLst/>
          </a:prstGeom>
        </p:spPr>
        <p:txBody>
          <a:bodyPr vert="horz" lIns="91440" tIns="45720" rIns="91440" bIns="45720" rtlCol="0" anchor="t">
            <a:noAutofit/>
          </a:bodyPr>
          <a:lstStyle>
            <a:lvl1pPr marL="0" indent="0" algn="r" defTabSz="914400" rtl="0" eaLnBrk="1" latinLnBrk="0" hangingPunct="1">
              <a:lnSpc>
                <a:spcPct val="120000"/>
              </a:lnSpc>
              <a:spcBef>
                <a:spcPts val="1000"/>
              </a:spcBef>
              <a:buClr>
                <a:schemeClr val="accent1"/>
              </a:buClr>
              <a:buSzPct val="160000"/>
              <a:buFont typeface="Arial" panose="020B0604020202020204" pitchFamily="34" charset="0"/>
              <a:buNone/>
              <a:defRPr sz="28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9pPr>
          </a:lstStyle>
          <a:p>
            <a:r>
              <a:rPr lang="en-US" smtClean="0"/>
              <a:t>UNDANG – UNDANG NO. 20. TAHUN. 2003</a:t>
            </a: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014" y="409277"/>
            <a:ext cx="1927350" cy="214779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432" y="2879273"/>
            <a:ext cx="2219739" cy="2219739"/>
          </a:xfrm>
          <a:prstGeom prst="rect">
            <a:avLst/>
          </a:prstGeom>
        </p:spPr>
      </p:pic>
    </p:spTree>
    <p:extLst>
      <p:ext uri="{BB962C8B-B14F-4D97-AF65-F5344CB8AC3E}">
        <p14:creationId xmlns:p14="http://schemas.microsoft.com/office/powerpoint/2010/main" val="1896706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lgn="just">
              <a:buNone/>
            </a:pPr>
            <a:r>
              <a:rPr lang="en-US">
                <a:latin typeface="Courier New" panose="02070309020205020404" pitchFamily="49" charset="0"/>
                <a:cs typeface="Courier New" panose="02070309020205020404" pitchFamily="49" charset="0"/>
              </a:rPr>
              <a:t>Pendidikan nonformal diselenggarakan bagi warga masyarakat yang memerlukan layanan pendidikan </a:t>
            </a:r>
            <a:r>
              <a:rPr lang="en-US" b="1">
                <a:solidFill>
                  <a:srgbClr val="FF0000"/>
                </a:solidFill>
                <a:latin typeface="Courier New" panose="02070309020205020404" pitchFamily="49" charset="0"/>
                <a:cs typeface="Courier New" panose="02070309020205020404" pitchFamily="49" charset="0"/>
              </a:rPr>
              <a:t>yang berfungsi sebagai pengganti, penambah,dan/atau pelengkap pendidikan formal dalam rangka mendukung pendidikan sepanjang hayat</a:t>
            </a:r>
            <a:r>
              <a:rPr lang="en-US">
                <a:latin typeface="Courier New" panose="02070309020205020404" pitchFamily="49" charset="0"/>
                <a:cs typeface="Courier New" panose="02070309020205020404" pitchFamily="49" charset="0"/>
              </a:rPr>
              <a:t>. </a:t>
            </a:r>
            <a:endParaRPr lang="en-US" smtClean="0">
              <a:latin typeface="Courier New" panose="02070309020205020404" pitchFamily="49" charset="0"/>
              <a:cs typeface="Courier New" panose="02070309020205020404" pitchFamily="49" charset="0"/>
            </a:endParaRPr>
          </a:p>
          <a:p>
            <a:pPr marL="0" indent="0" algn="just">
              <a:buNone/>
            </a:pPr>
            <a:r>
              <a:rPr lang="en-US" smtClean="0">
                <a:latin typeface="Courier New" panose="02070309020205020404" pitchFamily="49" charset="0"/>
                <a:cs typeface="Courier New" panose="02070309020205020404" pitchFamily="49" charset="0"/>
              </a:rPr>
              <a:t>Pendidikan </a:t>
            </a:r>
            <a:r>
              <a:rPr lang="en-US">
                <a:latin typeface="Courier New" panose="02070309020205020404" pitchFamily="49" charset="0"/>
                <a:cs typeface="Courier New" panose="02070309020205020404" pitchFamily="49" charset="0"/>
              </a:rPr>
              <a:t>non-formal berfungsi mengembangkan potensi peserta didik dengan penekanan pada penguasaan pengetahuan dan keterampilan fungsional serta pengembangan sikap dan kepribadian profesional.</a:t>
            </a:r>
          </a:p>
          <a:p>
            <a:pPr algn="just"/>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98070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lvl="0" indent="0" algn="just">
              <a:buNone/>
            </a:pPr>
            <a:r>
              <a:rPr lang="en-US" b="1" smtClean="0">
                <a:latin typeface="Courier New" panose="02070309020205020404" pitchFamily="49" charset="0"/>
                <a:cs typeface="Courier New" panose="02070309020205020404" pitchFamily="49" charset="0"/>
              </a:rPr>
              <a:t>C. Pendidikan </a:t>
            </a:r>
            <a:r>
              <a:rPr lang="en-US" b="1">
                <a:latin typeface="Courier New" panose="02070309020205020404" pitchFamily="49" charset="0"/>
                <a:cs typeface="Courier New" panose="02070309020205020404" pitchFamily="49" charset="0"/>
              </a:rPr>
              <a:t>Informal</a:t>
            </a:r>
          </a:p>
          <a:p>
            <a:pPr marL="0" indent="0" algn="just">
              <a:buNone/>
            </a:pPr>
            <a:r>
              <a:rPr lang="en-US">
                <a:latin typeface="Courier New" panose="02070309020205020404" pitchFamily="49" charset="0"/>
                <a:cs typeface="Courier New" panose="02070309020205020404" pitchFamily="49" charset="0"/>
              </a:rPr>
              <a:t>Pendidikan Non-formal di jelaskan pada Undang-undang no.20 tahun 2003 pasal 27. Pendidikan informal adalah jalur pendidikan keluarga dan lingkungan. Kegiatan pendidikan informal yang dilakukan oleh keluarga dan lingkungan berbentuk kegiatan belajar secara mandiri. Hasil pendidikan Informal dapat diakui sama dengan pendidikan formal dan non-formal.</a:t>
            </a:r>
          </a:p>
          <a:p>
            <a:pPr algn="just"/>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40544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lvl="0" indent="0" algn="just">
              <a:buNone/>
            </a:pPr>
            <a:r>
              <a:rPr lang="en-US" b="1" smtClean="0">
                <a:latin typeface="Courier New" panose="02070309020205020404" pitchFamily="49" charset="0"/>
                <a:cs typeface="Courier New" panose="02070309020205020404" pitchFamily="49" charset="0"/>
              </a:rPr>
              <a:t>2. Jenjang </a:t>
            </a:r>
            <a:r>
              <a:rPr lang="en-US" b="1">
                <a:latin typeface="Courier New" panose="02070309020205020404" pitchFamily="49" charset="0"/>
                <a:cs typeface="Courier New" panose="02070309020205020404" pitchFamily="49" charset="0"/>
              </a:rPr>
              <a:t>Pendidikan</a:t>
            </a:r>
            <a:endParaRPr lang="en-US">
              <a:latin typeface="Courier New" panose="02070309020205020404" pitchFamily="49" charset="0"/>
              <a:cs typeface="Courier New" panose="02070309020205020404" pitchFamily="49" charset="0"/>
            </a:endParaRPr>
          </a:p>
          <a:p>
            <a:pPr algn="just"/>
            <a:r>
              <a:rPr lang="en-US">
                <a:latin typeface="Courier New" panose="02070309020205020404" pitchFamily="49" charset="0"/>
                <a:cs typeface="Courier New" panose="02070309020205020404" pitchFamily="49" charset="0"/>
              </a:rPr>
              <a:t>Jenjang pendidikan adalah tahapan pendidikan yang ditetapkan berdasarkan tingkat perkembangan peserta didik, tujuan yang akan dicapai dan kemampuan yang dikembangkan. Jenjang pendidikan terdiri atas Pendidikan Dasar, PendidikanMenengah dan Pendidikan Tinggi.</a:t>
            </a:r>
          </a:p>
          <a:p>
            <a:pPr algn="just"/>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54981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pPr marL="0" lvl="0" indent="0" algn="just">
              <a:buNone/>
            </a:pPr>
            <a:r>
              <a:rPr lang="en-US" b="1" smtClean="0">
                <a:latin typeface="Courier New" panose="02070309020205020404" pitchFamily="49" charset="0"/>
                <a:cs typeface="Courier New" panose="02070309020205020404" pitchFamily="49" charset="0"/>
              </a:rPr>
              <a:t>a. Pendidikan </a:t>
            </a:r>
            <a:r>
              <a:rPr lang="en-US" b="1">
                <a:latin typeface="Courier New" panose="02070309020205020404" pitchFamily="49" charset="0"/>
                <a:cs typeface="Courier New" panose="02070309020205020404" pitchFamily="49" charset="0"/>
              </a:rPr>
              <a:t>Dasar</a:t>
            </a:r>
            <a:endParaRPr lang="en-US">
              <a:latin typeface="Courier New" panose="02070309020205020404" pitchFamily="49" charset="0"/>
              <a:cs typeface="Courier New" panose="02070309020205020404" pitchFamily="49" charset="0"/>
            </a:endParaRPr>
          </a:p>
          <a:p>
            <a:pPr algn="just"/>
            <a:r>
              <a:rPr lang="en-US">
                <a:latin typeface="Courier New" panose="02070309020205020404" pitchFamily="49" charset="0"/>
                <a:cs typeface="Courier New" panose="02070309020205020404" pitchFamily="49" charset="0"/>
              </a:rPr>
              <a:t>Menurut Undang-undang No.20 tahun 2003 pada BAB VI pasal 17 menjelaskan mengenai Pendidikan dasar. Pendidikan dasar merupakan jenjang pendidikan yang melandasi jenjang pendidikan menengah.</a:t>
            </a:r>
          </a:p>
          <a:p>
            <a:pPr algn="just"/>
            <a:r>
              <a:rPr lang="en-US">
                <a:latin typeface="Courier New" panose="02070309020205020404" pitchFamily="49" charset="0"/>
                <a:cs typeface="Courier New" panose="02070309020205020404" pitchFamily="49" charset="0"/>
              </a:rPr>
              <a:t>Pendidikan dasar berbentuk Sekolah Dasar (SD) dan Madrasah Ibtidaiyah(MI) atau bentuk lain yang sederajat serta Sekolah Menengah Pertama (SMP) dan Madrasah Tsanawiyah (MTs), atau bentuk lain yang sederajat.</a:t>
            </a:r>
          </a:p>
          <a:p>
            <a:pPr algn="just"/>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28344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fontScale="92500" lnSpcReduction="10000"/>
          </a:bodyPr>
          <a:lstStyle/>
          <a:p>
            <a:pPr marL="0" lvl="0" indent="0" algn="just">
              <a:buNone/>
            </a:pPr>
            <a:r>
              <a:rPr lang="en-US" b="1" smtClean="0">
                <a:latin typeface="Courier New" panose="02070309020205020404" pitchFamily="49" charset="0"/>
                <a:cs typeface="Courier New" panose="02070309020205020404" pitchFamily="49" charset="0"/>
              </a:rPr>
              <a:t>b. Pendidikan </a:t>
            </a:r>
            <a:r>
              <a:rPr lang="en-US" b="1">
                <a:latin typeface="Courier New" panose="02070309020205020404" pitchFamily="49" charset="0"/>
                <a:cs typeface="Courier New" panose="02070309020205020404" pitchFamily="49" charset="0"/>
              </a:rPr>
              <a:t>Menengah</a:t>
            </a:r>
            <a:endParaRPr lang="en-US">
              <a:latin typeface="Courier New" panose="02070309020205020404" pitchFamily="49" charset="0"/>
              <a:cs typeface="Courier New" panose="02070309020205020404" pitchFamily="49" charset="0"/>
            </a:endParaRPr>
          </a:p>
          <a:p>
            <a:pPr algn="just"/>
            <a:r>
              <a:rPr lang="en-US">
                <a:latin typeface="Courier New" panose="02070309020205020404" pitchFamily="49" charset="0"/>
                <a:cs typeface="Courier New" panose="02070309020205020404" pitchFamily="49" charset="0"/>
              </a:rPr>
              <a:t>Menurut Undang-undang No.20 tahun 2003 pada BAB VI pasal 18 menjelaskan mengenai Pendidikan menengah.</a:t>
            </a:r>
          </a:p>
          <a:p>
            <a:pPr algn="just"/>
            <a:r>
              <a:rPr lang="en-US">
                <a:latin typeface="Courier New" panose="02070309020205020404" pitchFamily="49" charset="0"/>
                <a:cs typeface="Courier New" panose="02070309020205020404" pitchFamily="49" charset="0"/>
              </a:rPr>
              <a:t>Pendidikan menengah merupakan lanjutan pendidikan dasar. Pendidikan menengah terdiri atas pendidikanmenengah umum dan pendidikan menengah kejuruan. Pendidikan menengah berbentuk Sekolah Menengah Atas (SMA), Madrasah Aliyah (MA), Sekolah Menengah Kejuruan (SMK), dan Madrasah Aliyah Kejuruan (MAK), atau bentuk lain yang sederajat.</a:t>
            </a:r>
          </a:p>
          <a:p>
            <a:pPr algn="just"/>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58123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lvl="0" indent="0" algn="just">
              <a:buNone/>
            </a:pPr>
            <a:r>
              <a:rPr lang="en-US" b="1" smtClean="0">
                <a:latin typeface="Courier New" panose="02070309020205020404" pitchFamily="49" charset="0"/>
                <a:cs typeface="Courier New" panose="02070309020205020404" pitchFamily="49" charset="0"/>
              </a:rPr>
              <a:t>c. Pendidikan </a:t>
            </a:r>
            <a:r>
              <a:rPr lang="en-US" b="1">
                <a:latin typeface="Courier New" panose="02070309020205020404" pitchFamily="49" charset="0"/>
                <a:cs typeface="Courier New" panose="02070309020205020404" pitchFamily="49" charset="0"/>
              </a:rPr>
              <a:t>Tinggi</a:t>
            </a:r>
            <a:endParaRPr lang="en-US">
              <a:latin typeface="Courier New" panose="02070309020205020404" pitchFamily="49" charset="0"/>
              <a:cs typeface="Courier New" panose="02070309020205020404" pitchFamily="49" charset="0"/>
            </a:endParaRPr>
          </a:p>
          <a:p>
            <a:pPr algn="just"/>
            <a:r>
              <a:rPr lang="en-US">
                <a:latin typeface="Courier New" panose="02070309020205020404" pitchFamily="49" charset="0"/>
                <a:cs typeface="Courier New" panose="02070309020205020404" pitchFamily="49" charset="0"/>
              </a:rPr>
              <a:t>Menurut Undang-undang No.20 tahun 2003 pada BAB VI pasal 19 menjelaskan mengenai Pendidikan tinggi. Pendidikan tinggi merupakan jenjang pendidikan setelah pendidikan menengah yang mencakup program pendidikan diploma, sarjana, magister, spesialis, dan doktor yang diselenggarakan oleh perguruan tinggi. Pendidikan tinggi diselenggarakan dengan sistem terbuka.</a:t>
            </a:r>
          </a:p>
          <a:p>
            <a:pPr algn="just"/>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53534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E.</a:t>
            </a:r>
            <a:r>
              <a:rPr lang="en-US"/>
              <a:t> </a:t>
            </a:r>
            <a:r>
              <a:rPr lang="en-US" b="1"/>
              <a:t>Program dan Pengelolaan </a:t>
            </a:r>
            <a:r>
              <a:rPr lang="en-US" b="1" smtClean="0"/>
              <a:t>Pendidikan</a:t>
            </a:r>
            <a:endParaRPr lang="en-US"/>
          </a:p>
        </p:txBody>
      </p:sp>
      <p:sp>
        <p:nvSpPr>
          <p:cNvPr id="3" name="Content Placeholder 2"/>
          <p:cNvSpPr>
            <a:spLocks noGrp="1"/>
          </p:cNvSpPr>
          <p:nvPr>
            <p:ph sz="quarter" idx="13"/>
          </p:nvPr>
        </p:nvSpPr>
        <p:spPr/>
        <p:txBody>
          <a:bodyPr/>
          <a:lstStyle/>
          <a:p>
            <a:pPr marL="0" indent="0">
              <a:buNone/>
            </a:pPr>
            <a:r>
              <a:rPr lang="en-US" b="1">
                <a:latin typeface="Courier New" panose="02070309020205020404" pitchFamily="49" charset="0"/>
                <a:cs typeface="Courier New" panose="02070309020205020404" pitchFamily="49" charset="0"/>
              </a:rPr>
              <a:t>1.</a:t>
            </a:r>
            <a:r>
              <a:rPr lang="en-US">
                <a:latin typeface="Courier New" panose="02070309020205020404" pitchFamily="49" charset="0"/>
                <a:cs typeface="Courier New" panose="02070309020205020404" pitchFamily="49" charset="0"/>
              </a:rPr>
              <a:t> </a:t>
            </a:r>
            <a:r>
              <a:rPr lang="en-US" b="1">
                <a:latin typeface="Courier New" panose="02070309020205020404" pitchFamily="49" charset="0"/>
                <a:cs typeface="Courier New" panose="02070309020205020404" pitchFamily="49" charset="0"/>
              </a:rPr>
              <a:t>Jenis Pendidikan</a:t>
            </a:r>
            <a:endParaRPr lang="en-US">
              <a:latin typeface="Courier New" panose="02070309020205020404" pitchFamily="49" charset="0"/>
              <a:cs typeface="Courier New" panose="02070309020205020404" pitchFamily="49" charset="0"/>
            </a:endParaRPr>
          </a:p>
          <a:p>
            <a:r>
              <a:rPr lang="en-US">
                <a:latin typeface="Courier New" panose="02070309020205020404" pitchFamily="49" charset="0"/>
                <a:cs typeface="Courier New" panose="02070309020205020404" pitchFamily="49" charset="0"/>
              </a:rPr>
              <a:t>Jenis pendidikan adalah kelompok yang didasarkan pada kekhususan tujuan pendidikan suatu satuan pendidikan</a:t>
            </a:r>
            <a:r>
              <a:rPr lang="en-US" smtClean="0">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a:p>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80671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47261" y="1654136"/>
            <a:ext cx="10394707" cy="3311189"/>
          </a:xfrm>
        </p:spPr>
        <p:txBody>
          <a:bodyPr>
            <a:noAutofit/>
          </a:bodyPr>
          <a:lstStyle/>
          <a:p>
            <a:pPr marL="0" lvl="0" indent="0" algn="just">
              <a:buNone/>
            </a:pPr>
            <a:r>
              <a:rPr lang="en-US" b="1" smtClean="0">
                <a:latin typeface="Courier New" panose="02070309020205020404" pitchFamily="49" charset="0"/>
                <a:cs typeface="Courier New" panose="02070309020205020404" pitchFamily="49" charset="0"/>
              </a:rPr>
              <a:t>a. Pendidikan </a:t>
            </a:r>
            <a:r>
              <a:rPr lang="en-US" b="1">
                <a:latin typeface="Courier New" panose="02070309020205020404" pitchFamily="49" charset="0"/>
                <a:cs typeface="Courier New" panose="02070309020205020404" pitchFamily="49" charset="0"/>
              </a:rPr>
              <a:t>Usia Dini</a:t>
            </a:r>
            <a:endParaRPr lang="en-US">
              <a:latin typeface="Courier New" panose="02070309020205020404" pitchFamily="49" charset="0"/>
              <a:cs typeface="Courier New" panose="02070309020205020404" pitchFamily="49" charset="0"/>
            </a:endParaRPr>
          </a:p>
          <a:p>
            <a:pPr algn="just"/>
            <a:r>
              <a:rPr lang="en-US">
                <a:latin typeface="Courier New" panose="02070309020205020404" pitchFamily="49" charset="0"/>
                <a:cs typeface="Courier New" panose="02070309020205020404" pitchFamily="49" charset="0"/>
              </a:rPr>
              <a:t>Pendidikan Usia Dini dijelaskan pada Undang-undang no.20 tahun 2003 padaBab VI pasal 28. Pendidikan anak usia dini diselenggarakan sebelum </a:t>
            </a:r>
            <a:r>
              <a:rPr lang="en-US" smtClean="0">
                <a:latin typeface="Courier New" panose="02070309020205020404" pitchFamily="49" charset="0"/>
                <a:cs typeface="Courier New" panose="02070309020205020404" pitchFamily="49" charset="0"/>
              </a:rPr>
              <a:t>jenjang</a:t>
            </a:r>
            <a:endParaRPr lang="en-US">
              <a:latin typeface="Courier New" panose="02070309020205020404" pitchFamily="49" charset="0"/>
              <a:cs typeface="Courier New" panose="02070309020205020404" pitchFamily="49" charset="0"/>
            </a:endParaRPr>
          </a:p>
          <a:p>
            <a:pPr algn="just"/>
            <a:r>
              <a:rPr lang="en-US">
                <a:latin typeface="Courier New" panose="02070309020205020404" pitchFamily="49" charset="0"/>
                <a:cs typeface="Courier New" panose="02070309020205020404" pitchFamily="49" charset="0"/>
              </a:rPr>
              <a:t>Pendidikan anak usia dini dapat diselenggarakan melalui jalur pendidikan formal, nonformal, dan/atau informal. Pendidikan anak usia dini pada jalur  pendidikan formal berbentuk Taman Kanak-kanak (TK), Raudatul Athfal (RA),atau bentuk lain yang sederajat. Pendidikan anak usia dini pada jalur pendidikannonformal berbentuk Kelompok Bermain (KB), Taman Penitipan Anak (TPA),atau bentuk lain yang sederajat. Pendidikan anak usia dini pada jalur pendidikaninformal berbentuk pendidikan keluarga atau pendidikan yang diselenggarakanoleh lingkungan.</a:t>
            </a:r>
          </a:p>
          <a:p>
            <a:pPr algn="just"/>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56141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93035" y="1241762"/>
            <a:ext cx="10394707" cy="3311189"/>
          </a:xfrm>
        </p:spPr>
        <p:txBody>
          <a:bodyPr>
            <a:noAutofit/>
          </a:bodyPr>
          <a:lstStyle/>
          <a:p>
            <a:pPr marL="0" lvl="0" indent="0" algn="just">
              <a:buNone/>
            </a:pPr>
            <a:r>
              <a:rPr lang="en-US" b="1" smtClean="0">
                <a:latin typeface="Courier New" panose="02070309020205020404" pitchFamily="49" charset="0"/>
                <a:cs typeface="Courier New" panose="02070309020205020404" pitchFamily="49" charset="0"/>
              </a:rPr>
              <a:t>b. Pendidikan </a:t>
            </a:r>
            <a:r>
              <a:rPr lang="en-US" b="1">
                <a:latin typeface="Courier New" panose="02070309020205020404" pitchFamily="49" charset="0"/>
                <a:cs typeface="Courier New" panose="02070309020205020404" pitchFamily="49" charset="0"/>
              </a:rPr>
              <a:t>Kedinasan</a:t>
            </a:r>
            <a:endParaRPr lang="en-US">
              <a:latin typeface="Courier New" panose="02070309020205020404" pitchFamily="49" charset="0"/>
              <a:cs typeface="Courier New" panose="02070309020205020404" pitchFamily="49" charset="0"/>
            </a:endParaRPr>
          </a:p>
          <a:p>
            <a:pPr algn="just"/>
            <a:r>
              <a:rPr lang="en-US">
                <a:latin typeface="Courier New" panose="02070309020205020404" pitchFamily="49" charset="0"/>
                <a:cs typeface="Courier New" panose="02070309020205020404" pitchFamily="49" charset="0"/>
              </a:rPr>
              <a:t>Pendidikan Kedinasan dijelaskan pada Undang-undang no.20 tahun 2003 padaBab VI pasal 29. Pendidikan kedinasan merupakan pendidikan profesi yang diselenggarakan oleh departemen atau lembaga pemerintah non departemen. Pendidikan kedinasan berfungsi meningkatkan kemampuan dan keterampilan dalam pelaksanaan tugas kedinasan bagi pegawai dan calon pegawai negeri suatu departemen atau lembaga pemerintah non departemen. Pendidikan kedinasan diselenggarakan melalui jalur pendidikan formal dan nonformal.</a:t>
            </a:r>
          </a:p>
          <a:p>
            <a:pPr algn="just"/>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07679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07505" y="1773405"/>
            <a:ext cx="10394707" cy="3311189"/>
          </a:xfrm>
        </p:spPr>
        <p:txBody>
          <a:bodyPr>
            <a:noAutofit/>
          </a:bodyPr>
          <a:lstStyle/>
          <a:p>
            <a:pPr marL="0" lvl="0" indent="0" algn="just">
              <a:buNone/>
            </a:pPr>
            <a:r>
              <a:rPr lang="en-US" b="1" smtClean="0">
                <a:latin typeface="Courier New" panose="02070309020205020404" pitchFamily="49" charset="0"/>
                <a:cs typeface="Courier New" panose="02070309020205020404" pitchFamily="49" charset="0"/>
              </a:rPr>
              <a:t>c. Pendidikan </a:t>
            </a:r>
            <a:r>
              <a:rPr lang="en-US" b="1">
                <a:latin typeface="Courier New" panose="02070309020205020404" pitchFamily="49" charset="0"/>
                <a:cs typeface="Courier New" panose="02070309020205020404" pitchFamily="49" charset="0"/>
              </a:rPr>
              <a:t>Keagamaan</a:t>
            </a:r>
            <a:endParaRPr lang="en-US">
              <a:latin typeface="Courier New" panose="02070309020205020404" pitchFamily="49" charset="0"/>
              <a:cs typeface="Courier New" panose="02070309020205020404" pitchFamily="49" charset="0"/>
            </a:endParaRPr>
          </a:p>
          <a:p>
            <a:pPr algn="just"/>
            <a:r>
              <a:rPr lang="en-US">
                <a:latin typeface="Courier New" panose="02070309020205020404" pitchFamily="49" charset="0"/>
                <a:cs typeface="Courier New" panose="02070309020205020404" pitchFamily="49" charset="0"/>
              </a:rPr>
              <a:t>Pendidikan Keagamaan dijelaskan pada Undang-undang no.20 tahun 2003 pada Bab VI pasal 30. Pendidikan keagamaan diselenggarakan oleh Pemerintah dan/atau kelompok masyarakat dari pemeluk agama, sesuai dengan peraturan perundang-undangan. Pendidikan keagamaan berfungsi mempersiapkan peserta didik menjadi anggota masyarakat yang memahami dan mengamalkan nilai-nilai ajaran agamanya dan/atau menjadi ahli ilmu agama. Pendidikan keagamaan dapat diselenggarakan pada jalur pendidikan formal, nonformal, dan informal. Pendidikan keagamaan berbentuk pendidikan diniyah, pesantren, pasraman, pabhaja samanera, dan bentuk lain yang sejenis.</a:t>
            </a:r>
          </a:p>
          <a:p>
            <a:pPr algn="just"/>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84691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A.</a:t>
            </a:r>
            <a:r>
              <a:rPr lang="en-US"/>
              <a:t> </a:t>
            </a:r>
            <a:r>
              <a:rPr lang="en-US" b="1" smtClean="0"/>
              <a:t>Definisi</a:t>
            </a:r>
            <a:endParaRPr lang="en-US"/>
          </a:p>
        </p:txBody>
      </p:sp>
      <p:sp>
        <p:nvSpPr>
          <p:cNvPr id="3" name="Content Placeholder 2"/>
          <p:cNvSpPr>
            <a:spLocks noGrp="1"/>
          </p:cNvSpPr>
          <p:nvPr>
            <p:ph sz="quarter" idx="13"/>
          </p:nvPr>
        </p:nvSpPr>
        <p:spPr>
          <a:xfrm>
            <a:off x="278296" y="1563758"/>
            <a:ext cx="11370365" cy="5141842"/>
          </a:xfrm>
        </p:spPr>
        <p:txBody>
          <a:bodyPr>
            <a:normAutofit/>
          </a:bodyPr>
          <a:lstStyle/>
          <a:p>
            <a:pPr marL="0" indent="0" algn="just">
              <a:buNone/>
            </a:pPr>
            <a:r>
              <a:rPr lang="en-US" b="1">
                <a:latin typeface="Courier New" panose="02070309020205020404" pitchFamily="49" charset="0"/>
                <a:cs typeface="Courier New" panose="02070309020205020404" pitchFamily="49" charset="0"/>
              </a:rPr>
              <a:t>1.	Definisi Pendidikan</a:t>
            </a:r>
          </a:p>
          <a:p>
            <a:pPr algn="just"/>
            <a:r>
              <a:rPr lang="en-US">
                <a:latin typeface="Courier New" panose="02070309020205020404" pitchFamily="49" charset="0"/>
                <a:cs typeface="Courier New" panose="02070309020205020404" pitchFamily="49" charset="0"/>
              </a:rPr>
              <a:t>Menurut Undang-undang No.20 Tahun 2003 Pasal 1 ayat 1 yang dimaksud dengan Pendidikan adalah usaha sadar dan terencana untuk mewujudkan suasana belajar dan proses pembelajaran agar peserta didik secara aktif mengembangkan potens dirinya untuk memiliki kekuatan spiritual keagamaan, pengendalian diri,kepribadian, kecerdasan, akhlak mulia, serta keterampilan yang diperlukan dirinya, masyarakat, bangsa dan negara.</a:t>
            </a:r>
          </a:p>
          <a:p>
            <a:pPr algn="just"/>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42381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87018" y="1586318"/>
            <a:ext cx="10394707" cy="3311189"/>
          </a:xfrm>
        </p:spPr>
        <p:txBody>
          <a:bodyPr>
            <a:noAutofit/>
          </a:bodyPr>
          <a:lstStyle/>
          <a:p>
            <a:pPr marL="0" lvl="0" indent="0" algn="just">
              <a:buNone/>
            </a:pPr>
            <a:r>
              <a:rPr lang="en-US" b="1" smtClean="0">
                <a:latin typeface="Courier New" panose="02070309020205020404" pitchFamily="49" charset="0"/>
                <a:cs typeface="Courier New" panose="02070309020205020404" pitchFamily="49" charset="0"/>
              </a:rPr>
              <a:t>d. Pendidikan </a:t>
            </a:r>
            <a:r>
              <a:rPr lang="en-US" b="1">
                <a:latin typeface="Courier New" panose="02070309020205020404" pitchFamily="49" charset="0"/>
                <a:cs typeface="Courier New" panose="02070309020205020404" pitchFamily="49" charset="0"/>
              </a:rPr>
              <a:t>Jarak Jauh</a:t>
            </a:r>
            <a:endParaRPr lang="en-US">
              <a:latin typeface="Courier New" panose="02070309020205020404" pitchFamily="49" charset="0"/>
              <a:cs typeface="Courier New" panose="02070309020205020404" pitchFamily="49" charset="0"/>
            </a:endParaRPr>
          </a:p>
          <a:p>
            <a:pPr algn="just"/>
            <a:r>
              <a:rPr lang="en-US">
                <a:latin typeface="Courier New" panose="02070309020205020404" pitchFamily="49" charset="0"/>
                <a:cs typeface="Courier New" panose="02070309020205020404" pitchFamily="49" charset="0"/>
              </a:rPr>
              <a:t>Pendidikan Jarak Jauh dijelaskan pada Undang-undang no.20 tahun 2003 pada Bab VI pasal 31. Pendidikan jarak jauh dapat diselenggarakan pada semua jalur, jenjang, dan jenis pendidikan</a:t>
            </a:r>
            <a:r>
              <a:rPr lang="en-US" smtClean="0">
                <a:latin typeface="Courier New" panose="02070309020205020404" pitchFamily="49" charset="0"/>
                <a:cs typeface="Courier New" panose="02070309020205020404" pitchFamily="49" charset="0"/>
              </a:rPr>
              <a:t>.</a:t>
            </a:r>
            <a:endParaRPr lang="en-US">
              <a:latin typeface="Courier New" panose="02070309020205020404" pitchFamily="49" charset="0"/>
              <a:cs typeface="Courier New" panose="02070309020205020404" pitchFamily="49" charset="0"/>
            </a:endParaRPr>
          </a:p>
          <a:p>
            <a:pPr algn="just"/>
            <a:r>
              <a:rPr lang="en-US">
                <a:latin typeface="Courier New" panose="02070309020205020404" pitchFamily="49" charset="0"/>
                <a:cs typeface="Courier New" panose="02070309020205020404" pitchFamily="49" charset="0"/>
              </a:rPr>
              <a:t>Pendidikan jarak jauh berfungsi memberikan layanan pendidikan kepada kelompok masyarakat yang tidak dapat mengikuti pendidikan secara tatap muka atau reguler. Pendidikan jarak jauh diselenggarakan dalam berbagai bentuk, modus, dan cakupan yang didukung oleh sarana dan layanan belajar serta sistem penilaian yang menjamin mutu lulusan sesuai dengan standar nasional pendidikan.</a:t>
            </a:r>
          </a:p>
          <a:p>
            <a:pPr algn="just"/>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4365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1974" y="1086679"/>
            <a:ext cx="10909852" cy="4214191"/>
          </a:xfrm>
        </p:spPr>
        <p:txBody>
          <a:bodyPr>
            <a:noAutofit/>
          </a:bodyPr>
          <a:lstStyle/>
          <a:p>
            <a:pPr marL="0" lvl="0" indent="0" algn="just">
              <a:buNone/>
            </a:pPr>
            <a:r>
              <a:rPr lang="en-US" sz="2200" b="1" smtClean="0">
                <a:latin typeface="Courier New" panose="02070309020205020404" pitchFamily="49" charset="0"/>
                <a:cs typeface="Courier New" panose="02070309020205020404" pitchFamily="49" charset="0"/>
              </a:rPr>
              <a:t>E. Pendidikan </a:t>
            </a:r>
            <a:r>
              <a:rPr lang="en-US" sz="2200" b="1">
                <a:latin typeface="Courier New" panose="02070309020205020404" pitchFamily="49" charset="0"/>
                <a:cs typeface="Courier New" panose="02070309020205020404" pitchFamily="49" charset="0"/>
              </a:rPr>
              <a:t>Khusus dan Pendidikan Layanan Khusus</a:t>
            </a:r>
            <a:endParaRPr lang="en-US" sz="2200">
              <a:latin typeface="Courier New" panose="02070309020205020404" pitchFamily="49" charset="0"/>
              <a:cs typeface="Courier New" panose="02070309020205020404" pitchFamily="49" charset="0"/>
            </a:endParaRPr>
          </a:p>
          <a:p>
            <a:pPr algn="just"/>
            <a:r>
              <a:rPr lang="en-US" sz="2200">
                <a:latin typeface="Courier New" panose="02070309020205020404" pitchFamily="49" charset="0"/>
                <a:cs typeface="Courier New" panose="02070309020205020404" pitchFamily="49" charset="0"/>
              </a:rPr>
              <a:t>Pendidikan Khusus dan Pendidikan Layanan Khusus dijelaskan pada Undang-undang no.20 tahun 2003 pada Bab VI pasal 32. Pendidikan </a:t>
            </a:r>
            <a:r>
              <a:rPr lang="en-US" sz="2200" smtClean="0">
                <a:latin typeface="Courier New" panose="02070309020205020404" pitchFamily="49" charset="0"/>
                <a:cs typeface="Courier New" panose="02070309020205020404" pitchFamily="49" charset="0"/>
              </a:rPr>
              <a:t>khusus merupakan</a:t>
            </a:r>
            <a:r>
              <a:rPr lang="en-US" sz="2200">
                <a:latin typeface="Courier New" panose="02070309020205020404" pitchFamily="49" charset="0"/>
                <a:cs typeface="Courier New" panose="02070309020205020404" pitchFamily="49" charset="0"/>
              </a:rPr>
              <a:t> pendidikan bagi peserta didik yang memiliki tingkat </a:t>
            </a:r>
            <a:r>
              <a:rPr lang="en-US" sz="2200" smtClean="0">
                <a:latin typeface="Courier New" panose="02070309020205020404" pitchFamily="49" charset="0"/>
                <a:cs typeface="Courier New" panose="02070309020205020404" pitchFamily="49" charset="0"/>
              </a:rPr>
              <a:t>kesulitan</a:t>
            </a:r>
            <a:r>
              <a:rPr lang="en-US" sz="2200">
                <a:latin typeface="Courier New" panose="02070309020205020404" pitchFamily="49" charset="0"/>
                <a:cs typeface="Courier New" panose="02070309020205020404" pitchFamily="49" charset="0"/>
              </a:rPr>
              <a:t> </a:t>
            </a:r>
            <a:r>
              <a:rPr lang="en-US" sz="2200" smtClean="0">
                <a:latin typeface="Courier New" panose="02070309020205020404" pitchFamily="49" charset="0"/>
                <a:cs typeface="Courier New" panose="02070309020205020404" pitchFamily="49" charset="0"/>
              </a:rPr>
              <a:t>dalam mengikuti proses pembelajaran</a:t>
            </a:r>
            <a:r>
              <a:rPr lang="en-US" sz="2200">
                <a:latin typeface="Courier New" panose="02070309020205020404" pitchFamily="49" charset="0"/>
                <a:cs typeface="Courier New" panose="02070309020205020404" pitchFamily="49" charset="0"/>
              </a:rPr>
              <a:t> karena kelainan fisik, emosional, mental, sosial, dan/atau memiliki potensi kecerdasan dan bakat istimewa. Pendidikan layanan khusus merupakan pendidikan bagi peserta didik di daerah terpencil atau terbelakang, masyarakat adat yang terpencil, dan/atau mengalami bencana alam, </a:t>
            </a:r>
            <a:r>
              <a:rPr lang="en-US" sz="2200" smtClean="0">
                <a:latin typeface="Courier New" panose="02070309020205020404" pitchFamily="49" charset="0"/>
                <a:cs typeface="Courier New" panose="02070309020205020404" pitchFamily="49" charset="0"/>
              </a:rPr>
              <a:t>bencana sosial</a:t>
            </a:r>
            <a:r>
              <a:rPr lang="en-US" sz="2200">
                <a:latin typeface="Courier New" panose="02070309020205020404" pitchFamily="49" charset="0"/>
                <a:cs typeface="Courier New" panose="02070309020205020404" pitchFamily="49" charset="0"/>
              </a:rPr>
              <a:t>, dan tidak mampu dari segi ekonomi.</a:t>
            </a:r>
          </a:p>
          <a:p>
            <a:pPr algn="just"/>
            <a:endParaRPr lang="en-US" sz="22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01878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3819939"/>
          </a:xfrm>
        </p:spPr>
        <p:txBody>
          <a:bodyPr>
            <a:noAutofit/>
          </a:bodyPr>
          <a:lstStyle/>
          <a:p>
            <a:pPr algn="ctr"/>
            <a:r>
              <a:rPr lang="en-US" sz="13800" smtClean="0"/>
              <a:t>TERIMA KASIH</a:t>
            </a:r>
            <a:endParaRPr lang="en-US" sz="13800"/>
          </a:p>
        </p:txBody>
      </p:sp>
    </p:spTree>
    <p:extLst>
      <p:ext uri="{BB962C8B-B14F-4D97-AF65-F5344CB8AC3E}">
        <p14:creationId xmlns:p14="http://schemas.microsoft.com/office/powerpoint/2010/main" val="3121753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pPr>
            <a:r>
              <a:rPr lang="en-US" b="1">
                <a:latin typeface="Courier New" panose="02070309020205020404" pitchFamily="49" charset="0"/>
                <a:cs typeface="Courier New" panose="02070309020205020404" pitchFamily="49" charset="0"/>
              </a:rPr>
              <a:t>2.	Definisi Pendidikan Nasional</a:t>
            </a:r>
          </a:p>
          <a:p>
            <a:pPr algn="just"/>
            <a:r>
              <a:rPr lang="en-US">
                <a:latin typeface="Courier New" panose="02070309020205020404" pitchFamily="49" charset="0"/>
                <a:cs typeface="Courier New" panose="02070309020205020404" pitchFamily="49" charset="0"/>
              </a:rPr>
              <a:t>Menurut Undang-undang No.20 Tahun 2003 Pasal 1 ayat 2 yang dimaksud dengan Pendidikan Nasional adalah pendidikan yang berdasarkan Pancasila danUndang-Undang Dasar Negara Republik Indonesia Tahun 1945 yang berakar pada nilai-nilai agama, kebudayaan nasional Indonesia dan tanggap terhadap tuntutan perubahan zaman.</a:t>
            </a:r>
          </a:p>
          <a:p>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71497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lgn="just">
              <a:buNone/>
            </a:pPr>
            <a:r>
              <a:rPr lang="en-US" b="1">
                <a:latin typeface="Courier New" panose="02070309020205020404" pitchFamily="49" charset="0"/>
                <a:cs typeface="Courier New" panose="02070309020205020404" pitchFamily="49" charset="0"/>
              </a:rPr>
              <a:t>3.	Definisi Sistem Pendidikan Nasional</a:t>
            </a:r>
          </a:p>
          <a:p>
            <a:pPr marL="0" indent="0" algn="just">
              <a:buNone/>
            </a:pPr>
            <a:r>
              <a:rPr lang="en-US">
                <a:latin typeface="Courier New" panose="02070309020205020404" pitchFamily="49" charset="0"/>
                <a:cs typeface="Courier New" panose="02070309020205020404" pitchFamily="49" charset="0"/>
              </a:rPr>
              <a:t>Kata sistem berasal dari bahasa Yunani yaitu systema yang berarti adalah “cara atau strategi”. Dalam bahasa Inggris sistem berarti “ system, jaringan, susunan, cara”. Sistem juga diartikan “suatu strategi atau cara berpikir”. Sedangkan kata pendidikan itu berasal dari kata “Pedagogi”kata tersebut berasal dari bahasa yunani kuno, yang jika dieja menjadi 2 kata yaitu Paid yang artinya anak dan Agagos yang artinya membimbing.</a:t>
            </a:r>
          </a:p>
        </p:txBody>
      </p:sp>
    </p:spTree>
    <p:extLst>
      <p:ext uri="{BB962C8B-B14F-4D97-AF65-F5344CB8AC3E}">
        <p14:creationId xmlns:p14="http://schemas.microsoft.com/office/powerpoint/2010/main" val="1270649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fontScale="92500" lnSpcReduction="20000"/>
          </a:bodyPr>
          <a:lstStyle/>
          <a:p>
            <a:pPr algn="just"/>
            <a:r>
              <a:rPr lang="en-US">
                <a:latin typeface="Courier New" panose="02070309020205020404" pitchFamily="49" charset="0"/>
                <a:cs typeface="Courier New" panose="02070309020205020404" pitchFamily="49" charset="0"/>
              </a:rPr>
              <a:t>Dengan demikian Pendidikan bisa diartikan sebagai usaha sadar dan terencana untuk mewujudkan proses pembelajaran dan suasana belajar agar para pelajar di didik secara aktif dalam mengembangkan potensi dirinya yang diperlukan untuk dirinya dan masyarakat. Jadi, bisa di simpulkan bahwa sistem pendidikan adalah suatu strategi atau cara yang akan di pakai untuk melakukan proses belajar mengajar untuk mencapaitujuan agar para pelajar tersebut dapat secara aktif Menurut Undang-undang No.20 Tahun 2003 Pasal 1 ayat ke 3 yang dimaksud dengan Sistem Pendidikan Nasional adalah keseluruhan komponen pendidikan yangsaling terkait secara terpadu untuk mencapai tujuan pendidikan nasional</a:t>
            </a:r>
            <a:r>
              <a:rPr lang="en-US">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5832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B.</a:t>
            </a:r>
            <a:r>
              <a:rPr lang="en-US"/>
              <a:t> </a:t>
            </a:r>
            <a:r>
              <a:rPr lang="en-US" b="1"/>
              <a:t>Dasar, Fungsi dan Tujuan Pendidikan </a:t>
            </a:r>
            <a:r>
              <a:rPr lang="en-US" b="1" smtClean="0"/>
              <a:t>Nasional</a:t>
            </a:r>
            <a:endParaRPr lang="en-US"/>
          </a:p>
        </p:txBody>
      </p:sp>
      <p:sp>
        <p:nvSpPr>
          <p:cNvPr id="3" name="Content Placeholder 2"/>
          <p:cNvSpPr>
            <a:spLocks noGrp="1"/>
          </p:cNvSpPr>
          <p:nvPr>
            <p:ph sz="quarter" idx="13"/>
          </p:nvPr>
        </p:nvSpPr>
        <p:spPr>
          <a:xfrm>
            <a:off x="685800" y="2169412"/>
            <a:ext cx="10394707" cy="3311189"/>
          </a:xfrm>
        </p:spPr>
        <p:txBody>
          <a:bodyPr>
            <a:normAutofit lnSpcReduction="10000"/>
          </a:bodyPr>
          <a:lstStyle/>
          <a:p>
            <a:pPr algn="just"/>
            <a:r>
              <a:rPr lang="en-US">
                <a:latin typeface="Courier New" panose="02070309020205020404" pitchFamily="49" charset="0"/>
                <a:cs typeface="Courier New" panose="02070309020205020404" pitchFamily="49" charset="0"/>
              </a:rPr>
              <a:t>Undang-undang No.20 Tahun 2003 pada Bab II Pasal 2 dan Pasal 3 membicarakan mengenai Dasar, Fungsi dan Tujuan Pendidikan Nasional</a:t>
            </a:r>
          </a:p>
          <a:p>
            <a:pPr algn="just"/>
            <a:endParaRPr lang="en-US">
              <a:latin typeface="Courier New" panose="02070309020205020404" pitchFamily="49" charset="0"/>
              <a:cs typeface="Courier New" panose="02070309020205020404" pitchFamily="49" charset="0"/>
            </a:endParaRPr>
          </a:p>
          <a:p>
            <a:pPr marL="0" indent="0" algn="just">
              <a:buNone/>
            </a:pPr>
            <a:r>
              <a:rPr lang="en-US" b="1">
                <a:latin typeface="Courier New" panose="02070309020205020404" pitchFamily="49" charset="0"/>
                <a:cs typeface="Courier New" panose="02070309020205020404" pitchFamily="49" charset="0"/>
              </a:rPr>
              <a:t>1.	Dasar Pendidikan Nasional</a:t>
            </a:r>
          </a:p>
          <a:p>
            <a:pPr marL="0" indent="0" algn="just">
              <a:buNone/>
            </a:pPr>
            <a:r>
              <a:rPr lang="en-US">
                <a:latin typeface="Courier New" panose="02070309020205020404" pitchFamily="49" charset="0"/>
                <a:cs typeface="Courier New" panose="02070309020205020404" pitchFamily="49" charset="0"/>
              </a:rPr>
              <a:t>Menurut Undang-undang no.20 tahun 2003 Pasal 2 Pendidikan nasional berdasarkan Pancasila dan Undang-Undang Dasar Negara Republik Indonesia Tahun1945.</a:t>
            </a:r>
          </a:p>
          <a:p>
            <a:pPr algn="just"/>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00864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lnSpcReduction="10000"/>
          </a:bodyPr>
          <a:lstStyle/>
          <a:p>
            <a:pPr marL="0" indent="0" algn="just">
              <a:buNone/>
            </a:pPr>
            <a:r>
              <a:rPr lang="en-US" b="1">
                <a:latin typeface="Courier New" panose="02070309020205020404" pitchFamily="49" charset="0"/>
                <a:cs typeface="Courier New" panose="02070309020205020404" pitchFamily="49" charset="0"/>
              </a:rPr>
              <a:t>2.	Fungsi dan Tujuan Pendidikan Nasional</a:t>
            </a:r>
          </a:p>
          <a:p>
            <a:pPr algn="just"/>
            <a:r>
              <a:rPr lang="en-US">
                <a:latin typeface="Courier New" panose="02070309020205020404" pitchFamily="49" charset="0"/>
                <a:cs typeface="Courier New" panose="02070309020205020404" pitchFamily="49" charset="0"/>
              </a:rPr>
              <a:t>Menurut Undang-undang no.20 tahun 2003 Pasal 3 Pendidikan nasional berfungsi mengembangkan kemampuan dan membentuk watak serta peradaban bangsa yang bermartabat dalam rangka mencerdaskan kehidupan bangsa. Bertujuan untuk berkembangnya potensi peserta didik agar menjadi manusia yang beriman dan bertaqwa kepada Tuhan Yang Maha Esa, berakhlak mulia, sehat, berilmu cakap, kreatif, mandiri, dan menjadi warga negara yang demokratis serta bertanggung jawab.</a:t>
            </a:r>
          </a:p>
          <a:p>
            <a:pPr algn="just"/>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17115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C.</a:t>
            </a:r>
            <a:r>
              <a:rPr lang="en-US"/>
              <a:t> </a:t>
            </a:r>
            <a:r>
              <a:rPr lang="en-US" b="1"/>
              <a:t>Kelembagaan </a:t>
            </a:r>
            <a:r>
              <a:rPr lang="en-US" b="1" smtClean="0"/>
              <a:t>Pendidikan</a:t>
            </a:r>
            <a:endParaRPr lang="en-US"/>
          </a:p>
        </p:txBody>
      </p:sp>
      <p:sp>
        <p:nvSpPr>
          <p:cNvPr id="3" name="Content Placeholder 2"/>
          <p:cNvSpPr>
            <a:spLocks noGrp="1"/>
          </p:cNvSpPr>
          <p:nvPr>
            <p:ph sz="quarter" idx="13"/>
          </p:nvPr>
        </p:nvSpPr>
        <p:spPr>
          <a:xfrm>
            <a:off x="685800" y="2328436"/>
            <a:ext cx="10394707" cy="3311189"/>
          </a:xfrm>
        </p:spPr>
        <p:txBody>
          <a:bodyPr>
            <a:noAutofit/>
          </a:bodyPr>
          <a:lstStyle/>
          <a:p>
            <a:pPr algn="just"/>
            <a:r>
              <a:rPr lang="en-US" sz="1800">
                <a:latin typeface="Courier New" panose="02070309020205020404" pitchFamily="49" charset="0"/>
                <a:cs typeface="Courier New" panose="02070309020205020404" pitchFamily="49" charset="0"/>
              </a:rPr>
              <a:t>Menurut Undang-undang No.20 tahun 2003 pada BAB VI membahas mengenai Jalur, Jenjang dan Jenis Pendidikan</a:t>
            </a:r>
            <a:r>
              <a:rPr lang="en-US" sz="1800" smtClean="0">
                <a:latin typeface="Courier New" panose="02070309020205020404" pitchFamily="49" charset="0"/>
                <a:cs typeface="Courier New" panose="02070309020205020404" pitchFamily="49" charset="0"/>
              </a:rPr>
              <a:t>.</a:t>
            </a:r>
          </a:p>
          <a:p>
            <a:pPr marL="0" lvl="0" indent="0" algn="just">
              <a:buNone/>
            </a:pPr>
            <a:r>
              <a:rPr lang="en-US" sz="1800" b="1" smtClean="0">
                <a:latin typeface="Courier New" panose="02070309020205020404" pitchFamily="49" charset="0"/>
                <a:cs typeface="Courier New" panose="02070309020205020404" pitchFamily="49" charset="0"/>
              </a:rPr>
              <a:t>1</a:t>
            </a:r>
            <a:r>
              <a:rPr lang="en-US" sz="1800" b="1" smtClean="0">
                <a:latin typeface="Courier New" panose="02070309020205020404" pitchFamily="49" charset="0"/>
                <a:cs typeface="Courier New" panose="02070309020205020404" pitchFamily="49" charset="0"/>
              </a:rPr>
              <a:t>. Jalur </a:t>
            </a:r>
            <a:r>
              <a:rPr lang="en-US" sz="1800" b="1">
                <a:latin typeface="Courier New" panose="02070309020205020404" pitchFamily="49" charset="0"/>
                <a:cs typeface="Courier New" panose="02070309020205020404" pitchFamily="49" charset="0"/>
              </a:rPr>
              <a:t>Pendidikan</a:t>
            </a:r>
            <a:endParaRPr lang="en-US" sz="1800">
              <a:latin typeface="Courier New" panose="02070309020205020404" pitchFamily="49" charset="0"/>
              <a:cs typeface="Courier New" panose="02070309020205020404" pitchFamily="49" charset="0"/>
            </a:endParaRPr>
          </a:p>
          <a:p>
            <a:pPr algn="just"/>
            <a:r>
              <a:rPr lang="en-US" sz="1800">
                <a:latin typeface="Courier New" panose="02070309020205020404" pitchFamily="49" charset="0"/>
                <a:cs typeface="Courier New" panose="02070309020205020404" pitchFamily="49" charset="0"/>
              </a:rPr>
              <a:t>Jalur pendidikan adalah wahana yang dilalui peserta didik untuk mengembangkan potensi diri dalam suatu proses pendidikan yang sesuai dengan tujuan pendidikan.</a:t>
            </a:r>
          </a:p>
          <a:p>
            <a:pPr marL="0" lvl="0" indent="0" algn="just">
              <a:buNone/>
            </a:pPr>
            <a:r>
              <a:rPr lang="en-US" sz="1800" smtClean="0">
                <a:latin typeface="Courier New" panose="02070309020205020404" pitchFamily="49" charset="0"/>
                <a:cs typeface="Courier New" panose="02070309020205020404" pitchFamily="49" charset="0"/>
              </a:rPr>
              <a:t>a. Pendidikan </a:t>
            </a:r>
            <a:r>
              <a:rPr lang="en-US" sz="1800">
                <a:latin typeface="Courier New" panose="02070309020205020404" pitchFamily="49" charset="0"/>
                <a:cs typeface="Courier New" panose="02070309020205020404" pitchFamily="49" charset="0"/>
              </a:rPr>
              <a:t>Formal</a:t>
            </a:r>
          </a:p>
          <a:p>
            <a:pPr algn="just"/>
            <a:r>
              <a:rPr lang="en-US" sz="1800">
                <a:latin typeface="Courier New" panose="02070309020205020404" pitchFamily="49" charset="0"/>
                <a:cs typeface="Courier New" panose="02070309020205020404" pitchFamily="49" charset="0"/>
              </a:rPr>
              <a:t>Pendidikan formal adalah Jalur pendidikan yang terstruktur dan berjenjang yang terdiri atas pendidikan dasar, pendidikan menengah dan pendidikan tinggi.</a:t>
            </a:r>
          </a:p>
          <a:p>
            <a:pPr algn="just"/>
            <a:endParaRPr lang="en-US" sz="18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55549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lvl="0" indent="0" algn="just">
              <a:buNone/>
            </a:pPr>
            <a:r>
              <a:rPr lang="en-US" b="1" smtClean="0">
                <a:latin typeface="Courier New" panose="02070309020205020404" pitchFamily="49" charset="0"/>
                <a:cs typeface="Courier New" panose="02070309020205020404" pitchFamily="49" charset="0"/>
              </a:rPr>
              <a:t>b. Pendidikan </a:t>
            </a:r>
            <a:r>
              <a:rPr lang="en-US" b="1">
                <a:latin typeface="Courier New" panose="02070309020205020404" pitchFamily="49" charset="0"/>
                <a:cs typeface="Courier New" panose="02070309020205020404" pitchFamily="49" charset="0"/>
              </a:rPr>
              <a:t>Non-formal</a:t>
            </a:r>
          </a:p>
          <a:p>
            <a:pPr marL="0" indent="0" algn="just">
              <a:buNone/>
            </a:pPr>
            <a:r>
              <a:rPr lang="en-US">
                <a:latin typeface="Courier New" panose="02070309020205020404" pitchFamily="49" charset="0"/>
                <a:cs typeface="Courier New" panose="02070309020205020404" pitchFamily="49" charset="0"/>
              </a:rPr>
              <a:t>Pendidikan Non-formal di jelaskan pada Undang-undang no.20 tahun 2003 pasal 26. Pendidikan Non-formal adalah jalur pendidikan di luar pendidikan formal yang dapat dilaksanakan secara terstruktur dan berjenjang.</a:t>
            </a:r>
          </a:p>
          <a:p>
            <a:pPr algn="just"/>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096595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31</TotalTime>
  <Words>512</Words>
  <Application>Microsoft Office PowerPoint</Application>
  <PresentationFormat>Widescreen</PresentationFormat>
  <Paragraphs>56</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Courier New</vt:lpstr>
      <vt:lpstr>Impact</vt:lpstr>
      <vt:lpstr>Main Event</vt:lpstr>
      <vt:lpstr>SISTEM PENDIDIKAN NASIONAL</vt:lpstr>
      <vt:lpstr>A. Definisi</vt:lpstr>
      <vt:lpstr>PowerPoint Presentation</vt:lpstr>
      <vt:lpstr>PowerPoint Presentation</vt:lpstr>
      <vt:lpstr>PowerPoint Presentation</vt:lpstr>
      <vt:lpstr>B. Dasar, Fungsi dan Tujuan Pendidikan Nasional</vt:lpstr>
      <vt:lpstr>PowerPoint Presentation</vt:lpstr>
      <vt:lpstr>C. Kelembagaan Pendidikan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 Program dan Pengelolaan Pendidikan</vt:lpstr>
      <vt:lpstr>PowerPoint Presentation</vt:lpstr>
      <vt:lpstr>PowerPoint Presentation</vt:lpstr>
      <vt:lpstr>PowerPoint Presentation</vt:lpstr>
      <vt:lpstr>PowerPoint Presentation</vt:lpstr>
      <vt:lpstr>PowerPoint Presentation</vt:lpstr>
      <vt:lpstr>TERIMA KASIH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 PENDIDIKAN NASIONAL</dc:title>
  <dc:creator>Agus Sumirat</dc:creator>
  <cp:lastModifiedBy>Agus Sumirat</cp:lastModifiedBy>
  <cp:revision>5</cp:revision>
  <dcterms:created xsi:type="dcterms:W3CDTF">2020-11-19T03:01:34Z</dcterms:created>
  <dcterms:modified xsi:type="dcterms:W3CDTF">2020-11-20T02:15:58Z</dcterms:modified>
</cp:coreProperties>
</file>