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5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D3EF9-2184-4C87-8625-A4527DCFDF68}" type="datetimeFigureOut">
              <a:rPr lang="id-ID" smtClean="0"/>
              <a:pPr/>
              <a:t>05/02/2021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DDD5CB-4263-4981-B613-4D31BD85FB6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7457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17/01/2017</a:t>
            </a:r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323B-A3FB-499A-85D8-C51AAA3C656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17/01/2017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323B-A3FB-499A-85D8-C51AAA3C656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17/01/2017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323B-A3FB-499A-85D8-C51AAA3C656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17/01/2017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323B-A3FB-499A-85D8-C51AAA3C656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17/01/2017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323B-A3FB-499A-85D8-C51AAA3C656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17/01/2017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323B-A3FB-499A-85D8-C51AAA3C656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17/01/2017</a:t>
            </a:r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323B-A3FB-499A-85D8-C51AAA3C656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17/01/2017</a:t>
            </a: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323B-A3FB-499A-85D8-C51AAA3C656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17/01/2017</a:t>
            </a:r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323B-A3FB-499A-85D8-C51AAA3C656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17/01/2017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323B-A3FB-499A-85D8-C51AAA3C656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17/01/2017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C3B323B-A3FB-499A-85D8-C51AAA3C656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id-ID" smtClean="0"/>
              <a:t>17/01/2017</a:t>
            </a:r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3B323B-A3FB-499A-85D8-C51AAA3C6567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How to Answer Comprehension Questions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sz="2800" b="1" dirty="0" smtClean="0">
                <a:solidFill>
                  <a:schemeClr val="bg1"/>
                </a:solidFill>
              </a:rPr>
              <a:t>Comprehension questions focus on the main ideas in a passage, article or text</a:t>
            </a:r>
            <a:endParaRPr lang="id-ID" sz="2800" b="1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17/01/2017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600" b="1" dirty="0" smtClean="0">
                <a:solidFill>
                  <a:schemeClr val="tx1"/>
                </a:solidFill>
                <a:latin typeface="Baskerville Old Face" pitchFamily="18" charset="0"/>
              </a:rPr>
              <a:t>What Students Should Do While Reading The Passage, Article, or Text</a:t>
            </a:r>
            <a:endParaRPr lang="id-ID" sz="3600" b="1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5000"/>
              </a:lnSpc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Be an active reader by asking yourself questions.</a:t>
            </a:r>
          </a:p>
          <a:p>
            <a:pPr>
              <a:lnSpc>
                <a:spcPct val="125000"/>
              </a:lnSpc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Read a passage more than once.</a:t>
            </a:r>
          </a:p>
          <a:p>
            <a:pPr>
              <a:lnSpc>
                <a:spcPct val="125000"/>
              </a:lnSpc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The first read is understand the title first (but sometimes no titles are given), then get the main idea.</a:t>
            </a:r>
          </a:p>
          <a:p>
            <a:pPr>
              <a:lnSpc>
                <a:spcPct val="125000"/>
              </a:lnSpc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The second is to focus on the important details.</a:t>
            </a:r>
          </a:p>
          <a:p>
            <a:pPr>
              <a:lnSpc>
                <a:spcPct val="125000"/>
              </a:lnSpc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Reading the questions before re-reading often helps you decide what the focus of the passage is.</a:t>
            </a:r>
            <a:endParaRPr lang="id-ID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17/01/2017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 smtClean="0">
                <a:solidFill>
                  <a:schemeClr val="bg1"/>
                </a:solidFill>
                <a:latin typeface="Baskerville Old Face" pitchFamily="18" charset="0"/>
              </a:rPr>
              <a:t>Answering Specific Questions</a:t>
            </a:r>
            <a:endParaRPr lang="id-ID" sz="3600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5214974"/>
          </a:xfrm>
        </p:spPr>
        <p:txBody>
          <a:bodyPr/>
          <a:lstStyle/>
          <a:p>
            <a:r>
              <a:rPr lang="id-ID" sz="2400" dirty="0" smtClean="0"/>
              <a:t>Focus on the Question Words</a:t>
            </a:r>
          </a:p>
          <a:p>
            <a:pPr lvl="1"/>
            <a:r>
              <a:rPr lang="id-ID" sz="2000" dirty="0" smtClean="0"/>
              <a:t>Use the question to help you find the answer.</a:t>
            </a:r>
          </a:p>
          <a:p>
            <a:pPr lvl="1"/>
            <a:r>
              <a:rPr lang="id-ID" sz="2000" dirty="0" smtClean="0"/>
              <a:t>After having found the answer, rephrase it to answer the question directly.</a:t>
            </a:r>
          </a:p>
          <a:p>
            <a:pPr lvl="1">
              <a:buNone/>
            </a:pPr>
            <a:endParaRPr lang="id-ID" sz="24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17/01/2017</a:t>
            </a:r>
            <a:endParaRPr lang="id-ID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42976" y="3000371"/>
          <a:ext cx="71438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8709"/>
                <a:gridCol w="5645091"/>
              </a:tblGrid>
              <a:tr h="56864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b="1" dirty="0" smtClean="0">
                          <a:solidFill>
                            <a:schemeClr val="bg1"/>
                          </a:solidFill>
                        </a:rPr>
                        <a:t>The key words listed in the table below are so important to locate your answer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bg1"/>
                        </a:solidFill>
                        <a:latin typeface="Baskerville Old Face" pitchFamily="18" charset="0"/>
                      </a:endParaRPr>
                    </a:p>
                  </a:txBody>
                  <a:tcPr/>
                </a:tc>
              </a:tr>
              <a:tr h="192086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bg1"/>
                          </a:solidFill>
                          <a:latin typeface="Baskerville Old Face" pitchFamily="18" charset="0"/>
                        </a:rPr>
                        <a:t>Key words</a:t>
                      </a:r>
                      <a:endParaRPr lang="id-ID" b="1" dirty="0">
                        <a:solidFill>
                          <a:schemeClr val="bg1"/>
                        </a:solidFill>
                        <a:latin typeface="Baskerville Old Fac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bg1"/>
                          </a:solidFill>
                          <a:latin typeface="Baskerville Old Face" pitchFamily="18" charset="0"/>
                        </a:rPr>
                        <a:t>Requirements</a:t>
                      </a:r>
                      <a:endParaRPr lang="id-ID" b="1" dirty="0">
                        <a:solidFill>
                          <a:schemeClr val="bg1"/>
                        </a:solidFill>
                        <a:latin typeface="Baskerville Old Face" pitchFamily="18" charset="0"/>
                      </a:endParaRPr>
                    </a:p>
                  </a:txBody>
                  <a:tcPr/>
                </a:tc>
              </a:tr>
              <a:tr h="361910"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chemeClr val="tx1"/>
                          </a:solidFill>
                          <a:latin typeface="Baskerville Old Face" pitchFamily="18" charset="0"/>
                        </a:rPr>
                        <a:t>Why </a:t>
                      </a:r>
                      <a:endParaRPr lang="id-ID" b="1" dirty="0">
                        <a:solidFill>
                          <a:schemeClr val="tx1"/>
                        </a:solidFill>
                        <a:latin typeface="Baskerville Old Fac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  <a:latin typeface="Baskerville Old Face" pitchFamily="18" charset="0"/>
                        </a:rPr>
                        <a:t>Give a reason or explanation</a:t>
                      </a:r>
                      <a:endParaRPr lang="id-ID" dirty="0">
                        <a:solidFill>
                          <a:schemeClr val="tx1"/>
                        </a:solidFill>
                        <a:latin typeface="Baskerville Old Face" pitchFamily="18" charset="0"/>
                      </a:endParaRPr>
                    </a:p>
                  </a:txBody>
                  <a:tcPr/>
                </a:tc>
              </a:tr>
              <a:tr h="361910"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chemeClr val="tx1"/>
                          </a:solidFill>
                          <a:latin typeface="Baskerville Old Face" pitchFamily="18" charset="0"/>
                        </a:rPr>
                        <a:t>When </a:t>
                      </a:r>
                      <a:endParaRPr lang="id-ID" b="1" dirty="0">
                        <a:solidFill>
                          <a:schemeClr val="tx1"/>
                        </a:solidFill>
                        <a:latin typeface="Baskerville Old Fac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  <a:latin typeface="Baskerville Old Face" pitchFamily="18" charset="0"/>
                        </a:rPr>
                        <a:t>State a time or date,</a:t>
                      </a:r>
                      <a:r>
                        <a:rPr lang="id-ID" baseline="0" dirty="0" smtClean="0">
                          <a:solidFill>
                            <a:schemeClr val="tx1"/>
                          </a:solidFill>
                          <a:latin typeface="Baskerville Old Face" pitchFamily="18" charset="0"/>
                        </a:rPr>
                        <a:t> or explain when in a sequence of events</a:t>
                      </a:r>
                      <a:endParaRPr lang="id-ID" dirty="0">
                        <a:solidFill>
                          <a:schemeClr val="tx1"/>
                        </a:solidFill>
                        <a:latin typeface="Baskerville Old Face" pitchFamily="18" charset="0"/>
                      </a:endParaRPr>
                    </a:p>
                  </a:txBody>
                  <a:tcPr/>
                </a:tc>
              </a:tr>
              <a:tr h="361910"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chemeClr val="tx1"/>
                          </a:solidFill>
                          <a:latin typeface="Baskerville Old Face" pitchFamily="18" charset="0"/>
                        </a:rPr>
                        <a:t>Who </a:t>
                      </a:r>
                      <a:endParaRPr lang="id-ID" b="1" dirty="0">
                        <a:solidFill>
                          <a:schemeClr val="tx1"/>
                        </a:solidFill>
                        <a:latin typeface="Baskerville Old Fac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  <a:latin typeface="Baskerville Old Face" pitchFamily="18" charset="0"/>
                        </a:rPr>
                        <a:t>Indicate the person</a:t>
                      </a:r>
                      <a:endParaRPr lang="id-ID" dirty="0">
                        <a:solidFill>
                          <a:schemeClr val="tx1"/>
                        </a:solidFill>
                        <a:latin typeface="Baskerville Old Face" pitchFamily="18" charset="0"/>
                      </a:endParaRPr>
                    </a:p>
                  </a:txBody>
                  <a:tcPr/>
                </a:tc>
              </a:tr>
              <a:tr h="361910"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chemeClr val="tx1"/>
                          </a:solidFill>
                          <a:latin typeface="Baskerville Old Face" pitchFamily="18" charset="0"/>
                        </a:rPr>
                        <a:t>Where </a:t>
                      </a:r>
                      <a:endParaRPr lang="id-ID" b="1" dirty="0">
                        <a:solidFill>
                          <a:schemeClr val="tx1"/>
                        </a:solidFill>
                        <a:latin typeface="Baskerville Old Fac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  <a:latin typeface="Baskerville Old Face" pitchFamily="18" charset="0"/>
                        </a:rPr>
                        <a:t>State the location</a:t>
                      </a:r>
                      <a:endParaRPr lang="id-ID" dirty="0">
                        <a:solidFill>
                          <a:schemeClr val="tx1"/>
                        </a:solidFill>
                        <a:latin typeface="Baskerville Old Face" pitchFamily="18" charset="0"/>
                      </a:endParaRPr>
                    </a:p>
                  </a:txBody>
                  <a:tcPr/>
                </a:tc>
              </a:tr>
              <a:tr h="361910"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chemeClr val="tx1"/>
                          </a:solidFill>
                          <a:latin typeface="Baskerville Old Face" pitchFamily="18" charset="0"/>
                        </a:rPr>
                        <a:t>What </a:t>
                      </a:r>
                      <a:endParaRPr lang="id-ID" b="1" dirty="0">
                        <a:solidFill>
                          <a:schemeClr val="tx1"/>
                        </a:solidFill>
                        <a:latin typeface="Baskerville Old Fac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  <a:latin typeface="Baskerville Old Face" pitchFamily="18" charset="0"/>
                        </a:rPr>
                        <a:t>Explain something (rather than</a:t>
                      </a:r>
                      <a:r>
                        <a:rPr lang="id-ID" baseline="0" dirty="0" smtClean="0">
                          <a:solidFill>
                            <a:schemeClr val="tx1"/>
                          </a:solidFill>
                          <a:latin typeface="Baskerville Old Face" pitchFamily="18" charset="0"/>
                        </a:rPr>
                        <a:t> a time or place)</a:t>
                      </a:r>
                      <a:endParaRPr lang="id-ID" dirty="0">
                        <a:solidFill>
                          <a:schemeClr val="tx1"/>
                        </a:solidFill>
                        <a:latin typeface="Baskerville Old Face" pitchFamily="18" charset="0"/>
                      </a:endParaRPr>
                    </a:p>
                  </a:txBody>
                  <a:tcPr/>
                </a:tc>
              </a:tr>
              <a:tr h="361910"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chemeClr val="tx1"/>
                          </a:solidFill>
                          <a:latin typeface="Baskerville Old Face" pitchFamily="18" charset="0"/>
                        </a:rPr>
                        <a:t>How </a:t>
                      </a:r>
                      <a:endParaRPr lang="id-ID" b="1" dirty="0">
                        <a:solidFill>
                          <a:schemeClr val="tx1"/>
                        </a:solidFill>
                        <a:latin typeface="Baskerville Old Fac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  <a:latin typeface="Baskerville Old Face" pitchFamily="18" charset="0"/>
                        </a:rPr>
                        <a:t>The manner</a:t>
                      </a:r>
                      <a:r>
                        <a:rPr lang="id-ID" baseline="0" dirty="0" smtClean="0">
                          <a:solidFill>
                            <a:schemeClr val="tx1"/>
                          </a:solidFill>
                          <a:latin typeface="Baskerville Old Face" pitchFamily="18" charset="0"/>
                        </a:rPr>
                        <a:t> in which something happened</a:t>
                      </a:r>
                      <a:endParaRPr lang="id-ID" dirty="0">
                        <a:solidFill>
                          <a:schemeClr val="tx1"/>
                        </a:solidFill>
                        <a:latin typeface="Baskerville Old Face" pitchFamily="18" charset="0"/>
                      </a:endParaRPr>
                    </a:p>
                  </a:txBody>
                  <a:tcPr/>
                </a:tc>
              </a:tr>
              <a:tr h="361910"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chemeClr val="tx1"/>
                          </a:solidFill>
                          <a:latin typeface="Baskerville Old Face" pitchFamily="18" charset="0"/>
                        </a:rPr>
                        <a:t>Which </a:t>
                      </a:r>
                      <a:endParaRPr lang="id-ID" b="1" dirty="0">
                        <a:solidFill>
                          <a:schemeClr val="tx1"/>
                        </a:solidFill>
                        <a:latin typeface="Baskerville Old Fac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  <a:latin typeface="Baskerville Old Face" pitchFamily="18" charset="0"/>
                        </a:rPr>
                        <a:t>Select from a number of possibilities</a:t>
                      </a:r>
                      <a:endParaRPr lang="id-ID" dirty="0">
                        <a:solidFill>
                          <a:schemeClr val="tx1"/>
                        </a:solidFill>
                        <a:latin typeface="Baskerville Old Face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 smtClean="0">
                <a:solidFill>
                  <a:schemeClr val="bg1"/>
                </a:solidFill>
                <a:latin typeface="Baskerville Old Face" pitchFamily="18" charset="0"/>
              </a:rPr>
              <a:t>Answering Specific Questions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>
                <a:solidFill>
                  <a:schemeClr val="bg1"/>
                </a:solidFill>
              </a:rPr>
              <a:t>Be </a:t>
            </a:r>
            <a:r>
              <a:rPr lang="en-US" smtClean="0"/>
              <a:t>P</a:t>
            </a:r>
            <a:r>
              <a:rPr lang="id-ID" dirty="0" smtClean="0"/>
              <a:t>recise</a:t>
            </a:r>
          </a:p>
          <a:p>
            <a:pPr lvl="1"/>
            <a:r>
              <a:rPr lang="id-ID" dirty="0" smtClean="0"/>
              <a:t>Read the question carefully. Then answer it precisely.</a:t>
            </a:r>
          </a:p>
          <a:p>
            <a:pPr lvl="1"/>
            <a:r>
              <a:rPr lang="id-ID" dirty="0" smtClean="0"/>
              <a:t>Do not rush to quickly through the passage.</a:t>
            </a:r>
          </a:p>
          <a:p>
            <a:pPr lvl="1"/>
            <a:r>
              <a:rPr lang="id-ID" dirty="0" smtClean="0"/>
              <a:t>Read the question and understand exactly when you have to choose the most suitable answer in the multiple-choice question.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17/01/2017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</TotalTime>
  <Words>250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How to Answer Comprehension Questions</vt:lpstr>
      <vt:lpstr>What Students Should Do While Reading The Passage, Article, or Text</vt:lpstr>
      <vt:lpstr>Answering Specific Questions</vt:lpstr>
      <vt:lpstr>Answering Specific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Answer Comprehension Questions</dc:title>
  <dc:creator>Dienadiena</dc:creator>
  <cp:lastModifiedBy>Win 10</cp:lastModifiedBy>
  <cp:revision>8</cp:revision>
  <dcterms:created xsi:type="dcterms:W3CDTF">2017-01-14T08:36:56Z</dcterms:created>
  <dcterms:modified xsi:type="dcterms:W3CDTF">2021-02-05T05:40:37Z</dcterms:modified>
</cp:coreProperties>
</file>