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61" r:id="rId2"/>
    <p:sldId id="694" r:id="rId3"/>
    <p:sldId id="715" r:id="rId4"/>
    <p:sldId id="716" r:id="rId5"/>
    <p:sldId id="717" r:id="rId6"/>
    <p:sldId id="718" r:id="rId7"/>
    <p:sldId id="719" r:id="rId8"/>
    <p:sldId id="720" r:id="rId9"/>
    <p:sldId id="721" r:id="rId10"/>
    <p:sldId id="722" r:id="rId11"/>
    <p:sldId id="723" r:id="rId12"/>
    <p:sldId id="724" r:id="rId13"/>
    <p:sldId id="725" r:id="rId14"/>
    <p:sldId id="726" r:id="rId15"/>
    <p:sldId id="727" r:id="rId16"/>
    <p:sldId id="728" r:id="rId17"/>
    <p:sldId id="729" r:id="rId18"/>
    <p:sldId id="417" r:id="rId19"/>
    <p:sldId id="645" r:id="rId20"/>
    <p:sldId id="418" r:id="rId21"/>
    <p:sldId id="648" r:id="rId22"/>
    <p:sldId id="649" r:id="rId23"/>
    <p:sldId id="650" r:id="rId24"/>
    <p:sldId id="419" r:id="rId25"/>
    <p:sldId id="420" r:id="rId26"/>
    <p:sldId id="421" r:id="rId27"/>
    <p:sldId id="422" r:id="rId28"/>
    <p:sldId id="423" r:id="rId29"/>
    <p:sldId id="490" r:id="rId30"/>
    <p:sldId id="491" r:id="rId31"/>
    <p:sldId id="509" r:id="rId32"/>
    <p:sldId id="487" r:id="rId33"/>
    <p:sldId id="424" r:id="rId34"/>
    <p:sldId id="425" r:id="rId35"/>
    <p:sldId id="426" r:id="rId36"/>
    <p:sldId id="427" r:id="rId37"/>
    <p:sldId id="428" r:id="rId38"/>
    <p:sldId id="534" r:id="rId39"/>
    <p:sldId id="535" r:id="rId40"/>
    <p:sldId id="571" r:id="rId41"/>
    <p:sldId id="572" r:id="rId42"/>
    <p:sldId id="573" r:id="rId43"/>
    <p:sldId id="574" r:id="rId44"/>
    <p:sldId id="575" r:id="rId45"/>
    <p:sldId id="536" r:id="rId46"/>
    <p:sldId id="538" r:id="rId47"/>
    <p:sldId id="540" r:id="rId48"/>
    <p:sldId id="541" r:id="rId49"/>
    <p:sldId id="545" r:id="rId50"/>
    <p:sldId id="546" r:id="rId51"/>
    <p:sldId id="548" r:id="rId52"/>
    <p:sldId id="549" r:id="rId53"/>
    <p:sldId id="570" r:id="rId54"/>
    <p:sldId id="565" r:id="rId55"/>
    <p:sldId id="566" r:id="rId56"/>
    <p:sldId id="567" r:id="rId57"/>
    <p:sldId id="568" r:id="rId58"/>
    <p:sldId id="569" r:id="rId59"/>
    <p:sldId id="689" r:id="rId60"/>
    <p:sldId id="690" r:id="rId61"/>
    <p:sldId id="693" r:id="rId62"/>
    <p:sldId id="431" r:id="rId63"/>
    <p:sldId id="432" r:id="rId64"/>
    <p:sldId id="433" r:id="rId65"/>
    <p:sldId id="434" r:id="rId66"/>
    <p:sldId id="435" r:id="rId67"/>
    <p:sldId id="436" r:id="rId68"/>
    <p:sldId id="294" r:id="rId69"/>
    <p:sldId id="295" r:id="rId70"/>
    <p:sldId id="377" r:id="rId71"/>
    <p:sldId id="733" r:id="rId72"/>
    <p:sldId id="734" r:id="rId73"/>
    <p:sldId id="714" r:id="rId74"/>
    <p:sldId id="695" r:id="rId75"/>
    <p:sldId id="696" r:id="rId76"/>
    <p:sldId id="697" r:id="rId77"/>
    <p:sldId id="698" r:id="rId78"/>
    <p:sldId id="699" r:id="rId79"/>
    <p:sldId id="700" r:id="rId80"/>
    <p:sldId id="701" r:id="rId81"/>
    <p:sldId id="702" r:id="rId82"/>
    <p:sldId id="703" r:id="rId83"/>
    <p:sldId id="704" r:id="rId84"/>
    <p:sldId id="705" r:id="rId85"/>
    <p:sldId id="706" r:id="rId86"/>
    <p:sldId id="707" r:id="rId87"/>
    <p:sldId id="708" r:id="rId88"/>
    <p:sldId id="709" r:id="rId89"/>
    <p:sldId id="710" r:id="rId90"/>
    <p:sldId id="711" r:id="rId91"/>
    <p:sldId id="712" r:id="rId92"/>
    <p:sldId id="713" r:id="rId93"/>
    <p:sldId id="730" r:id="rId94"/>
    <p:sldId id="731" r:id="rId95"/>
    <p:sldId id="732" r:id="rId9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00FF00"/>
    <a:srgbClr val="66FFFF"/>
    <a:srgbClr val="9999FF"/>
    <a:srgbClr val="99CCFF"/>
    <a:srgbClr val="0099CC"/>
    <a:srgbClr val="FF99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4" d="100"/>
          <a:sy n="74" d="100"/>
        </p:scale>
        <p:origin x="-8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77CE7-F4E9-4BC6-901F-58E144C598E1}" type="doc">
      <dgm:prSet loTypeId="urn:microsoft.com/office/officeart/2005/8/layout/matrix1" loCatId="matrix" qsTypeId="urn:microsoft.com/office/officeart/2005/8/quickstyle/3d3" qsCatId="3D" csTypeId="urn:microsoft.com/office/officeart/2005/8/colors/colorful5" csCatId="colorful" phldr="1"/>
      <dgm:spPr/>
      <dgm:t>
        <a:bodyPr/>
        <a:lstStyle/>
        <a:p>
          <a:endParaRPr lang="en-US"/>
        </a:p>
      </dgm:t>
    </dgm:pt>
    <dgm:pt modelId="{8745516B-7A3B-413A-A1F6-4ED317E8518F}">
      <dgm:prSet phldrT="[Text]" custT="1"/>
      <dgm:spPr/>
      <dgm:t>
        <a:bodyPr/>
        <a:lstStyle/>
        <a:p>
          <a:r>
            <a:rPr lang="id-ID" sz="1400" b="1" dirty="0" smtClean="0">
              <a:solidFill>
                <a:schemeClr val="tx1"/>
              </a:solidFill>
            </a:rPr>
            <a:t>1. </a:t>
          </a:r>
          <a:r>
            <a:rPr lang="id-ID" sz="2400" b="1" dirty="0" smtClean="0">
              <a:solidFill>
                <a:schemeClr val="tx1"/>
              </a:solidFill>
            </a:rPr>
            <a:t>Jean Piaget:</a:t>
          </a:r>
        </a:p>
        <a:p>
          <a:r>
            <a:rPr lang="en-US" sz="1400" b="1" dirty="0" smtClean="0">
              <a:solidFill>
                <a:schemeClr val="tx1"/>
              </a:solidFill>
            </a:rPr>
            <a:t>There are 4 universal stages of development that all children go through &amp; the development was a process of acquiring the principles of formal logic</a:t>
          </a:r>
          <a:endParaRPr lang="en-US" sz="1400" b="1" dirty="0">
            <a:solidFill>
              <a:schemeClr val="tx1"/>
            </a:solidFill>
          </a:endParaRPr>
        </a:p>
      </dgm:t>
    </dgm:pt>
    <dgm:pt modelId="{B73BBADF-D55A-4A29-B590-365D183657CB}" type="parTrans" cxnId="{AA988BD1-3BC0-4278-8B73-FBC766787EB4}">
      <dgm:prSet/>
      <dgm:spPr/>
      <dgm:t>
        <a:bodyPr/>
        <a:lstStyle/>
        <a:p>
          <a:endParaRPr lang="en-US"/>
        </a:p>
      </dgm:t>
    </dgm:pt>
    <dgm:pt modelId="{1E2F9B39-016B-4D82-BCFA-1DF34889E33E}" type="sibTrans" cxnId="{AA988BD1-3BC0-4278-8B73-FBC766787EB4}">
      <dgm:prSet/>
      <dgm:spPr/>
      <dgm:t>
        <a:bodyPr/>
        <a:lstStyle/>
        <a:p>
          <a:endParaRPr lang="en-US"/>
        </a:p>
      </dgm:t>
    </dgm:pt>
    <dgm:pt modelId="{BD01FAD7-DE7C-4903-BB46-0021B9E92C90}">
      <dgm:prSet phldrT="[Text]" custT="1"/>
      <dgm:spPr/>
      <dgm:t>
        <a:bodyPr/>
        <a:lstStyle/>
        <a:p>
          <a:r>
            <a:rPr lang="id-ID" sz="1800" b="1" i="1" dirty="0" smtClean="0">
              <a:solidFill>
                <a:schemeClr val="tx1"/>
              </a:solidFill>
            </a:rPr>
            <a:t>1. </a:t>
          </a:r>
          <a:r>
            <a:rPr lang="en-US" sz="1800" b="1" i="1" dirty="0" smtClean="0">
              <a:solidFill>
                <a:schemeClr val="tx1"/>
              </a:solidFill>
            </a:rPr>
            <a:t>Sensory-motor stage </a:t>
          </a:r>
          <a:endParaRPr lang="id-ID" sz="1800" b="1" i="1" dirty="0" smtClean="0">
            <a:solidFill>
              <a:schemeClr val="tx1"/>
            </a:solidFill>
          </a:endParaRPr>
        </a:p>
        <a:p>
          <a:r>
            <a:rPr lang="en-US" sz="1800" b="1" dirty="0" smtClean="0">
              <a:solidFill>
                <a:schemeClr val="tx1"/>
              </a:solidFill>
            </a:rPr>
            <a:t>(from birth to 2 years of age):</a:t>
          </a:r>
          <a:endParaRPr lang="id-ID" sz="1800" b="1" dirty="0" smtClean="0">
            <a:solidFill>
              <a:schemeClr val="tx1"/>
            </a:solidFill>
          </a:endParaRPr>
        </a:p>
        <a:p>
          <a:r>
            <a:rPr lang="id-ID" sz="1800" b="1" dirty="0" smtClean="0">
              <a:solidFill>
                <a:schemeClr val="tx1"/>
              </a:solidFill>
            </a:rPr>
            <a:t/>
          </a:r>
          <a:br>
            <a:rPr lang="id-ID" sz="1800" b="1" dirty="0" smtClean="0">
              <a:solidFill>
                <a:schemeClr val="tx1"/>
              </a:solidFill>
            </a:rPr>
          </a:br>
          <a:r>
            <a:rPr lang="id-ID" sz="1800" b="1" dirty="0" smtClean="0">
              <a:solidFill>
                <a:schemeClr val="tx1"/>
              </a:solidFill>
            </a:rPr>
            <a:t>   </a:t>
          </a:r>
          <a:r>
            <a:rPr lang="en-US" sz="1800" b="1" dirty="0" smtClean="0">
              <a:solidFill>
                <a:schemeClr val="tx1"/>
              </a:solidFill>
            </a:rPr>
            <a:t>The young child learns to interact with the environment by</a:t>
          </a:r>
          <a:r>
            <a:rPr lang="id-ID" sz="1800" b="1" dirty="0" smtClean="0">
              <a:solidFill>
                <a:schemeClr val="tx1"/>
              </a:solidFill>
            </a:rPr>
            <a:t> </a:t>
          </a:r>
          <a:r>
            <a:rPr lang="en-US" sz="1800" b="1" dirty="0" smtClean="0">
              <a:solidFill>
                <a:schemeClr val="tx1"/>
              </a:solidFill>
            </a:rPr>
            <a:t>manipulating objects around him.</a:t>
          </a:r>
          <a:endParaRPr lang="en-US" sz="1800" b="1" dirty="0">
            <a:solidFill>
              <a:schemeClr val="tx1"/>
            </a:solidFill>
          </a:endParaRPr>
        </a:p>
      </dgm:t>
    </dgm:pt>
    <dgm:pt modelId="{D9089E90-0A8E-4679-88B1-B49758C53FE5}" type="parTrans" cxnId="{065D0707-DFF8-445B-9294-FB3FF86DFB53}">
      <dgm:prSet/>
      <dgm:spPr/>
      <dgm:t>
        <a:bodyPr/>
        <a:lstStyle/>
        <a:p>
          <a:endParaRPr lang="en-US"/>
        </a:p>
      </dgm:t>
    </dgm:pt>
    <dgm:pt modelId="{E7B6F890-F7C8-4040-B5BF-EEF88BA62358}" type="sibTrans" cxnId="{065D0707-DFF8-445B-9294-FB3FF86DFB53}">
      <dgm:prSet/>
      <dgm:spPr/>
      <dgm:t>
        <a:bodyPr/>
        <a:lstStyle/>
        <a:p>
          <a:endParaRPr lang="en-US"/>
        </a:p>
      </dgm:t>
    </dgm:pt>
    <dgm:pt modelId="{E7A0098C-A639-4279-B88B-242596F83129}">
      <dgm:prSet phldrT="[Text]" custT="1"/>
      <dgm:spPr/>
      <dgm:t>
        <a:bodyPr/>
        <a:lstStyle/>
        <a:p>
          <a:r>
            <a:rPr lang="id-ID" sz="1600" b="1" dirty="0" smtClean="0">
              <a:solidFill>
                <a:schemeClr val="tx1"/>
              </a:solidFill>
            </a:rPr>
            <a:t> 2. P</a:t>
          </a:r>
          <a:r>
            <a:rPr lang="en-US" sz="1600" b="1" i="1" dirty="0" smtClean="0">
              <a:solidFill>
                <a:schemeClr val="tx1"/>
              </a:solidFill>
            </a:rPr>
            <a:t>re-operational stage </a:t>
          </a:r>
          <a:endParaRPr lang="id-ID" sz="1600" b="1" i="1" dirty="0" smtClean="0">
            <a:solidFill>
              <a:schemeClr val="tx1"/>
            </a:solidFill>
          </a:endParaRPr>
        </a:p>
        <a:p>
          <a:r>
            <a:rPr lang="en-US" sz="1600" b="1" dirty="0" smtClean="0">
              <a:solidFill>
                <a:schemeClr val="tx1"/>
              </a:solidFill>
            </a:rPr>
            <a:t>( from 2 – 7 years of age):</a:t>
          </a:r>
          <a:r>
            <a:rPr lang="id-ID" sz="1600" b="1" dirty="0" smtClean="0">
              <a:solidFill>
                <a:schemeClr val="tx1"/>
              </a:solidFill>
            </a:rPr>
            <a:t/>
          </a:r>
          <a:br>
            <a:rPr lang="id-ID" sz="1600" b="1" dirty="0" smtClean="0">
              <a:solidFill>
                <a:schemeClr val="tx1"/>
              </a:solidFill>
            </a:rPr>
          </a:br>
          <a:r>
            <a:rPr lang="en-US" sz="1600" b="1" dirty="0" smtClean="0">
              <a:solidFill>
                <a:schemeClr val="tx1"/>
              </a:solidFill>
            </a:rPr>
            <a:t>The child thinking is largely reliant on perception but he/she gradually becomes more &amp; more capable of logical thinking. On the whole this stage is characterized by egocentrism &amp; a lack of logical thinking.</a:t>
          </a:r>
          <a:endParaRPr lang="en-US" sz="1600" b="1" dirty="0">
            <a:solidFill>
              <a:schemeClr val="tx1"/>
            </a:solidFill>
          </a:endParaRPr>
        </a:p>
      </dgm:t>
    </dgm:pt>
    <dgm:pt modelId="{2D41D475-BE28-41C5-AD47-908F73F0ABC2}" type="parTrans" cxnId="{783A1BE6-7447-4ED6-A2F0-4A8FDAD02D47}">
      <dgm:prSet/>
      <dgm:spPr/>
      <dgm:t>
        <a:bodyPr/>
        <a:lstStyle/>
        <a:p>
          <a:endParaRPr lang="en-US"/>
        </a:p>
      </dgm:t>
    </dgm:pt>
    <dgm:pt modelId="{5554BEFF-6B33-4AC1-A9A9-3C4BA3AAE54E}" type="sibTrans" cxnId="{783A1BE6-7447-4ED6-A2F0-4A8FDAD02D47}">
      <dgm:prSet/>
      <dgm:spPr/>
      <dgm:t>
        <a:bodyPr/>
        <a:lstStyle/>
        <a:p>
          <a:endParaRPr lang="en-US"/>
        </a:p>
      </dgm:t>
    </dgm:pt>
    <dgm:pt modelId="{33E02FAC-00BA-4716-830A-B1ABD235241F}">
      <dgm:prSet phldrT="[Text]" custT="1"/>
      <dgm:spPr/>
      <dgm:t>
        <a:bodyPr anchor="t"/>
        <a:lstStyle/>
        <a:p>
          <a:pPr algn="ctr">
            <a:tabLst/>
          </a:pPr>
          <a:r>
            <a:rPr lang="id-ID" sz="1600" b="1" dirty="0" smtClean="0">
              <a:solidFill>
                <a:schemeClr val="tx1"/>
              </a:solidFill>
            </a:rPr>
            <a:t>3</a:t>
          </a:r>
          <a:r>
            <a:rPr lang="en-US" sz="1600" b="1" dirty="0" smtClean="0">
              <a:solidFill>
                <a:schemeClr val="tx1"/>
              </a:solidFill>
            </a:rPr>
            <a:t>.</a:t>
          </a:r>
          <a:r>
            <a:rPr lang="id-ID" sz="1600" b="1" dirty="0" smtClean="0">
              <a:solidFill>
                <a:schemeClr val="tx1"/>
              </a:solidFill>
            </a:rPr>
            <a:t> </a:t>
          </a:r>
          <a:r>
            <a:rPr lang="en-US" sz="1600" b="1" i="1" dirty="0" smtClean="0">
              <a:solidFill>
                <a:schemeClr val="tx1"/>
              </a:solidFill>
            </a:rPr>
            <a:t>Concrete operational stage </a:t>
          </a:r>
          <a:endParaRPr lang="id-ID" sz="1600" b="1" i="1" dirty="0" smtClean="0">
            <a:solidFill>
              <a:schemeClr val="tx1"/>
            </a:solidFill>
          </a:endParaRPr>
        </a:p>
        <a:p>
          <a:pPr algn="ctr">
            <a:tabLst/>
          </a:pPr>
          <a:r>
            <a:rPr lang="en-US" sz="1400" b="1" dirty="0" smtClean="0">
              <a:solidFill>
                <a:schemeClr val="tx1"/>
              </a:solidFill>
            </a:rPr>
            <a:t>(from 7 – 11 years of age):</a:t>
          </a:r>
          <a:r>
            <a:rPr lang="id-ID" sz="1400" b="1" dirty="0" smtClean="0">
              <a:solidFill>
                <a:schemeClr val="tx1"/>
              </a:solidFill>
            </a:rPr>
            <a:t/>
          </a:r>
          <a:br>
            <a:rPr lang="id-ID" sz="1400" b="1" dirty="0" smtClean="0">
              <a:solidFill>
                <a:schemeClr val="tx1"/>
              </a:solidFill>
            </a:rPr>
          </a:br>
          <a:r>
            <a:rPr lang="en-US" sz="1400" b="1" dirty="0" smtClean="0">
              <a:solidFill>
                <a:schemeClr val="tx1"/>
              </a:solidFill>
            </a:rPr>
            <a:t>Year 7 is the turning point in cognitive development because children’s thinking begins to resemble “logical” adult-like thinking. </a:t>
          </a:r>
          <a:r>
            <a:rPr lang="en-US" sz="1400" b="1" i="1" dirty="0" smtClean="0">
              <a:solidFill>
                <a:schemeClr val="tx1"/>
              </a:solidFill>
            </a:rPr>
            <a:t>They develop the ability to apply logical reasoning in several areas of knowledge at the same time but this ability is restricted to the immediate context. </a:t>
          </a:r>
          <a:r>
            <a:rPr lang="en-US" sz="1400" b="1" dirty="0" smtClean="0">
              <a:solidFill>
                <a:schemeClr val="tx1"/>
              </a:solidFill>
            </a:rPr>
            <a:t>This means that children at this stage cannot yet generalize their understanding.</a:t>
          </a:r>
          <a:endParaRPr lang="en-US" sz="1400" b="1" dirty="0">
            <a:solidFill>
              <a:schemeClr val="tx1"/>
            </a:solidFill>
          </a:endParaRPr>
        </a:p>
      </dgm:t>
    </dgm:pt>
    <dgm:pt modelId="{945832E7-378E-4267-AD5F-6B675C3287FE}" type="parTrans" cxnId="{FADA8D20-A161-4730-AF48-386DC66B6934}">
      <dgm:prSet/>
      <dgm:spPr/>
      <dgm:t>
        <a:bodyPr/>
        <a:lstStyle/>
        <a:p>
          <a:endParaRPr lang="en-US"/>
        </a:p>
      </dgm:t>
    </dgm:pt>
    <dgm:pt modelId="{5EADBDF9-FC06-45D5-AE9F-FB84AF512BF1}" type="sibTrans" cxnId="{FADA8D20-A161-4730-AF48-386DC66B6934}">
      <dgm:prSet/>
      <dgm:spPr/>
      <dgm:t>
        <a:bodyPr/>
        <a:lstStyle/>
        <a:p>
          <a:endParaRPr lang="en-US"/>
        </a:p>
      </dgm:t>
    </dgm:pt>
    <dgm:pt modelId="{8851970C-4E95-4E23-A691-BE97A7DA97A1}">
      <dgm:prSet phldrT="[Text]"/>
      <dgm:spPr/>
      <dgm:t>
        <a:bodyPr/>
        <a:lstStyle/>
        <a:p>
          <a:r>
            <a:rPr lang="id-ID" b="1" dirty="0" smtClean="0">
              <a:solidFill>
                <a:schemeClr val="tx1"/>
              </a:solidFill>
            </a:rPr>
            <a:t>4</a:t>
          </a:r>
          <a:r>
            <a:rPr lang="en-US" b="1" dirty="0" smtClean="0">
              <a:solidFill>
                <a:schemeClr val="tx1"/>
              </a:solidFill>
            </a:rPr>
            <a:t>.</a:t>
          </a:r>
          <a:r>
            <a:rPr lang="id-ID" b="1" dirty="0" smtClean="0">
              <a:solidFill>
                <a:schemeClr val="tx1"/>
              </a:solidFill>
            </a:rPr>
            <a:t> </a:t>
          </a:r>
          <a:r>
            <a:rPr lang="en-US" b="1" i="1" dirty="0" smtClean="0">
              <a:solidFill>
                <a:schemeClr val="tx1"/>
              </a:solidFill>
            </a:rPr>
            <a:t>Formal operational stage </a:t>
          </a:r>
          <a:r>
            <a:rPr lang="en-US" b="1" dirty="0" smtClean="0">
              <a:solidFill>
                <a:schemeClr val="tx1"/>
              </a:solidFill>
            </a:rPr>
            <a:t>(from 11 onwards):</a:t>
          </a:r>
          <a:endParaRPr lang="id-ID" b="1" dirty="0" smtClean="0">
            <a:solidFill>
              <a:schemeClr val="tx1"/>
            </a:solidFill>
          </a:endParaRPr>
        </a:p>
        <a:p>
          <a:r>
            <a:rPr lang="id-ID" b="1" dirty="0" smtClean="0">
              <a:solidFill>
                <a:schemeClr val="tx1"/>
              </a:solidFill>
            </a:rPr>
            <a:t/>
          </a:r>
          <a:br>
            <a:rPr lang="id-ID" b="1" dirty="0" smtClean="0">
              <a:solidFill>
                <a:schemeClr val="tx1"/>
              </a:solidFill>
            </a:rPr>
          </a:br>
          <a:r>
            <a:rPr lang="en-US" b="1" dirty="0" smtClean="0">
              <a:solidFill>
                <a:schemeClr val="tx1"/>
              </a:solidFill>
            </a:rPr>
            <a:t>Children are able to think beyond the immediate context in more abstract terms. They are able to carry out logical operations such as deductive reasoning in a systematic way. They achieve “formal logic”.</a:t>
          </a:r>
          <a:endParaRPr lang="en-US" b="1" dirty="0">
            <a:solidFill>
              <a:schemeClr val="tx1"/>
            </a:solidFill>
          </a:endParaRPr>
        </a:p>
      </dgm:t>
    </dgm:pt>
    <dgm:pt modelId="{99F68160-9519-4912-A083-5363FCC31DCE}" type="parTrans" cxnId="{327E0719-4ECD-46FD-8DEC-C99AB12D7DB9}">
      <dgm:prSet/>
      <dgm:spPr/>
      <dgm:t>
        <a:bodyPr/>
        <a:lstStyle/>
        <a:p>
          <a:endParaRPr lang="en-US"/>
        </a:p>
      </dgm:t>
    </dgm:pt>
    <dgm:pt modelId="{FC6A09C1-F991-453E-B230-5FB7D6DFF450}" type="sibTrans" cxnId="{327E0719-4ECD-46FD-8DEC-C99AB12D7DB9}">
      <dgm:prSet/>
      <dgm:spPr/>
      <dgm:t>
        <a:bodyPr/>
        <a:lstStyle/>
        <a:p>
          <a:endParaRPr lang="en-US"/>
        </a:p>
      </dgm:t>
    </dgm:pt>
    <dgm:pt modelId="{0CFAB101-2E3F-4EC4-8E18-527A7FC0ADB8}">
      <dgm:prSet/>
      <dgm:spPr/>
      <dgm:t>
        <a:bodyPr/>
        <a:lstStyle/>
        <a:p>
          <a:endParaRPr lang="en-US" b="1" dirty="0">
            <a:solidFill>
              <a:schemeClr val="tx1"/>
            </a:solidFill>
          </a:endParaRPr>
        </a:p>
      </dgm:t>
    </dgm:pt>
    <dgm:pt modelId="{97CF1669-EFE1-4B46-84A2-325018781B30}" type="parTrans" cxnId="{CE268AD5-509E-4C97-9361-14660644C12A}">
      <dgm:prSet/>
      <dgm:spPr/>
      <dgm:t>
        <a:bodyPr/>
        <a:lstStyle/>
        <a:p>
          <a:endParaRPr lang="en-US"/>
        </a:p>
      </dgm:t>
    </dgm:pt>
    <dgm:pt modelId="{CF3217FB-0899-4A9C-AC0B-EB7F81EEA145}" type="sibTrans" cxnId="{CE268AD5-509E-4C97-9361-14660644C12A}">
      <dgm:prSet/>
      <dgm:spPr/>
      <dgm:t>
        <a:bodyPr/>
        <a:lstStyle/>
        <a:p>
          <a:endParaRPr lang="en-US"/>
        </a:p>
      </dgm:t>
    </dgm:pt>
    <dgm:pt modelId="{3C609E45-05D9-4301-8597-A4EB1CF9F03B}" type="pres">
      <dgm:prSet presAssocID="{8DF77CE7-F4E9-4BC6-901F-58E144C598E1}" presName="diagram" presStyleCnt="0">
        <dgm:presLayoutVars>
          <dgm:chMax val="1"/>
          <dgm:dir/>
          <dgm:animLvl val="ctr"/>
          <dgm:resizeHandles val="exact"/>
        </dgm:presLayoutVars>
      </dgm:prSet>
      <dgm:spPr/>
      <dgm:t>
        <a:bodyPr/>
        <a:lstStyle/>
        <a:p>
          <a:endParaRPr lang="en-US"/>
        </a:p>
      </dgm:t>
    </dgm:pt>
    <dgm:pt modelId="{5BC8CACD-4B79-4C42-877B-B84B2CA5C1D3}" type="pres">
      <dgm:prSet presAssocID="{8DF77CE7-F4E9-4BC6-901F-58E144C598E1}" presName="matrix" presStyleCnt="0"/>
      <dgm:spPr/>
    </dgm:pt>
    <dgm:pt modelId="{53702ECE-0B4E-4BC9-9773-1DDC369C68F3}" type="pres">
      <dgm:prSet presAssocID="{8DF77CE7-F4E9-4BC6-901F-58E144C598E1}" presName="tile1" presStyleLbl="node1" presStyleIdx="0" presStyleCnt="4" custLinFactNeighborX="251" custLinFactNeighborY="-9"/>
      <dgm:spPr/>
      <dgm:t>
        <a:bodyPr/>
        <a:lstStyle/>
        <a:p>
          <a:endParaRPr lang="en-US"/>
        </a:p>
      </dgm:t>
    </dgm:pt>
    <dgm:pt modelId="{CC809F35-83F2-44B4-A673-C6F47FB96FE0}" type="pres">
      <dgm:prSet presAssocID="{8DF77CE7-F4E9-4BC6-901F-58E144C598E1}" presName="tile1text" presStyleLbl="node1" presStyleIdx="0" presStyleCnt="4">
        <dgm:presLayoutVars>
          <dgm:chMax val="0"/>
          <dgm:chPref val="0"/>
          <dgm:bulletEnabled val="1"/>
        </dgm:presLayoutVars>
      </dgm:prSet>
      <dgm:spPr/>
      <dgm:t>
        <a:bodyPr/>
        <a:lstStyle/>
        <a:p>
          <a:endParaRPr lang="en-US"/>
        </a:p>
      </dgm:t>
    </dgm:pt>
    <dgm:pt modelId="{0CDEF14B-5E23-4F86-8DBB-E38D18E0F7C3}" type="pres">
      <dgm:prSet presAssocID="{8DF77CE7-F4E9-4BC6-901F-58E144C598E1}" presName="tile2" presStyleLbl="node1" presStyleIdx="1" presStyleCnt="4"/>
      <dgm:spPr/>
      <dgm:t>
        <a:bodyPr/>
        <a:lstStyle/>
        <a:p>
          <a:endParaRPr lang="en-US"/>
        </a:p>
      </dgm:t>
    </dgm:pt>
    <dgm:pt modelId="{9C513A68-311D-406B-9747-B3B42C2B9BD7}" type="pres">
      <dgm:prSet presAssocID="{8DF77CE7-F4E9-4BC6-901F-58E144C598E1}" presName="tile2text" presStyleLbl="node1" presStyleIdx="1" presStyleCnt="4">
        <dgm:presLayoutVars>
          <dgm:chMax val="0"/>
          <dgm:chPref val="0"/>
          <dgm:bulletEnabled val="1"/>
        </dgm:presLayoutVars>
      </dgm:prSet>
      <dgm:spPr/>
      <dgm:t>
        <a:bodyPr/>
        <a:lstStyle/>
        <a:p>
          <a:endParaRPr lang="en-US"/>
        </a:p>
      </dgm:t>
    </dgm:pt>
    <dgm:pt modelId="{C9E2F104-9297-4AFE-838A-4A31CCAF36E5}" type="pres">
      <dgm:prSet presAssocID="{8DF77CE7-F4E9-4BC6-901F-58E144C598E1}" presName="tile3" presStyleLbl="node1" presStyleIdx="2" presStyleCnt="4" custLinFactNeighborX="251" custLinFactNeighborY="1329"/>
      <dgm:spPr/>
      <dgm:t>
        <a:bodyPr/>
        <a:lstStyle/>
        <a:p>
          <a:endParaRPr lang="en-US"/>
        </a:p>
      </dgm:t>
    </dgm:pt>
    <dgm:pt modelId="{28F413A9-F920-45C0-8DE7-746F9BB7BF63}" type="pres">
      <dgm:prSet presAssocID="{8DF77CE7-F4E9-4BC6-901F-58E144C598E1}" presName="tile3text" presStyleLbl="node1" presStyleIdx="2" presStyleCnt="4">
        <dgm:presLayoutVars>
          <dgm:chMax val="0"/>
          <dgm:chPref val="0"/>
          <dgm:bulletEnabled val="1"/>
        </dgm:presLayoutVars>
      </dgm:prSet>
      <dgm:spPr/>
      <dgm:t>
        <a:bodyPr/>
        <a:lstStyle/>
        <a:p>
          <a:endParaRPr lang="en-US"/>
        </a:p>
      </dgm:t>
    </dgm:pt>
    <dgm:pt modelId="{D5A4ADB6-CD12-4124-A460-A35D8E0E5F0F}" type="pres">
      <dgm:prSet presAssocID="{8DF77CE7-F4E9-4BC6-901F-58E144C598E1}" presName="tile4" presStyleLbl="node1" presStyleIdx="3" presStyleCnt="4"/>
      <dgm:spPr/>
      <dgm:t>
        <a:bodyPr/>
        <a:lstStyle/>
        <a:p>
          <a:endParaRPr lang="en-US"/>
        </a:p>
      </dgm:t>
    </dgm:pt>
    <dgm:pt modelId="{B50D3E53-0E05-4FBC-9BB7-867ED068CD7D}" type="pres">
      <dgm:prSet presAssocID="{8DF77CE7-F4E9-4BC6-901F-58E144C598E1}" presName="tile4text" presStyleLbl="node1" presStyleIdx="3" presStyleCnt="4">
        <dgm:presLayoutVars>
          <dgm:chMax val="0"/>
          <dgm:chPref val="0"/>
          <dgm:bulletEnabled val="1"/>
        </dgm:presLayoutVars>
      </dgm:prSet>
      <dgm:spPr/>
      <dgm:t>
        <a:bodyPr/>
        <a:lstStyle/>
        <a:p>
          <a:endParaRPr lang="en-US"/>
        </a:p>
      </dgm:t>
    </dgm:pt>
    <dgm:pt modelId="{F74F7FC5-2C7E-4C82-A469-53437F80CA6B}" type="pres">
      <dgm:prSet presAssocID="{8DF77CE7-F4E9-4BC6-901F-58E144C598E1}" presName="centerTile" presStyleLbl="fgShp" presStyleIdx="0" presStyleCnt="1" custScaleX="126514" custScaleY="122413" custLinFactNeighborX="3254" custLinFactNeighborY="-5460">
        <dgm:presLayoutVars>
          <dgm:chMax val="0"/>
          <dgm:chPref val="0"/>
        </dgm:presLayoutVars>
      </dgm:prSet>
      <dgm:spPr/>
      <dgm:t>
        <a:bodyPr/>
        <a:lstStyle/>
        <a:p>
          <a:endParaRPr lang="en-US"/>
        </a:p>
      </dgm:t>
    </dgm:pt>
  </dgm:ptLst>
  <dgm:cxnLst>
    <dgm:cxn modelId="{BC6790B2-B757-4039-9198-6E623A9840C4}" type="presOf" srcId="{BD01FAD7-DE7C-4903-BB46-0021B9E92C90}" destId="{CC809F35-83F2-44B4-A673-C6F47FB96FE0}" srcOrd="1" destOrd="0" presId="urn:microsoft.com/office/officeart/2005/8/layout/matrix1"/>
    <dgm:cxn modelId="{13C882AE-8D87-4439-BDA8-36E44207409A}" type="presOf" srcId="{33E02FAC-00BA-4716-830A-B1ABD235241F}" destId="{28F413A9-F920-45C0-8DE7-746F9BB7BF63}" srcOrd="1" destOrd="0" presId="urn:microsoft.com/office/officeart/2005/8/layout/matrix1"/>
    <dgm:cxn modelId="{783A1BE6-7447-4ED6-A2F0-4A8FDAD02D47}" srcId="{8745516B-7A3B-413A-A1F6-4ED317E8518F}" destId="{E7A0098C-A639-4279-B88B-242596F83129}" srcOrd="1" destOrd="0" parTransId="{2D41D475-BE28-41C5-AD47-908F73F0ABC2}" sibTransId="{5554BEFF-6B33-4AC1-A9A9-3C4BA3AAE54E}"/>
    <dgm:cxn modelId="{F384DD10-25FD-4B15-9460-BBC3A395EAC3}" type="presOf" srcId="{8DF77CE7-F4E9-4BC6-901F-58E144C598E1}" destId="{3C609E45-05D9-4301-8597-A4EB1CF9F03B}" srcOrd="0" destOrd="0" presId="urn:microsoft.com/office/officeart/2005/8/layout/matrix1"/>
    <dgm:cxn modelId="{80832498-4E34-42F3-B9C4-1F0A78302FB3}" type="presOf" srcId="{8851970C-4E95-4E23-A691-BE97A7DA97A1}" destId="{D5A4ADB6-CD12-4124-A460-A35D8E0E5F0F}" srcOrd="0" destOrd="0" presId="urn:microsoft.com/office/officeart/2005/8/layout/matrix1"/>
    <dgm:cxn modelId="{9A89D2D5-6857-4CCF-8291-2B88356BD530}" type="presOf" srcId="{8851970C-4E95-4E23-A691-BE97A7DA97A1}" destId="{B50D3E53-0E05-4FBC-9BB7-867ED068CD7D}" srcOrd="1" destOrd="0" presId="urn:microsoft.com/office/officeart/2005/8/layout/matrix1"/>
    <dgm:cxn modelId="{065D0707-DFF8-445B-9294-FB3FF86DFB53}" srcId="{8745516B-7A3B-413A-A1F6-4ED317E8518F}" destId="{BD01FAD7-DE7C-4903-BB46-0021B9E92C90}" srcOrd="0" destOrd="0" parTransId="{D9089E90-0A8E-4679-88B1-B49758C53FE5}" sibTransId="{E7B6F890-F7C8-4040-B5BF-EEF88BA62358}"/>
    <dgm:cxn modelId="{327E0719-4ECD-46FD-8DEC-C99AB12D7DB9}" srcId="{8745516B-7A3B-413A-A1F6-4ED317E8518F}" destId="{8851970C-4E95-4E23-A691-BE97A7DA97A1}" srcOrd="3" destOrd="0" parTransId="{99F68160-9519-4912-A083-5363FCC31DCE}" sibTransId="{FC6A09C1-F991-453E-B230-5FB7D6DFF450}"/>
    <dgm:cxn modelId="{94DF4DDB-0D57-4C4F-9F9A-2BE34345BDE8}" type="presOf" srcId="{8745516B-7A3B-413A-A1F6-4ED317E8518F}" destId="{F74F7FC5-2C7E-4C82-A469-53437F80CA6B}" srcOrd="0" destOrd="0" presId="urn:microsoft.com/office/officeart/2005/8/layout/matrix1"/>
    <dgm:cxn modelId="{CE268AD5-509E-4C97-9361-14660644C12A}" srcId="{8DF77CE7-F4E9-4BC6-901F-58E144C598E1}" destId="{0CFAB101-2E3F-4EC4-8E18-527A7FC0ADB8}" srcOrd="1" destOrd="0" parTransId="{97CF1669-EFE1-4B46-84A2-325018781B30}" sibTransId="{CF3217FB-0899-4A9C-AC0B-EB7F81EEA145}"/>
    <dgm:cxn modelId="{8F69A40C-AC35-4CE8-AB1F-52DEDEEA19D1}" type="presOf" srcId="{E7A0098C-A639-4279-B88B-242596F83129}" destId="{0CDEF14B-5E23-4F86-8DBB-E38D18E0F7C3}" srcOrd="0" destOrd="0" presId="urn:microsoft.com/office/officeart/2005/8/layout/matrix1"/>
    <dgm:cxn modelId="{93BC2A48-B543-4142-9CEE-7BC1634BBD68}" type="presOf" srcId="{33E02FAC-00BA-4716-830A-B1ABD235241F}" destId="{C9E2F104-9297-4AFE-838A-4A31CCAF36E5}" srcOrd="0" destOrd="0" presId="urn:microsoft.com/office/officeart/2005/8/layout/matrix1"/>
    <dgm:cxn modelId="{AA988BD1-3BC0-4278-8B73-FBC766787EB4}" srcId="{8DF77CE7-F4E9-4BC6-901F-58E144C598E1}" destId="{8745516B-7A3B-413A-A1F6-4ED317E8518F}" srcOrd="0" destOrd="0" parTransId="{B73BBADF-D55A-4A29-B590-365D183657CB}" sibTransId="{1E2F9B39-016B-4D82-BCFA-1DF34889E33E}"/>
    <dgm:cxn modelId="{FADA8D20-A161-4730-AF48-386DC66B6934}" srcId="{8745516B-7A3B-413A-A1F6-4ED317E8518F}" destId="{33E02FAC-00BA-4716-830A-B1ABD235241F}" srcOrd="2" destOrd="0" parTransId="{945832E7-378E-4267-AD5F-6B675C3287FE}" sibTransId="{5EADBDF9-FC06-45D5-AE9F-FB84AF512BF1}"/>
    <dgm:cxn modelId="{29299E5B-0E9F-493B-9571-07CAA5202E37}" type="presOf" srcId="{BD01FAD7-DE7C-4903-BB46-0021B9E92C90}" destId="{53702ECE-0B4E-4BC9-9773-1DDC369C68F3}" srcOrd="0" destOrd="0" presId="urn:microsoft.com/office/officeart/2005/8/layout/matrix1"/>
    <dgm:cxn modelId="{86BF27D5-DD45-4432-B30A-3A1BB5111DAA}" type="presOf" srcId="{E7A0098C-A639-4279-B88B-242596F83129}" destId="{9C513A68-311D-406B-9747-B3B42C2B9BD7}" srcOrd="1" destOrd="0" presId="urn:microsoft.com/office/officeart/2005/8/layout/matrix1"/>
    <dgm:cxn modelId="{E54F8862-E59B-431C-AA6F-057F344FB16E}" type="presParOf" srcId="{3C609E45-05D9-4301-8597-A4EB1CF9F03B}" destId="{5BC8CACD-4B79-4C42-877B-B84B2CA5C1D3}" srcOrd="0" destOrd="0" presId="urn:microsoft.com/office/officeart/2005/8/layout/matrix1"/>
    <dgm:cxn modelId="{17F72066-867C-44F7-AAA2-C7D1A6D0E9B2}" type="presParOf" srcId="{5BC8CACD-4B79-4C42-877B-B84B2CA5C1D3}" destId="{53702ECE-0B4E-4BC9-9773-1DDC369C68F3}" srcOrd="0" destOrd="0" presId="urn:microsoft.com/office/officeart/2005/8/layout/matrix1"/>
    <dgm:cxn modelId="{A6DEDEDD-2569-4894-B38E-DB6625C8F27A}" type="presParOf" srcId="{5BC8CACD-4B79-4C42-877B-B84B2CA5C1D3}" destId="{CC809F35-83F2-44B4-A673-C6F47FB96FE0}" srcOrd="1" destOrd="0" presId="urn:microsoft.com/office/officeart/2005/8/layout/matrix1"/>
    <dgm:cxn modelId="{25A2D06F-05E2-48A8-BA76-6803CE79D319}" type="presParOf" srcId="{5BC8CACD-4B79-4C42-877B-B84B2CA5C1D3}" destId="{0CDEF14B-5E23-4F86-8DBB-E38D18E0F7C3}" srcOrd="2" destOrd="0" presId="urn:microsoft.com/office/officeart/2005/8/layout/matrix1"/>
    <dgm:cxn modelId="{8D25E410-1F90-4A24-A4C7-BD35D0080B8D}" type="presParOf" srcId="{5BC8CACD-4B79-4C42-877B-B84B2CA5C1D3}" destId="{9C513A68-311D-406B-9747-B3B42C2B9BD7}" srcOrd="3" destOrd="0" presId="urn:microsoft.com/office/officeart/2005/8/layout/matrix1"/>
    <dgm:cxn modelId="{A60FA95A-2FA8-4B0B-A199-F08AD3E7C5E3}" type="presParOf" srcId="{5BC8CACD-4B79-4C42-877B-B84B2CA5C1D3}" destId="{C9E2F104-9297-4AFE-838A-4A31CCAF36E5}" srcOrd="4" destOrd="0" presId="urn:microsoft.com/office/officeart/2005/8/layout/matrix1"/>
    <dgm:cxn modelId="{4F30434B-5248-406A-B18A-920031FFEF07}" type="presParOf" srcId="{5BC8CACD-4B79-4C42-877B-B84B2CA5C1D3}" destId="{28F413A9-F920-45C0-8DE7-746F9BB7BF63}" srcOrd="5" destOrd="0" presId="urn:microsoft.com/office/officeart/2005/8/layout/matrix1"/>
    <dgm:cxn modelId="{ACB0FF56-BEC1-4A24-B548-55676F1D9205}" type="presParOf" srcId="{5BC8CACD-4B79-4C42-877B-B84B2CA5C1D3}" destId="{D5A4ADB6-CD12-4124-A460-A35D8E0E5F0F}" srcOrd="6" destOrd="0" presId="urn:microsoft.com/office/officeart/2005/8/layout/matrix1"/>
    <dgm:cxn modelId="{47567F3E-9889-49E7-9336-2C81BE4B431E}" type="presParOf" srcId="{5BC8CACD-4B79-4C42-877B-B84B2CA5C1D3}" destId="{B50D3E53-0E05-4FBC-9BB7-867ED068CD7D}" srcOrd="7" destOrd="0" presId="urn:microsoft.com/office/officeart/2005/8/layout/matrix1"/>
    <dgm:cxn modelId="{F8A57F91-CF74-4BDC-BF83-DF67A13E1BC0}" type="presParOf" srcId="{3C609E45-05D9-4301-8597-A4EB1CF9F03B}" destId="{F74F7FC5-2C7E-4C82-A469-53437F80CA6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C385C-9881-4D78-81E6-8D6B3D08BA47}"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DB14706-69B2-4EE3-B7F2-90F2A9C7FAB7}">
      <dgm:prSet phldrT="[Text]" custT="1"/>
      <dgm:spPr>
        <a:solidFill>
          <a:schemeClr val="accent4">
            <a:lumMod val="60000"/>
            <a:lumOff val="40000"/>
          </a:schemeClr>
        </a:solidFill>
      </dgm:spPr>
      <dgm:t>
        <a:bodyPr/>
        <a:lstStyle/>
        <a:p>
          <a:r>
            <a:rPr lang="id-ID" sz="2800" b="1" dirty="0" smtClean="0">
              <a:solidFill>
                <a:schemeClr val="tx1"/>
              </a:solidFill>
            </a:rPr>
            <a:t>Pre-activity</a:t>
          </a:r>
          <a:endParaRPr lang="en-US" sz="2800" b="1" dirty="0">
            <a:solidFill>
              <a:schemeClr val="tx1"/>
            </a:solidFill>
          </a:endParaRPr>
        </a:p>
      </dgm:t>
    </dgm:pt>
    <dgm:pt modelId="{15120A09-E257-4108-9C53-4A44525B3451}" type="parTrans" cxnId="{51BE8FFC-31C0-4B28-BE5E-6FE936DEDC32}">
      <dgm:prSet/>
      <dgm:spPr/>
      <dgm:t>
        <a:bodyPr/>
        <a:lstStyle/>
        <a:p>
          <a:endParaRPr lang="en-US"/>
        </a:p>
      </dgm:t>
    </dgm:pt>
    <dgm:pt modelId="{32FA13EF-19E8-4B7F-966E-6DEB471986F3}" type="sibTrans" cxnId="{51BE8FFC-31C0-4B28-BE5E-6FE936DEDC32}">
      <dgm:prSet/>
      <dgm:spPr/>
      <dgm:t>
        <a:bodyPr/>
        <a:lstStyle/>
        <a:p>
          <a:endParaRPr lang="en-US"/>
        </a:p>
      </dgm:t>
    </dgm:pt>
    <dgm:pt modelId="{3E74FE8B-8973-453A-A721-B06E959AD70C}">
      <dgm:prSet phldrT="[Text]" custT="1"/>
      <dgm:spPr>
        <a:solidFill>
          <a:schemeClr val="accent4">
            <a:lumMod val="60000"/>
            <a:lumOff val="40000"/>
          </a:schemeClr>
        </a:solidFill>
      </dgm:spPr>
      <dgm:t>
        <a:bodyPr/>
        <a:lstStyle/>
        <a:p>
          <a:r>
            <a:rPr lang="id-ID" sz="2800" b="1" dirty="0" smtClean="0">
              <a:solidFill>
                <a:schemeClr val="tx1"/>
              </a:solidFill>
            </a:rPr>
            <a:t>Whilst-activity</a:t>
          </a:r>
          <a:endParaRPr lang="en-US" sz="2800" b="1" dirty="0"/>
        </a:p>
      </dgm:t>
    </dgm:pt>
    <dgm:pt modelId="{6E17F11B-7880-43BA-A299-B30A58B5B952}" type="parTrans" cxnId="{A8417744-9A38-497C-888E-BEEF6EB9D213}">
      <dgm:prSet/>
      <dgm:spPr/>
      <dgm:t>
        <a:bodyPr/>
        <a:lstStyle/>
        <a:p>
          <a:endParaRPr lang="en-US"/>
        </a:p>
      </dgm:t>
    </dgm:pt>
    <dgm:pt modelId="{E6636B71-0B52-40CE-BFBC-3E85A20101ED}" type="sibTrans" cxnId="{A8417744-9A38-497C-888E-BEEF6EB9D213}">
      <dgm:prSet/>
      <dgm:spPr/>
      <dgm:t>
        <a:bodyPr/>
        <a:lstStyle/>
        <a:p>
          <a:endParaRPr lang="en-US"/>
        </a:p>
      </dgm:t>
    </dgm:pt>
    <dgm:pt modelId="{D877061A-C76A-4009-B99C-04C09B1F1DBE}">
      <dgm:prSet phldrT="[Text]"/>
      <dgm:spPr>
        <a:solidFill>
          <a:schemeClr val="accent4">
            <a:lumMod val="20000"/>
            <a:lumOff val="80000"/>
            <a:alpha val="90000"/>
          </a:schemeClr>
        </a:solidFill>
      </dgm:spPr>
      <dgm:t>
        <a:bodyPr/>
        <a:lstStyle/>
        <a:p>
          <a:r>
            <a:rPr lang="id-ID" b="1" dirty="0" smtClean="0"/>
            <a:t>a. Waiting to start:</a:t>
          </a:r>
          <a:endParaRPr lang="en-US" b="1" dirty="0"/>
        </a:p>
      </dgm:t>
    </dgm:pt>
    <dgm:pt modelId="{C2B6C826-9C8E-4A59-8771-9BB48576209E}" type="parTrans" cxnId="{6DBC51DD-A533-456D-9FC8-1ECE3FBA7271}">
      <dgm:prSet/>
      <dgm:spPr/>
      <dgm:t>
        <a:bodyPr/>
        <a:lstStyle/>
        <a:p>
          <a:endParaRPr lang="en-US"/>
        </a:p>
      </dgm:t>
    </dgm:pt>
    <dgm:pt modelId="{B8504F1C-F01B-4C31-B76A-67B8FADDE2C0}" type="sibTrans" cxnId="{6DBC51DD-A533-456D-9FC8-1ECE3FBA7271}">
      <dgm:prSet/>
      <dgm:spPr/>
      <dgm:t>
        <a:bodyPr/>
        <a:lstStyle/>
        <a:p>
          <a:endParaRPr lang="en-US"/>
        </a:p>
      </dgm:t>
    </dgm:pt>
    <dgm:pt modelId="{B39A3609-C9ED-4579-9D27-FCD6CEE36866}">
      <dgm:prSet phldrT="[Text]" custT="1"/>
      <dgm:spPr>
        <a:solidFill>
          <a:schemeClr val="accent4">
            <a:lumMod val="20000"/>
            <a:lumOff val="80000"/>
            <a:alpha val="90000"/>
          </a:schemeClr>
        </a:solidFill>
      </dgm:spPr>
      <dgm:t>
        <a:bodyPr/>
        <a:lstStyle/>
        <a:p>
          <a:pPr marL="177800" indent="0"/>
          <a:endParaRPr lang="en-US" sz="1200" b="1" dirty="0"/>
        </a:p>
      </dgm:t>
    </dgm:pt>
    <dgm:pt modelId="{1956B20E-DD73-4EA7-9069-2B7B877B3AB1}" type="sibTrans" cxnId="{6D2C0867-6D9C-41EF-B2FC-00929A986085}">
      <dgm:prSet/>
      <dgm:spPr/>
      <dgm:t>
        <a:bodyPr/>
        <a:lstStyle/>
        <a:p>
          <a:endParaRPr lang="en-US"/>
        </a:p>
      </dgm:t>
    </dgm:pt>
    <dgm:pt modelId="{18E100CE-1BFB-48E6-988B-E4D8C86E39E5}" type="parTrans" cxnId="{6D2C0867-6D9C-41EF-B2FC-00929A986085}">
      <dgm:prSet/>
      <dgm:spPr/>
      <dgm:t>
        <a:bodyPr/>
        <a:lstStyle/>
        <a:p>
          <a:endParaRPr lang="en-US"/>
        </a:p>
      </dgm:t>
    </dgm:pt>
    <dgm:pt modelId="{F0DD5717-6A7F-49BF-AC5D-7C3152B1195E}">
      <dgm:prSet custT="1"/>
      <dgm:spPr>
        <a:solidFill>
          <a:schemeClr val="accent4">
            <a:lumMod val="20000"/>
            <a:lumOff val="80000"/>
            <a:alpha val="90000"/>
          </a:schemeClr>
        </a:solidFill>
      </dgm:spPr>
      <dgm:t>
        <a:bodyPr/>
        <a:lstStyle/>
        <a:p>
          <a:r>
            <a:rPr lang="id-ID" sz="1200" b="1" dirty="0" smtClean="0"/>
            <a:t>Greetings:</a:t>
          </a:r>
        </a:p>
      </dgm:t>
    </dgm:pt>
    <dgm:pt modelId="{2A8E5844-5DF3-429B-9E58-A7A2CE84C885}" type="parTrans" cxnId="{C98C6A1C-DA7C-4D28-B5DE-2FED77E72EF0}">
      <dgm:prSet/>
      <dgm:spPr/>
      <dgm:t>
        <a:bodyPr/>
        <a:lstStyle/>
        <a:p>
          <a:endParaRPr lang="en-US"/>
        </a:p>
      </dgm:t>
    </dgm:pt>
    <dgm:pt modelId="{4B36A587-3D2E-4472-B9EE-DDBFCBCCCE3D}" type="sibTrans" cxnId="{C98C6A1C-DA7C-4D28-B5DE-2FED77E72EF0}">
      <dgm:prSet/>
      <dgm:spPr/>
      <dgm:t>
        <a:bodyPr/>
        <a:lstStyle/>
        <a:p>
          <a:endParaRPr lang="en-US"/>
        </a:p>
      </dgm:t>
    </dgm:pt>
    <dgm:pt modelId="{CBCC1D3A-0CBC-45A9-91BF-ED966B716D6E}">
      <dgm:prSet custT="1"/>
      <dgm:spPr>
        <a:solidFill>
          <a:schemeClr val="accent4">
            <a:lumMod val="20000"/>
            <a:lumOff val="80000"/>
            <a:alpha val="90000"/>
          </a:schemeClr>
        </a:solidFill>
      </dgm:spPr>
      <dgm:t>
        <a:bodyPr/>
        <a:lstStyle/>
        <a:p>
          <a:r>
            <a:rPr lang="id-ID" sz="1200" b="1" dirty="0" smtClean="0"/>
            <a:t>Good morning, students / Good afternoon, everybody.</a:t>
          </a:r>
        </a:p>
      </dgm:t>
    </dgm:pt>
    <dgm:pt modelId="{06F8A02B-8EA0-4026-81C3-2E430C33F568}" type="parTrans" cxnId="{561CFEC2-6F6F-4D12-8956-322484BB25F9}">
      <dgm:prSet/>
      <dgm:spPr/>
      <dgm:t>
        <a:bodyPr/>
        <a:lstStyle/>
        <a:p>
          <a:endParaRPr lang="en-US"/>
        </a:p>
      </dgm:t>
    </dgm:pt>
    <dgm:pt modelId="{894919FA-5261-4A81-B784-EBF0DFD94848}" type="sibTrans" cxnId="{561CFEC2-6F6F-4D12-8956-322484BB25F9}">
      <dgm:prSet/>
      <dgm:spPr/>
      <dgm:t>
        <a:bodyPr/>
        <a:lstStyle/>
        <a:p>
          <a:endParaRPr lang="en-US"/>
        </a:p>
      </dgm:t>
    </dgm:pt>
    <dgm:pt modelId="{531D81C1-AA53-461F-8303-1FF541DDD4D8}">
      <dgm:prSet custT="1"/>
      <dgm:spPr>
        <a:solidFill>
          <a:schemeClr val="accent4">
            <a:lumMod val="20000"/>
            <a:lumOff val="80000"/>
            <a:alpha val="90000"/>
          </a:schemeClr>
        </a:solidFill>
      </dgm:spPr>
      <dgm:t>
        <a:bodyPr/>
        <a:lstStyle/>
        <a:p>
          <a:r>
            <a:rPr lang="id-ID" sz="1200" b="1" dirty="0" smtClean="0"/>
            <a:t>Register:</a:t>
          </a:r>
        </a:p>
      </dgm:t>
    </dgm:pt>
    <dgm:pt modelId="{7CE5B69D-E75B-473D-9FD9-1EE7BA242648}" type="parTrans" cxnId="{8E60B7EE-C827-45F9-8B75-F5587D92AADA}">
      <dgm:prSet/>
      <dgm:spPr/>
      <dgm:t>
        <a:bodyPr/>
        <a:lstStyle/>
        <a:p>
          <a:endParaRPr lang="en-US"/>
        </a:p>
      </dgm:t>
    </dgm:pt>
    <dgm:pt modelId="{E23F07D3-35C0-4B48-9EDB-E8D5D21B7BFA}" type="sibTrans" cxnId="{8E60B7EE-C827-45F9-8B75-F5587D92AADA}">
      <dgm:prSet/>
      <dgm:spPr/>
      <dgm:t>
        <a:bodyPr/>
        <a:lstStyle/>
        <a:p>
          <a:endParaRPr lang="en-US"/>
        </a:p>
      </dgm:t>
    </dgm:pt>
    <dgm:pt modelId="{7FB24568-1F33-4F30-A2F6-65AE312F588C}">
      <dgm:prSet custT="1"/>
      <dgm:spPr>
        <a:solidFill>
          <a:schemeClr val="accent4">
            <a:lumMod val="20000"/>
            <a:lumOff val="80000"/>
            <a:alpha val="90000"/>
          </a:schemeClr>
        </a:solidFill>
      </dgm:spPr>
      <dgm:t>
        <a:bodyPr/>
        <a:lstStyle/>
        <a:p>
          <a:r>
            <a:rPr lang="id-ID" sz="1200" b="1" dirty="0" smtClean="0"/>
            <a:t>Who is absent today? / Who isn’t here today? / What’s the matter with ... today? / Why were you absent last ...?</a:t>
          </a:r>
        </a:p>
      </dgm:t>
    </dgm:pt>
    <dgm:pt modelId="{FF99E393-6045-49AC-9295-00DEF725E4B3}" type="parTrans" cxnId="{CC41465E-0B37-4839-842C-1B26BB44D06F}">
      <dgm:prSet/>
      <dgm:spPr/>
      <dgm:t>
        <a:bodyPr/>
        <a:lstStyle/>
        <a:p>
          <a:endParaRPr lang="en-US"/>
        </a:p>
      </dgm:t>
    </dgm:pt>
    <dgm:pt modelId="{6D78A5DB-DA45-41AB-ABFC-6AFDE1A6F80B}" type="sibTrans" cxnId="{CC41465E-0B37-4839-842C-1B26BB44D06F}">
      <dgm:prSet/>
      <dgm:spPr/>
      <dgm:t>
        <a:bodyPr/>
        <a:lstStyle/>
        <a:p>
          <a:endParaRPr lang="en-US"/>
        </a:p>
      </dgm:t>
    </dgm:pt>
    <dgm:pt modelId="{07B70106-8A14-4896-82D5-A9BAB2BA0ADC}">
      <dgm:prSet/>
      <dgm:spPr>
        <a:solidFill>
          <a:schemeClr val="accent4">
            <a:lumMod val="20000"/>
            <a:lumOff val="80000"/>
            <a:alpha val="90000"/>
          </a:schemeClr>
        </a:solidFill>
      </dgm:spPr>
      <dgm:t>
        <a:bodyPr/>
        <a:lstStyle/>
        <a:p>
          <a:r>
            <a:rPr lang="id-ID" b="1" dirty="0" smtClean="0"/>
            <a:t>I’m waiting for you to</a:t>
          </a:r>
          <a:r>
            <a:rPr lang="en-US" b="1" dirty="0" smtClean="0"/>
            <a:t> </a:t>
          </a:r>
          <a:r>
            <a:rPr lang="id-ID" b="1" dirty="0" smtClean="0"/>
            <a:t>be quiet / We won’t start 	until everyone is quiet / Stop talking &amp; be quiet.</a:t>
          </a:r>
        </a:p>
      </dgm:t>
    </dgm:pt>
    <dgm:pt modelId="{FD473B69-5477-4481-B2A8-0225D59FE66C}" type="parTrans" cxnId="{6E4931A7-4826-44C4-B47A-32B3DC6AA00E}">
      <dgm:prSet/>
      <dgm:spPr/>
      <dgm:t>
        <a:bodyPr/>
        <a:lstStyle/>
        <a:p>
          <a:endParaRPr lang="en-US"/>
        </a:p>
      </dgm:t>
    </dgm:pt>
    <dgm:pt modelId="{150D4D6C-BC7F-4D63-BB54-48CEEA0A469D}" type="sibTrans" cxnId="{6E4931A7-4826-44C4-B47A-32B3DC6AA00E}">
      <dgm:prSet/>
      <dgm:spPr/>
      <dgm:t>
        <a:bodyPr/>
        <a:lstStyle/>
        <a:p>
          <a:endParaRPr lang="en-US"/>
        </a:p>
      </dgm:t>
    </dgm:pt>
    <dgm:pt modelId="{3EAD8AB5-0C53-483C-98DE-3716F725BB58}">
      <dgm:prSet/>
      <dgm:spPr>
        <a:solidFill>
          <a:schemeClr val="accent4">
            <a:lumMod val="20000"/>
            <a:lumOff val="80000"/>
            <a:alpha val="90000"/>
          </a:schemeClr>
        </a:solidFill>
      </dgm:spPr>
      <dgm:t>
        <a:bodyPr/>
        <a:lstStyle/>
        <a:p>
          <a:r>
            <a:rPr lang="id-ID" b="1" dirty="0" smtClean="0"/>
            <a:t>b. Time to begin:</a:t>
          </a:r>
        </a:p>
      </dgm:t>
    </dgm:pt>
    <dgm:pt modelId="{E0CEB753-97D0-4236-BCDE-FA40F9EB7336}" type="parTrans" cxnId="{8AAEE6B1-CC6A-4E62-BE14-C687E48CE41F}">
      <dgm:prSet/>
      <dgm:spPr/>
      <dgm:t>
        <a:bodyPr/>
        <a:lstStyle/>
        <a:p>
          <a:endParaRPr lang="en-US"/>
        </a:p>
      </dgm:t>
    </dgm:pt>
    <dgm:pt modelId="{32751F87-2C70-4F86-9D8A-21E2D5AEE5F4}" type="sibTrans" cxnId="{8AAEE6B1-CC6A-4E62-BE14-C687E48CE41F}">
      <dgm:prSet/>
      <dgm:spPr/>
      <dgm:t>
        <a:bodyPr/>
        <a:lstStyle/>
        <a:p>
          <a:endParaRPr lang="en-US"/>
        </a:p>
      </dgm:t>
    </dgm:pt>
    <dgm:pt modelId="{23DD52B8-8376-4930-8776-85B378E20B46}">
      <dgm:prSet/>
      <dgm:spPr>
        <a:solidFill>
          <a:schemeClr val="accent4">
            <a:lumMod val="20000"/>
            <a:lumOff val="80000"/>
            <a:alpha val="90000"/>
          </a:schemeClr>
        </a:solidFill>
      </dgm:spPr>
      <dgm:t>
        <a:bodyPr/>
        <a:lstStyle/>
        <a:p>
          <a:r>
            <a:rPr lang="id-ID" b="1" dirty="0" smtClean="0"/>
            <a:t>Let’ s begin our lesson now / Is everybody ready to 	start? / Open your book at page... </a:t>
          </a:r>
        </a:p>
      </dgm:t>
    </dgm:pt>
    <dgm:pt modelId="{AC832FD6-6032-4BF9-831D-3576CF06D19C}" type="parTrans" cxnId="{B00F5844-4BAE-4BBC-A9A9-BA650C81915D}">
      <dgm:prSet/>
      <dgm:spPr/>
      <dgm:t>
        <a:bodyPr/>
        <a:lstStyle/>
        <a:p>
          <a:endParaRPr lang="en-US"/>
        </a:p>
      </dgm:t>
    </dgm:pt>
    <dgm:pt modelId="{E3FCE7BE-223B-4458-A05D-5E146A6758A8}" type="sibTrans" cxnId="{B00F5844-4BAE-4BBC-A9A9-BA650C81915D}">
      <dgm:prSet/>
      <dgm:spPr/>
      <dgm:t>
        <a:bodyPr/>
        <a:lstStyle/>
        <a:p>
          <a:endParaRPr lang="en-US"/>
        </a:p>
      </dgm:t>
    </dgm:pt>
    <dgm:pt modelId="{DEF7F4AD-EFA3-4945-BE6D-2AF127A6ECD8}">
      <dgm:prSet/>
      <dgm:spPr>
        <a:solidFill>
          <a:schemeClr val="accent4">
            <a:lumMod val="20000"/>
            <a:lumOff val="80000"/>
            <a:alpha val="90000"/>
          </a:schemeClr>
        </a:solidFill>
      </dgm:spPr>
      <dgm:t>
        <a:bodyPr/>
        <a:lstStyle/>
        <a:p>
          <a:r>
            <a:rPr lang="id-ID" b="1" dirty="0" smtClean="0"/>
            <a:t>c. Late:</a:t>
          </a:r>
        </a:p>
      </dgm:t>
    </dgm:pt>
    <dgm:pt modelId="{2BED2F5F-00FE-43DA-B0DB-5996CDD2EDE9}" type="parTrans" cxnId="{7C302BC4-8524-4347-ACD3-475930A3C104}">
      <dgm:prSet/>
      <dgm:spPr/>
      <dgm:t>
        <a:bodyPr/>
        <a:lstStyle/>
        <a:p>
          <a:endParaRPr lang="en-US"/>
        </a:p>
      </dgm:t>
    </dgm:pt>
    <dgm:pt modelId="{65A374A7-7DD5-4AFF-931C-CBFD860D096B}" type="sibTrans" cxnId="{7C302BC4-8524-4347-ACD3-475930A3C104}">
      <dgm:prSet/>
      <dgm:spPr/>
      <dgm:t>
        <a:bodyPr/>
        <a:lstStyle/>
        <a:p>
          <a:endParaRPr lang="en-US"/>
        </a:p>
      </dgm:t>
    </dgm:pt>
    <dgm:pt modelId="{257D13ED-C677-48FC-8253-AB2B6B3164C7}">
      <dgm:prSet/>
      <dgm:spPr>
        <a:solidFill>
          <a:schemeClr val="accent4">
            <a:lumMod val="20000"/>
            <a:lumOff val="80000"/>
            <a:alpha val="90000"/>
          </a:schemeClr>
        </a:solidFill>
      </dgm:spPr>
      <dgm:t>
        <a:bodyPr/>
        <a:lstStyle/>
        <a:p>
          <a:r>
            <a:rPr lang="id-ID" b="1" dirty="0" smtClean="0"/>
            <a:t>Where have you been? / Did you oversleep?</a:t>
          </a:r>
        </a:p>
      </dgm:t>
    </dgm:pt>
    <dgm:pt modelId="{178FEAA7-E113-4B48-AC4D-670DDA47DB0F}" type="parTrans" cxnId="{8AE1D551-F814-47A9-8000-CB16C42FDF5C}">
      <dgm:prSet/>
      <dgm:spPr/>
      <dgm:t>
        <a:bodyPr/>
        <a:lstStyle/>
        <a:p>
          <a:endParaRPr lang="en-US"/>
        </a:p>
      </dgm:t>
    </dgm:pt>
    <dgm:pt modelId="{5ACD0B0C-572C-4C9C-893B-C487ECDC845B}" type="sibTrans" cxnId="{8AE1D551-F814-47A9-8000-CB16C42FDF5C}">
      <dgm:prSet/>
      <dgm:spPr/>
      <dgm:t>
        <a:bodyPr/>
        <a:lstStyle/>
        <a:p>
          <a:endParaRPr lang="en-US"/>
        </a:p>
      </dgm:t>
    </dgm:pt>
    <dgm:pt modelId="{429F708E-E183-486E-9DF0-263AD95F7992}">
      <dgm:prSet/>
      <dgm:spPr>
        <a:solidFill>
          <a:schemeClr val="accent4">
            <a:lumMod val="20000"/>
            <a:lumOff val="80000"/>
            <a:alpha val="90000"/>
          </a:schemeClr>
        </a:solidFill>
      </dgm:spPr>
      <dgm:t>
        <a:bodyPr/>
        <a:lstStyle/>
        <a:p>
          <a:r>
            <a:rPr lang="id-ID" b="1" dirty="0" smtClean="0"/>
            <a:t>d. Check</a:t>
          </a:r>
          <a:r>
            <a:rPr lang="en-US" b="1" dirty="0" err="1" smtClean="0"/>
            <a:t>ing</a:t>
          </a:r>
          <a:r>
            <a:rPr lang="id-ID" b="1" dirty="0" smtClean="0"/>
            <a:t>  Ss’ understanding :</a:t>
          </a:r>
        </a:p>
      </dgm:t>
    </dgm:pt>
    <dgm:pt modelId="{DB655C17-FFA0-4790-8077-2B5FF21C7929}" type="parTrans" cxnId="{F8084A93-C0FE-41B7-80CF-1C8B69B9C9B9}">
      <dgm:prSet/>
      <dgm:spPr/>
      <dgm:t>
        <a:bodyPr/>
        <a:lstStyle/>
        <a:p>
          <a:endParaRPr lang="en-US"/>
        </a:p>
      </dgm:t>
    </dgm:pt>
    <dgm:pt modelId="{86D5A21E-1C1D-4DD0-A4A6-55BE7D7FD035}" type="sibTrans" cxnId="{F8084A93-C0FE-41B7-80CF-1C8B69B9C9B9}">
      <dgm:prSet/>
      <dgm:spPr/>
      <dgm:t>
        <a:bodyPr/>
        <a:lstStyle/>
        <a:p>
          <a:endParaRPr lang="en-US"/>
        </a:p>
      </dgm:t>
    </dgm:pt>
    <dgm:pt modelId="{D0F9D5EA-0081-4696-B96A-4B73F847F7E6}">
      <dgm:prSet/>
      <dgm:spPr>
        <a:solidFill>
          <a:schemeClr val="accent4">
            <a:lumMod val="20000"/>
            <a:lumOff val="80000"/>
            <a:alpha val="90000"/>
          </a:schemeClr>
        </a:solidFill>
      </dgm:spPr>
      <dgm:t>
        <a:bodyPr/>
        <a:lstStyle/>
        <a:p>
          <a:r>
            <a:rPr lang="id-ID" b="1" dirty="0" smtClean="0"/>
            <a:t>Is there any questions? / Do you understand?  / 	Do you get it? / Are you with me?</a:t>
          </a:r>
        </a:p>
      </dgm:t>
    </dgm:pt>
    <dgm:pt modelId="{8C2D0671-0EE4-43CE-86F0-D763C4796DA7}" type="parTrans" cxnId="{1600A6F0-1FF2-486C-A6AF-78971BE80CFD}">
      <dgm:prSet/>
      <dgm:spPr/>
      <dgm:t>
        <a:bodyPr/>
        <a:lstStyle/>
        <a:p>
          <a:endParaRPr lang="en-US"/>
        </a:p>
      </dgm:t>
    </dgm:pt>
    <dgm:pt modelId="{6BD1DE85-12F6-48FA-A89A-4364F09A6892}" type="sibTrans" cxnId="{1600A6F0-1FF2-486C-A6AF-78971BE80CFD}">
      <dgm:prSet/>
      <dgm:spPr/>
      <dgm:t>
        <a:bodyPr/>
        <a:lstStyle/>
        <a:p>
          <a:endParaRPr lang="en-US"/>
        </a:p>
      </dgm:t>
    </dgm:pt>
    <dgm:pt modelId="{CF71B8C6-BECE-4397-AD64-92EE209CC12F}">
      <dgm:prSet/>
      <dgm:spPr>
        <a:solidFill>
          <a:schemeClr val="accent4">
            <a:lumMod val="20000"/>
            <a:lumOff val="80000"/>
            <a:alpha val="90000"/>
          </a:schemeClr>
        </a:solidFill>
      </dgm:spPr>
      <dgm:t>
        <a:bodyPr/>
        <a:lstStyle/>
        <a:p>
          <a:endParaRPr lang="id-ID" b="1" dirty="0" smtClean="0"/>
        </a:p>
      </dgm:t>
    </dgm:pt>
    <dgm:pt modelId="{C09006A9-EF5E-4E97-9D0A-B8FBFE8582E5}" type="parTrans" cxnId="{8CA4D6D8-2116-4CAC-B7EB-60282968E670}">
      <dgm:prSet/>
      <dgm:spPr/>
      <dgm:t>
        <a:bodyPr/>
        <a:lstStyle/>
        <a:p>
          <a:endParaRPr lang="en-US"/>
        </a:p>
      </dgm:t>
    </dgm:pt>
    <dgm:pt modelId="{25F1BC69-0BEF-4B48-A0F5-5BDC714EC440}" type="sibTrans" cxnId="{8CA4D6D8-2116-4CAC-B7EB-60282968E670}">
      <dgm:prSet/>
      <dgm:spPr/>
      <dgm:t>
        <a:bodyPr/>
        <a:lstStyle/>
        <a:p>
          <a:endParaRPr lang="en-US"/>
        </a:p>
      </dgm:t>
    </dgm:pt>
    <dgm:pt modelId="{764709A0-8B8C-4FA7-BC83-596EE2F1499A}">
      <dgm:prSet/>
      <dgm:spPr>
        <a:solidFill>
          <a:schemeClr val="accent4">
            <a:lumMod val="20000"/>
            <a:lumOff val="80000"/>
            <a:alpha val="90000"/>
          </a:schemeClr>
        </a:solidFill>
      </dgm:spPr>
      <dgm:t>
        <a:bodyPr/>
        <a:lstStyle/>
        <a:p>
          <a:endParaRPr lang="id-ID" b="1" dirty="0" smtClean="0"/>
        </a:p>
      </dgm:t>
    </dgm:pt>
    <dgm:pt modelId="{C92912B6-5940-43B4-BB9B-0A754CEB546C}" type="parTrans" cxnId="{70DBF95B-5FC2-432E-9F18-11B0E0D6484B}">
      <dgm:prSet/>
      <dgm:spPr/>
      <dgm:t>
        <a:bodyPr/>
        <a:lstStyle/>
        <a:p>
          <a:endParaRPr lang="en-US"/>
        </a:p>
      </dgm:t>
    </dgm:pt>
    <dgm:pt modelId="{840DBA74-5E27-4152-977D-9701D6858427}" type="sibTrans" cxnId="{70DBF95B-5FC2-432E-9F18-11B0E0D6484B}">
      <dgm:prSet/>
      <dgm:spPr/>
      <dgm:t>
        <a:bodyPr/>
        <a:lstStyle/>
        <a:p>
          <a:endParaRPr lang="en-US"/>
        </a:p>
      </dgm:t>
    </dgm:pt>
    <dgm:pt modelId="{534AA6FD-2974-457F-9B08-8F63396C1DE6}" type="pres">
      <dgm:prSet presAssocID="{051C385C-9881-4D78-81E6-8D6B3D08BA47}" presName="Name0" presStyleCnt="0">
        <dgm:presLayoutVars>
          <dgm:dir/>
          <dgm:animLvl val="lvl"/>
          <dgm:resizeHandles/>
        </dgm:presLayoutVars>
      </dgm:prSet>
      <dgm:spPr/>
      <dgm:t>
        <a:bodyPr/>
        <a:lstStyle/>
        <a:p>
          <a:endParaRPr lang="en-US"/>
        </a:p>
      </dgm:t>
    </dgm:pt>
    <dgm:pt modelId="{5C63713A-68AD-4334-929E-4744D2813F89}" type="pres">
      <dgm:prSet presAssocID="{9DB14706-69B2-4EE3-B7F2-90F2A9C7FAB7}" presName="linNode" presStyleCnt="0"/>
      <dgm:spPr/>
    </dgm:pt>
    <dgm:pt modelId="{DF160A43-5A74-45AC-AE14-FC90EEAD721C}" type="pres">
      <dgm:prSet presAssocID="{9DB14706-69B2-4EE3-B7F2-90F2A9C7FAB7}" presName="parentShp" presStyleLbl="node1" presStyleIdx="0" presStyleCnt="2" custScaleX="93126" custScaleY="29596" custLinFactNeighborX="-8831" custLinFactNeighborY="-10533">
        <dgm:presLayoutVars>
          <dgm:bulletEnabled val="1"/>
        </dgm:presLayoutVars>
      </dgm:prSet>
      <dgm:spPr/>
      <dgm:t>
        <a:bodyPr/>
        <a:lstStyle/>
        <a:p>
          <a:endParaRPr lang="en-US"/>
        </a:p>
      </dgm:t>
    </dgm:pt>
    <dgm:pt modelId="{DD3223AD-68DD-45A1-9DD0-632BD887BF5D}" type="pres">
      <dgm:prSet presAssocID="{9DB14706-69B2-4EE3-B7F2-90F2A9C7FAB7}" presName="childShp" presStyleLbl="bgAccFollowNode1" presStyleIdx="0" presStyleCnt="2" custScaleX="86858" custScaleY="84310" custLinFactNeighborX="-12219" custLinFactNeighborY="-17702">
        <dgm:presLayoutVars>
          <dgm:bulletEnabled val="1"/>
        </dgm:presLayoutVars>
      </dgm:prSet>
      <dgm:spPr/>
      <dgm:t>
        <a:bodyPr/>
        <a:lstStyle/>
        <a:p>
          <a:endParaRPr lang="en-US"/>
        </a:p>
      </dgm:t>
    </dgm:pt>
    <dgm:pt modelId="{D1417225-EC4F-474B-A0D6-F84EBED1583F}" type="pres">
      <dgm:prSet presAssocID="{32FA13EF-19E8-4B7F-966E-6DEB471986F3}" presName="spacing" presStyleCnt="0"/>
      <dgm:spPr/>
    </dgm:pt>
    <dgm:pt modelId="{11ABCBE1-3EC3-444C-B4E9-538603794C21}" type="pres">
      <dgm:prSet presAssocID="{3E74FE8B-8973-453A-A721-B06E959AD70C}" presName="linNode" presStyleCnt="0"/>
      <dgm:spPr/>
    </dgm:pt>
    <dgm:pt modelId="{AF63ADAB-2C6A-41BA-BF10-CEE8D95E15C9}" type="pres">
      <dgm:prSet presAssocID="{3E74FE8B-8973-453A-A721-B06E959AD70C}" presName="parentShp" presStyleLbl="node1" presStyleIdx="1" presStyleCnt="2" custScaleX="93637" custScaleY="25768" custLinFactNeighborX="-5568" custLinFactNeighborY="212">
        <dgm:presLayoutVars>
          <dgm:bulletEnabled val="1"/>
        </dgm:presLayoutVars>
      </dgm:prSet>
      <dgm:spPr/>
      <dgm:t>
        <a:bodyPr/>
        <a:lstStyle/>
        <a:p>
          <a:endParaRPr lang="en-US"/>
        </a:p>
      </dgm:t>
    </dgm:pt>
    <dgm:pt modelId="{AA276E62-5400-469F-BEBF-EAB441EDFF6F}" type="pres">
      <dgm:prSet presAssocID="{3E74FE8B-8973-453A-A721-B06E959AD70C}" presName="childShp" presStyleLbl="bgAccFollowNode1" presStyleIdx="1" presStyleCnt="2" custScaleX="96117" custScaleY="126396" custLinFactNeighborX="-5552" custLinFactNeighborY="975">
        <dgm:presLayoutVars>
          <dgm:bulletEnabled val="1"/>
        </dgm:presLayoutVars>
      </dgm:prSet>
      <dgm:spPr/>
      <dgm:t>
        <a:bodyPr/>
        <a:lstStyle/>
        <a:p>
          <a:endParaRPr lang="en-US"/>
        </a:p>
      </dgm:t>
    </dgm:pt>
  </dgm:ptLst>
  <dgm:cxnLst>
    <dgm:cxn modelId="{561CFEC2-6F6F-4D12-8956-322484BB25F9}" srcId="{F0DD5717-6A7F-49BF-AC5D-7C3152B1195E}" destId="{CBCC1D3A-0CBC-45A9-91BF-ED966B716D6E}" srcOrd="0" destOrd="0" parTransId="{06F8A02B-8EA0-4026-81C3-2E430C33F568}" sibTransId="{894919FA-5261-4A81-B784-EBF0DFD94848}"/>
    <dgm:cxn modelId="{A8417744-9A38-497C-888E-BEEF6EB9D213}" srcId="{051C385C-9881-4D78-81E6-8D6B3D08BA47}" destId="{3E74FE8B-8973-453A-A721-B06E959AD70C}" srcOrd="1" destOrd="0" parTransId="{6E17F11B-7880-43BA-A299-B30A58B5B952}" sibTransId="{E6636B71-0B52-40CE-BFBC-3E85A20101ED}"/>
    <dgm:cxn modelId="{31C8936D-5318-4542-A20A-3C757A693C51}" type="presOf" srcId="{23DD52B8-8376-4930-8776-85B378E20B46}" destId="{AA276E62-5400-469F-BEBF-EAB441EDFF6F}" srcOrd="0" destOrd="4" presId="urn:microsoft.com/office/officeart/2005/8/layout/vList6"/>
    <dgm:cxn modelId="{77915206-F884-4C29-B6EA-5E38C9086276}" type="presOf" srcId="{CF71B8C6-BECE-4397-AD64-92EE209CC12F}" destId="{AA276E62-5400-469F-BEBF-EAB441EDFF6F}" srcOrd="0" destOrd="2" presId="urn:microsoft.com/office/officeart/2005/8/layout/vList6"/>
    <dgm:cxn modelId="{6D090A73-362C-43BB-A34B-89C1B61636B9}" type="presOf" srcId="{531D81C1-AA53-461F-8303-1FF541DDD4D8}" destId="{DD3223AD-68DD-45A1-9DD0-632BD887BF5D}" srcOrd="0" destOrd="3" presId="urn:microsoft.com/office/officeart/2005/8/layout/vList6"/>
    <dgm:cxn modelId="{D55895DF-ED2E-4E7F-ABD5-6227F8970793}" type="presOf" srcId="{429F708E-E183-486E-9DF0-263AD95F7992}" destId="{AA276E62-5400-469F-BEBF-EAB441EDFF6F}" srcOrd="0" destOrd="8" presId="urn:microsoft.com/office/officeart/2005/8/layout/vList6"/>
    <dgm:cxn modelId="{CC41465E-0B37-4839-842C-1B26BB44D06F}" srcId="{531D81C1-AA53-461F-8303-1FF541DDD4D8}" destId="{7FB24568-1F33-4F30-A2F6-65AE312F588C}" srcOrd="0" destOrd="0" parTransId="{FF99E393-6045-49AC-9295-00DEF725E4B3}" sibTransId="{6D78A5DB-DA45-41AB-ABFC-6AFDE1A6F80B}"/>
    <dgm:cxn modelId="{69A47950-BC1E-46EB-8EBB-F98BCCB9BD7B}" type="presOf" srcId="{257D13ED-C677-48FC-8253-AB2B6B3164C7}" destId="{AA276E62-5400-469F-BEBF-EAB441EDFF6F}" srcOrd="0" destOrd="6" presId="urn:microsoft.com/office/officeart/2005/8/layout/vList6"/>
    <dgm:cxn modelId="{977C38B9-0C25-4FB0-BAC0-8B1F342E1683}" type="presOf" srcId="{07B70106-8A14-4896-82D5-A9BAB2BA0ADC}" destId="{AA276E62-5400-469F-BEBF-EAB441EDFF6F}" srcOrd="0" destOrd="1" presId="urn:microsoft.com/office/officeart/2005/8/layout/vList6"/>
    <dgm:cxn modelId="{7C302BC4-8524-4347-ACD3-475930A3C104}" srcId="{3E74FE8B-8973-453A-A721-B06E959AD70C}" destId="{DEF7F4AD-EFA3-4945-BE6D-2AF127A6ECD8}" srcOrd="3" destOrd="0" parTransId="{2BED2F5F-00FE-43DA-B0DB-5996CDD2EDE9}" sibTransId="{65A374A7-7DD5-4AFF-931C-CBFD860D096B}"/>
    <dgm:cxn modelId="{6DBC51DD-A533-456D-9FC8-1ECE3FBA7271}" srcId="{3E74FE8B-8973-453A-A721-B06E959AD70C}" destId="{D877061A-C76A-4009-B99C-04C09B1F1DBE}" srcOrd="0" destOrd="0" parTransId="{C2B6C826-9C8E-4A59-8771-9BB48576209E}" sibTransId="{B8504F1C-F01B-4C31-B76A-67B8FADDE2C0}"/>
    <dgm:cxn modelId="{0F77952E-ED6B-4497-8ECF-7E0F322AC5DF}" type="presOf" srcId="{DEF7F4AD-EFA3-4945-BE6D-2AF127A6ECD8}" destId="{AA276E62-5400-469F-BEBF-EAB441EDFF6F}" srcOrd="0" destOrd="5" presId="urn:microsoft.com/office/officeart/2005/8/layout/vList6"/>
    <dgm:cxn modelId="{A6263088-2F49-4CF8-A2E9-34477C49BD18}" type="presOf" srcId="{9DB14706-69B2-4EE3-B7F2-90F2A9C7FAB7}" destId="{DF160A43-5A74-45AC-AE14-FC90EEAD721C}" srcOrd="0" destOrd="0" presId="urn:microsoft.com/office/officeart/2005/8/layout/vList6"/>
    <dgm:cxn modelId="{6D2C0867-6D9C-41EF-B2FC-00929A986085}" srcId="{9DB14706-69B2-4EE3-B7F2-90F2A9C7FAB7}" destId="{B39A3609-C9ED-4579-9D27-FCD6CEE36866}" srcOrd="0" destOrd="0" parTransId="{18E100CE-1BFB-48E6-988B-E4D8C86E39E5}" sibTransId="{1956B20E-DD73-4EA7-9069-2B7B877B3AB1}"/>
    <dgm:cxn modelId="{11869947-33DB-4E10-AAE9-86C7AC17B383}" type="presOf" srcId="{051C385C-9881-4D78-81E6-8D6B3D08BA47}" destId="{534AA6FD-2974-457F-9B08-8F63396C1DE6}" srcOrd="0" destOrd="0" presId="urn:microsoft.com/office/officeart/2005/8/layout/vList6"/>
    <dgm:cxn modelId="{8E60B7EE-C827-45F9-8B75-F5587D92AADA}" srcId="{9DB14706-69B2-4EE3-B7F2-90F2A9C7FAB7}" destId="{531D81C1-AA53-461F-8303-1FF541DDD4D8}" srcOrd="2" destOrd="0" parTransId="{7CE5B69D-E75B-473D-9FD9-1EE7BA242648}" sibTransId="{E23F07D3-35C0-4B48-9EDB-E8D5D21B7BFA}"/>
    <dgm:cxn modelId="{C49C710F-8904-4A59-B94B-977AD9D9420E}" type="presOf" srcId="{3E74FE8B-8973-453A-A721-B06E959AD70C}" destId="{AF63ADAB-2C6A-41BA-BF10-CEE8D95E15C9}" srcOrd="0" destOrd="0" presId="urn:microsoft.com/office/officeart/2005/8/layout/vList6"/>
    <dgm:cxn modelId="{51BE8FFC-31C0-4B28-BE5E-6FE936DEDC32}" srcId="{051C385C-9881-4D78-81E6-8D6B3D08BA47}" destId="{9DB14706-69B2-4EE3-B7F2-90F2A9C7FAB7}" srcOrd="0" destOrd="0" parTransId="{15120A09-E257-4108-9C53-4A44525B3451}" sibTransId="{32FA13EF-19E8-4B7F-966E-6DEB471986F3}"/>
    <dgm:cxn modelId="{8AE1D551-F814-47A9-8000-CB16C42FDF5C}" srcId="{DEF7F4AD-EFA3-4945-BE6D-2AF127A6ECD8}" destId="{257D13ED-C677-48FC-8253-AB2B6B3164C7}" srcOrd="0" destOrd="0" parTransId="{178FEAA7-E113-4B48-AC4D-670DDA47DB0F}" sibTransId="{5ACD0B0C-572C-4C9C-893B-C487ECDC845B}"/>
    <dgm:cxn modelId="{543F448A-E90B-4505-B5D3-B4664349CBE2}" type="presOf" srcId="{B39A3609-C9ED-4579-9D27-FCD6CEE36866}" destId="{DD3223AD-68DD-45A1-9DD0-632BD887BF5D}" srcOrd="0" destOrd="0" presId="urn:microsoft.com/office/officeart/2005/8/layout/vList6"/>
    <dgm:cxn modelId="{389A3789-E004-4F6B-8789-F522DDCFE5A9}" type="presOf" srcId="{D877061A-C76A-4009-B99C-04C09B1F1DBE}" destId="{AA276E62-5400-469F-BEBF-EAB441EDFF6F}" srcOrd="0" destOrd="0" presId="urn:microsoft.com/office/officeart/2005/8/layout/vList6"/>
    <dgm:cxn modelId="{A0982FD3-674C-49FE-9BDC-7AECF2319CDA}" type="presOf" srcId="{3EAD8AB5-0C53-483C-98DE-3716F725BB58}" destId="{AA276E62-5400-469F-BEBF-EAB441EDFF6F}" srcOrd="0" destOrd="3" presId="urn:microsoft.com/office/officeart/2005/8/layout/vList6"/>
    <dgm:cxn modelId="{5228594D-C0D1-4246-9919-BB664866E450}" type="presOf" srcId="{F0DD5717-6A7F-49BF-AC5D-7C3152B1195E}" destId="{DD3223AD-68DD-45A1-9DD0-632BD887BF5D}" srcOrd="0" destOrd="1" presId="urn:microsoft.com/office/officeart/2005/8/layout/vList6"/>
    <dgm:cxn modelId="{B00F5844-4BAE-4BBC-A9A9-BA650C81915D}" srcId="{3EAD8AB5-0C53-483C-98DE-3716F725BB58}" destId="{23DD52B8-8376-4930-8776-85B378E20B46}" srcOrd="0" destOrd="0" parTransId="{AC832FD6-6032-4BF9-831D-3576CF06D19C}" sibTransId="{E3FCE7BE-223B-4458-A05D-5E146A6758A8}"/>
    <dgm:cxn modelId="{C98C6A1C-DA7C-4D28-B5DE-2FED77E72EF0}" srcId="{9DB14706-69B2-4EE3-B7F2-90F2A9C7FAB7}" destId="{F0DD5717-6A7F-49BF-AC5D-7C3152B1195E}" srcOrd="1" destOrd="0" parTransId="{2A8E5844-5DF3-429B-9E58-A7A2CE84C885}" sibTransId="{4B36A587-3D2E-4472-B9EE-DDBFCBCCCE3D}"/>
    <dgm:cxn modelId="{FE8CC7C7-E5D1-4C09-B048-DA175E8C93F9}" type="presOf" srcId="{CBCC1D3A-0CBC-45A9-91BF-ED966B716D6E}" destId="{DD3223AD-68DD-45A1-9DD0-632BD887BF5D}" srcOrd="0" destOrd="2" presId="urn:microsoft.com/office/officeart/2005/8/layout/vList6"/>
    <dgm:cxn modelId="{F8084A93-C0FE-41B7-80CF-1C8B69B9C9B9}" srcId="{3E74FE8B-8973-453A-A721-B06E959AD70C}" destId="{429F708E-E183-486E-9DF0-263AD95F7992}" srcOrd="5" destOrd="0" parTransId="{DB655C17-FFA0-4790-8077-2B5FF21C7929}" sibTransId="{86D5A21E-1C1D-4DD0-A4A6-55BE7D7FD035}"/>
    <dgm:cxn modelId="{70DBF95B-5FC2-432E-9F18-11B0E0D6484B}" srcId="{3E74FE8B-8973-453A-A721-B06E959AD70C}" destId="{764709A0-8B8C-4FA7-BC83-596EE2F1499A}" srcOrd="4" destOrd="0" parTransId="{C92912B6-5940-43B4-BB9B-0A754CEB546C}" sibTransId="{840DBA74-5E27-4152-977D-9701D6858427}"/>
    <dgm:cxn modelId="{D338696E-35AD-42C7-A556-3CC8927AB9F9}" type="presOf" srcId="{D0F9D5EA-0081-4696-B96A-4B73F847F7E6}" destId="{AA276E62-5400-469F-BEBF-EAB441EDFF6F}" srcOrd="0" destOrd="9" presId="urn:microsoft.com/office/officeart/2005/8/layout/vList6"/>
    <dgm:cxn modelId="{8AAEE6B1-CC6A-4E62-BE14-C687E48CE41F}" srcId="{3E74FE8B-8973-453A-A721-B06E959AD70C}" destId="{3EAD8AB5-0C53-483C-98DE-3716F725BB58}" srcOrd="2" destOrd="0" parTransId="{E0CEB753-97D0-4236-BCDE-FA40F9EB7336}" sibTransId="{32751F87-2C70-4F86-9D8A-21E2D5AEE5F4}"/>
    <dgm:cxn modelId="{1600A6F0-1FF2-486C-A6AF-78971BE80CFD}" srcId="{429F708E-E183-486E-9DF0-263AD95F7992}" destId="{D0F9D5EA-0081-4696-B96A-4B73F847F7E6}" srcOrd="0" destOrd="0" parTransId="{8C2D0671-0EE4-43CE-86F0-D763C4796DA7}" sibTransId="{6BD1DE85-12F6-48FA-A89A-4364F09A6892}"/>
    <dgm:cxn modelId="{6BDC673D-4961-4CC2-9CE4-EC5761370EB4}" type="presOf" srcId="{7FB24568-1F33-4F30-A2F6-65AE312F588C}" destId="{DD3223AD-68DD-45A1-9DD0-632BD887BF5D}" srcOrd="0" destOrd="4" presId="urn:microsoft.com/office/officeart/2005/8/layout/vList6"/>
    <dgm:cxn modelId="{8CA4D6D8-2116-4CAC-B7EB-60282968E670}" srcId="{3E74FE8B-8973-453A-A721-B06E959AD70C}" destId="{CF71B8C6-BECE-4397-AD64-92EE209CC12F}" srcOrd="1" destOrd="0" parTransId="{C09006A9-EF5E-4E97-9D0A-B8FBFE8582E5}" sibTransId="{25F1BC69-0BEF-4B48-A0F5-5BDC714EC440}"/>
    <dgm:cxn modelId="{E69A0BCE-97C4-42F0-8D25-F1522D700F76}" type="presOf" srcId="{764709A0-8B8C-4FA7-BC83-596EE2F1499A}" destId="{AA276E62-5400-469F-BEBF-EAB441EDFF6F}" srcOrd="0" destOrd="7" presId="urn:microsoft.com/office/officeart/2005/8/layout/vList6"/>
    <dgm:cxn modelId="{6E4931A7-4826-44C4-B47A-32B3DC6AA00E}" srcId="{D877061A-C76A-4009-B99C-04C09B1F1DBE}" destId="{07B70106-8A14-4896-82D5-A9BAB2BA0ADC}" srcOrd="0" destOrd="0" parTransId="{FD473B69-5477-4481-B2A8-0225D59FE66C}" sibTransId="{150D4D6C-BC7F-4D63-BB54-48CEEA0A469D}"/>
    <dgm:cxn modelId="{393A0F19-87BB-47FC-A85C-A25E8B76A6D0}" type="presParOf" srcId="{534AA6FD-2974-457F-9B08-8F63396C1DE6}" destId="{5C63713A-68AD-4334-929E-4744D2813F89}" srcOrd="0" destOrd="0" presId="urn:microsoft.com/office/officeart/2005/8/layout/vList6"/>
    <dgm:cxn modelId="{717B6A6F-6F21-477B-8312-D84C8FE5B83A}" type="presParOf" srcId="{5C63713A-68AD-4334-929E-4744D2813F89}" destId="{DF160A43-5A74-45AC-AE14-FC90EEAD721C}" srcOrd="0" destOrd="0" presId="urn:microsoft.com/office/officeart/2005/8/layout/vList6"/>
    <dgm:cxn modelId="{4853AC23-E4D2-44D9-9B3E-B1AE4BFDD145}" type="presParOf" srcId="{5C63713A-68AD-4334-929E-4744D2813F89}" destId="{DD3223AD-68DD-45A1-9DD0-632BD887BF5D}" srcOrd="1" destOrd="0" presId="urn:microsoft.com/office/officeart/2005/8/layout/vList6"/>
    <dgm:cxn modelId="{A89E3B7D-E148-4301-B6C3-D207888CA7D9}" type="presParOf" srcId="{534AA6FD-2974-457F-9B08-8F63396C1DE6}" destId="{D1417225-EC4F-474B-A0D6-F84EBED1583F}" srcOrd="1" destOrd="0" presId="urn:microsoft.com/office/officeart/2005/8/layout/vList6"/>
    <dgm:cxn modelId="{CC51E7BF-6A53-44FA-8CC2-90A7DF148801}" type="presParOf" srcId="{534AA6FD-2974-457F-9B08-8F63396C1DE6}" destId="{11ABCBE1-3EC3-444C-B4E9-538603794C21}" srcOrd="2" destOrd="0" presId="urn:microsoft.com/office/officeart/2005/8/layout/vList6"/>
    <dgm:cxn modelId="{4FC4222F-7339-461B-AFFC-F7C3E4B395B0}" type="presParOf" srcId="{11ABCBE1-3EC3-444C-B4E9-538603794C21}" destId="{AF63ADAB-2C6A-41BA-BF10-CEE8D95E15C9}" srcOrd="0" destOrd="0" presId="urn:microsoft.com/office/officeart/2005/8/layout/vList6"/>
    <dgm:cxn modelId="{B8F4AE2B-6650-428B-A7C2-8940FB1E6238}" type="presParOf" srcId="{11ABCBE1-3EC3-444C-B4E9-538603794C21}" destId="{AA276E62-5400-469F-BEBF-EAB441EDFF6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037160-C8E3-42EC-944F-3FB7433072F0}"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DD8249C5-80C7-43AC-836A-A7B0A9CBBB20}">
      <dgm:prSet phldrT="[Text]" custT="1"/>
      <dgm:spPr>
        <a:solidFill>
          <a:schemeClr val="accent4">
            <a:lumMod val="60000"/>
            <a:lumOff val="40000"/>
          </a:schemeClr>
        </a:solidFill>
      </dgm:spPr>
      <dgm:t>
        <a:bodyPr/>
        <a:lstStyle/>
        <a:p>
          <a:r>
            <a:rPr lang="en-US" sz="2800" b="1" dirty="0" smtClean="0">
              <a:solidFill>
                <a:schemeClr val="tx1"/>
              </a:solidFill>
            </a:rPr>
            <a:t>Post</a:t>
          </a:r>
          <a:r>
            <a:rPr lang="id-ID" sz="2800" b="1" dirty="0" smtClean="0">
              <a:solidFill>
                <a:schemeClr val="tx1"/>
              </a:solidFill>
            </a:rPr>
            <a:t>-activity</a:t>
          </a:r>
          <a:endParaRPr lang="en-US" sz="2800" dirty="0"/>
        </a:p>
      </dgm:t>
    </dgm:pt>
    <dgm:pt modelId="{401A4D6C-6C9A-4A3A-9FD9-F1880D50E095}" type="parTrans" cxnId="{342DD8AC-221B-4843-B7B2-27AF29FE62DE}">
      <dgm:prSet/>
      <dgm:spPr/>
      <dgm:t>
        <a:bodyPr/>
        <a:lstStyle/>
        <a:p>
          <a:endParaRPr lang="en-US"/>
        </a:p>
      </dgm:t>
    </dgm:pt>
    <dgm:pt modelId="{38B642E4-DA17-4304-841D-6E8302F3700A}" type="sibTrans" cxnId="{342DD8AC-221B-4843-B7B2-27AF29FE62DE}">
      <dgm:prSet/>
      <dgm:spPr/>
      <dgm:t>
        <a:bodyPr/>
        <a:lstStyle/>
        <a:p>
          <a:endParaRPr lang="en-US"/>
        </a:p>
      </dgm:t>
    </dgm:pt>
    <dgm:pt modelId="{BD2C0BDB-F3C9-498F-8552-BFD5C72D1904}">
      <dgm:prSet phldrT="[Text]"/>
      <dgm:spPr>
        <a:solidFill>
          <a:schemeClr val="accent4">
            <a:lumMod val="20000"/>
            <a:lumOff val="80000"/>
            <a:alpha val="90000"/>
          </a:schemeClr>
        </a:solidFill>
      </dgm:spPr>
      <dgm:t>
        <a:bodyPr/>
        <a:lstStyle/>
        <a:p>
          <a:r>
            <a:rPr lang="en-US" b="1" dirty="0" smtClean="0"/>
            <a:t>a. Time </a:t>
          </a:r>
          <a:r>
            <a:rPr lang="id-ID" b="1" dirty="0" smtClean="0"/>
            <a:t>to st</a:t>
          </a:r>
          <a:r>
            <a:rPr lang="en-US" b="1" dirty="0" smtClean="0"/>
            <a:t>op</a:t>
          </a:r>
          <a:r>
            <a:rPr lang="id-ID" b="1" dirty="0" smtClean="0"/>
            <a:t>:</a:t>
          </a:r>
          <a:endParaRPr lang="en-US" b="1" dirty="0"/>
        </a:p>
      </dgm:t>
    </dgm:pt>
    <dgm:pt modelId="{E087B504-1067-4FB2-9876-543586F490BA}" type="parTrans" cxnId="{380AFAFD-9543-4E8D-ADA1-4016906D10F8}">
      <dgm:prSet/>
      <dgm:spPr/>
      <dgm:t>
        <a:bodyPr/>
        <a:lstStyle/>
        <a:p>
          <a:endParaRPr lang="en-US"/>
        </a:p>
      </dgm:t>
    </dgm:pt>
    <dgm:pt modelId="{3CB090DB-16ED-4564-86E2-1757344AB8B9}" type="sibTrans" cxnId="{380AFAFD-9543-4E8D-ADA1-4016906D10F8}">
      <dgm:prSet/>
      <dgm:spPr/>
      <dgm:t>
        <a:bodyPr/>
        <a:lstStyle/>
        <a:p>
          <a:endParaRPr lang="en-US"/>
        </a:p>
      </dgm:t>
    </dgm:pt>
    <dgm:pt modelId="{0B714AA6-59A4-467C-A8E1-E226530AE077}">
      <dgm:prSet/>
      <dgm:spPr>
        <a:solidFill>
          <a:schemeClr val="accent4">
            <a:lumMod val="20000"/>
            <a:lumOff val="80000"/>
            <a:alpha val="90000"/>
          </a:schemeClr>
        </a:solidFill>
      </dgm:spPr>
      <dgm:t>
        <a:bodyPr/>
        <a:lstStyle/>
        <a:p>
          <a:r>
            <a:rPr lang="id-ID" b="1" dirty="0" smtClean="0"/>
            <a:t>I</a:t>
          </a:r>
          <a:r>
            <a:rPr lang="en-US" b="1" dirty="0" smtClean="0"/>
            <a:t>t’s almost time to stop / We’ll have to stop here / 	That’s all for today</a:t>
          </a:r>
          <a:r>
            <a:rPr lang="id-ID" b="1" dirty="0" smtClean="0"/>
            <a:t>.</a:t>
          </a:r>
          <a:r>
            <a:rPr lang="en-US" b="1" dirty="0" smtClean="0"/>
            <a:t> </a:t>
          </a:r>
          <a:endParaRPr lang="id-ID" b="1" dirty="0" smtClean="0"/>
        </a:p>
      </dgm:t>
    </dgm:pt>
    <dgm:pt modelId="{B8745FFA-9524-42C3-8AE3-325C938A3381}" type="parTrans" cxnId="{89439F34-D972-4699-A437-07991E6BCCF2}">
      <dgm:prSet/>
      <dgm:spPr/>
      <dgm:t>
        <a:bodyPr/>
        <a:lstStyle/>
        <a:p>
          <a:endParaRPr lang="en-US"/>
        </a:p>
      </dgm:t>
    </dgm:pt>
    <dgm:pt modelId="{39AAC4BD-92E9-48D3-B1E2-0C9D4BE1DF9B}" type="sibTrans" cxnId="{89439F34-D972-4699-A437-07991E6BCCF2}">
      <dgm:prSet/>
      <dgm:spPr/>
      <dgm:t>
        <a:bodyPr/>
        <a:lstStyle/>
        <a:p>
          <a:endParaRPr lang="en-US"/>
        </a:p>
      </dgm:t>
    </dgm:pt>
    <dgm:pt modelId="{38B4B25A-7A7E-4D84-8936-796235C07EBC}">
      <dgm:prSet/>
      <dgm:spPr>
        <a:solidFill>
          <a:schemeClr val="accent4">
            <a:lumMod val="20000"/>
            <a:lumOff val="80000"/>
            <a:alpha val="90000"/>
          </a:schemeClr>
        </a:solidFill>
      </dgm:spPr>
      <dgm:t>
        <a:bodyPr/>
        <a:lstStyle/>
        <a:p>
          <a:r>
            <a:rPr lang="id-ID" b="1" dirty="0" smtClean="0"/>
            <a:t>b. </a:t>
          </a:r>
          <a:r>
            <a:rPr lang="en-US" b="1" dirty="0" smtClean="0"/>
            <a:t>Next time</a:t>
          </a:r>
          <a:r>
            <a:rPr lang="id-ID" b="1" dirty="0" smtClean="0"/>
            <a:t>:</a:t>
          </a:r>
        </a:p>
      </dgm:t>
    </dgm:pt>
    <dgm:pt modelId="{8E14F830-E923-4477-9182-5FEBBF6C4D91}" type="parTrans" cxnId="{6D2AA97E-8BD2-41CA-BBFB-4ACD2278C9C0}">
      <dgm:prSet/>
      <dgm:spPr/>
      <dgm:t>
        <a:bodyPr/>
        <a:lstStyle/>
        <a:p>
          <a:endParaRPr lang="en-US"/>
        </a:p>
      </dgm:t>
    </dgm:pt>
    <dgm:pt modelId="{AAEA6E52-78FD-4E22-9DDE-AC2F2046C039}" type="sibTrans" cxnId="{6D2AA97E-8BD2-41CA-BBFB-4ACD2278C9C0}">
      <dgm:prSet/>
      <dgm:spPr/>
      <dgm:t>
        <a:bodyPr/>
        <a:lstStyle/>
        <a:p>
          <a:endParaRPr lang="en-US"/>
        </a:p>
      </dgm:t>
    </dgm:pt>
    <dgm:pt modelId="{DCC2753E-F1DB-4129-B4F7-7513715C2DED}">
      <dgm:prSet/>
      <dgm:spPr>
        <a:solidFill>
          <a:schemeClr val="accent4">
            <a:lumMod val="20000"/>
            <a:lumOff val="80000"/>
            <a:alpha val="90000"/>
          </a:schemeClr>
        </a:solidFill>
      </dgm:spPr>
      <dgm:t>
        <a:bodyPr/>
        <a:lstStyle/>
        <a:p>
          <a:r>
            <a:rPr lang="en-US" b="1" dirty="0" smtClean="0"/>
            <a:t>We’ll do the rest of this chapter next time / We’ll 	continue this chapter next…</a:t>
          </a:r>
          <a:r>
            <a:rPr lang="id-ID" b="1" dirty="0" smtClean="0"/>
            <a:t> </a:t>
          </a:r>
        </a:p>
      </dgm:t>
    </dgm:pt>
    <dgm:pt modelId="{E57F62FF-9C77-436D-A417-6FDA66A77602}" type="parTrans" cxnId="{2633CA58-E13C-4C0B-81C8-6481F06E6F77}">
      <dgm:prSet/>
      <dgm:spPr/>
      <dgm:t>
        <a:bodyPr/>
        <a:lstStyle/>
        <a:p>
          <a:endParaRPr lang="en-US"/>
        </a:p>
      </dgm:t>
    </dgm:pt>
    <dgm:pt modelId="{B9E211A5-2E0D-4354-AC39-66B5CD4AD3EA}" type="sibTrans" cxnId="{2633CA58-E13C-4C0B-81C8-6481F06E6F77}">
      <dgm:prSet/>
      <dgm:spPr/>
      <dgm:t>
        <a:bodyPr/>
        <a:lstStyle/>
        <a:p>
          <a:endParaRPr lang="en-US"/>
        </a:p>
      </dgm:t>
    </dgm:pt>
    <dgm:pt modelId="{AB03FF8C-6CCE-4E53-B965-57B3BB411E6D}">
      <dgm:prSet/>
      <dgm:spPr>
        <a:solidFill>
          <a:schemeClr val="accent4">
            <a:lumMod val="20000"/>
            <a:lumOff val="80000"/>
            <a:alpha val="90000"/>
          </a:schemeClr>
        </a:solidFill>
      </dgm:spPr>
      <dgm:t>
        <a:bodyPr/>
        <a:lstStyle/>
        <a:p>
          <a:r>
            <a:rPr lang="id-ID" b="1" dirty="0" smtClean="0"/>
            <a:t>c. </a:t>
          </a:r>
          <a:r>
            <a:rPr lang="en-US" b="1" dirty="0" smtClean="0"/>
            <a:t>Homework</a:t>
          </a:r>
          <a:r>
            <a:rPr lang="id-ID" b="1" dirty="0" smtClean="0"/>
            <a:t>:</a:t>
          </a:r>
        </a:p>
      </dgm:t>
    </dgm:pt>
    <dgm:pt modelId="{0AB14FB7-6065-45F7-B605-489FE776854F}" type="parTrans" cxnId="{E22608F5-C11E-41B7-B1C8-0C14C1941372}">
      <dgm:prSet/>
      <dgm:spPr/>
      <dgm:t>
        <a:bodyPr/>
        <a:lstStyle/>
        <a:p>
          <a:endParaRPr lang="en-US"/>
        </a:p>
      </dgm:t>
    </dgm:pt>
    <dgm:pt modelId="{2BD62EBE-FD9E-4991-9C36-D365467D56B7}" type="sibTrans" cxnId="{E22608F5-C11E-41B7-B1C8-0C14C1941372}">
      <dgm:prSet/>
      <dgm:spPr/>
      <dgm:t>
        <a:bodyPr/>
        <a:lstStyle/>
        <a:p>
          <a:endParaRPr lang="en-US"/>
        </a:p>
      </dgm:t>
    </dgm:pt>
    <dgm:pt modelId="{DB3F13EB-BF65-4CD8-BB9C-55AED8A40F25}">
      <dgm:prSet/>
      <dgm:spPr>
        <a:solidFill>
          <a:schemeClr val="accent4">
            <a:lumMod val="20000"/>
            <a:lumOff val="80000"/>
            <a:alpha val="90000"/>
          </a:schemeClr>
        </a:solidFill>
      </dgm:spPr>
      <dgm:t>
        <a:bodyPr/>
        <a:lstStyle/>
        <a:p>
          <a:r>
            <a:rPr lang="en-US" b="1" dirty="0" smtClean="0"/>
            <a:t>Do exercise … on page … for your homework.</a:t>
          </a:r>
          <a:endParaRPr lang="id-ID" b="1" dirty="0" smtClean="0"/>
        </a:p>
      </dgm:t>
    </dgm:pt>
    <dgm:pt modelId="{4E3B1D9B-A141-4B62-93C3-1CE29AA88A24}" type="parTrans" cxnId="{A5F938E2-D25F-4445-90B5-1CC60340F416}">
      <dgm:prSet/>
      <dgm:spPr/>
      <dgm:t>
        <a:bodyPr/>
        <a:lstStyle/>
        <a:p>
          <a:endParaRPr lang="en-US"/>
        </a:p>
      </dgm:t>
    </dgm:pt>
    <dgm:pt modelId="{9929FFA1-6C4C-49A7-AA74-BD74AB5DCA79}" type="sibTrans" cxnId="{A5F938E2-D25F-4445-90B5-1CC60340F416}">
      <dgm:prSet/>
      <dgm:spPr/>
      <dgm:t>
        <a:bodyPr/>
        <a:lstStyle/>
        <a:p>
          <a:endParaRPr lang="en-US"/>
        </a:p>
      </dgm:t>
    </dgm:pt>
    <dgm:pt modelId="{D19D4072-394A-4193-A5C0-8E2EA9B299DE}">
      <dgm:prSet/>
      <dgm:spPr>
        <a:solidFill>
          <a:schemeClr val="accent4">
            <a:lumMod val="20000"/>
            <a:lumOff val="80000"/>
            <a:alpha val="90000"/>
          </a:schemeClr>
        </a:solidFill>
      </dgm:spPr>
      <dgm:t>
        <a:bodyPr/>
        <a:lstStyle/>
        <a:p>
          <a:r>
            <a:rPr lang="id-ID" b="1" dirty="0" smtClean="0"/>
            <a:t>d. </a:t>
          </a:r>
          <a:r>
            <a:rPr lang="en-US" b="1" dirty="0" smtClean="0"/>
            <a:t>Goodbye:</a:t>
          </a:r>
        </a:p>
      </dgm:t>
    </dgm:pt>
    <dgm:pt modelId="{8BF5E4D9-EA1E-4F40-87F6-1FA61424EB14}" type="parTrans" cxnId="{A9CAC33F-62BB-48AD-A137-F45AF743BD29}">
      <dgm:prSet/>
      <dgm:spPr/>
      <dgm:t>
        <a:bodyPr/>
        <a:lstStyle/>
        <a:p>
          <a:endParaRPr lang="en-US"/>
        </a:p>
      </dgm:t>
    </dgm:pt>
    <dgm:pt modelId="{23B8E7A4-4555-4615-8E19-E3AE3732D773}" type="sibTrans" cxnId="{A9CAC33F-62BB-48AD-A137-F45AF743BD29}">
      <dgm:prSet/>
      <dgm:spPr/>
      <dgm:t>
        <a:bodyPr/>
        <a:lstStyle/>
        <a:p>
          <a:endParaRPr lang="en-US"/>
        </a:p>
      </dgm:t>
    </dgm:pt>
    <dgm:pt modelId="{D2B199E2-8BA1-4BCE-A6D7-B747C0D2560B}">
      <dgm:prSet/>
      <dgm:spPr>
        <a:solidFill>
          <a:schemeClr val="accent4">
            <a:lumMod val="20000"/>
            <a:lumOff val="80000"/>
            <a:alpha val="90000"/>
          </a:schemeClr>
        </a:solidFill>
      </dgm:spPr>
      <dgm:t>
        <a:bodyPr/>
        <a:lstStyle/>
        <a:p>
          <a:r>
            <a:rPr lang="en-US" b="1" dirty="0" smtClean="0"/>
            <a:t>Goodbye, students. See you on… / See you again 	next … / Have a good holiday.</a:t>
          </a:r>
          <a:endParaRPr lang="id-ID" b="1" dirty="0" smtClean="0"/>
        </a:p>
      </dgm:t>
    </dgm:pt>
    <dgm:pt modelId="{B66F741C-6163-470A-BC71-4039A86810E1}" type="parTrans" cxnId="{E462A0CD-605F-4283-8FAE-C57600C72A60}">
      <dgm:prSet/>
      <dgm:spPr/>
      <dgm:t>
        <a:bodyPr/>
        <a:lstStyle/>
        <a:p>
          <a:endParaRPr lang="en-US"/>
        </a:p>
      </dgm:t>
    </dgm:pt>
    <dgm:pt modelId="{34B0C557-9E6D-4F06-8131-BE479DE564BB}" type="sibTrans" cxnId="{E462A0CD-605F-4283-8FAE-C57600C72A60}">
      <dgm:prSet/>
      <dgm:spPr/>
      <dgm:t>
        <a:bodyPr/>
        <a:lstStyle/>
        <a:p>
          <a:endParaRPr lang="en-US"/>
        </a:p>
      </dgm:t>
    </dgm:pt>
    <dgm:pt modelId="{2188E33D-09C5-4D79-B2F0-7B3F0DE0EDF8}">
      <dgm:prSet/>
      <dgm:spPr>
        <a:solidFill>
          <a:schemeClr val="accent4">
            <a:lumMod val="20000"/>
            <a:lumOff val="80000"/>
            <a:alpha val="90000"/>
          </a:schemeClr>
        </a:solidFill>
      </dgm:spPr>
      <dgm:t>
        <a:bodyPr/>
        <a:lstStyle/>
        <a:p>
          <a:endParaRPr lang="id-ID" b="1" dirty="0" smtClean="0"/>
        </a:p>
      </dgm:t>
    </dgm:pt>
    <dgm:pt modelId="{41AAFCD2-1E9D-440C-9016-B8048D487BF9}" type="parTrans" cxnId="{6E961C3C-541E-401E-8833-11406E0E55FA}">
      <dgm:prSet/>
      <dgm:spPr/>
      <dgm:t>
        <a:bodyPr/>
        <a:lstStyle/>
        <a:p>
          <a:endParaRPr lang="en-US"/>
        </a:p>
      </dgm:t>
    </dgm:pt>
    <dgm:pt modelId="{B2EC018A-E48E-44CB-9BD3-27561F63FDDE}" type="sibTrans" cxnId="{6E961C3C-541E-401E-8833-11406E0E55FA}">
      <dgm:prSet/>
      <dgm:spPr/>
      <dgm:t>
        <a:bodyPr/>
        <a:lstStyle/>
        <a:p>
          <a:endParaRPr lang="en-US"/>
        </a:p>
      </dgm:t>
    </dgm:pt>
    <dgm:pt modelId="{FCCF6BFA-0E76-4A76-9787-682BA65BACEA}">
      <dgm:prSet/>
      <dgm:spPr>
        <a:solidFill>
          <a:schemeClr val="accent4">
            <a:lumMod val="20000"/>
            <a:lumOff val="80000"/>
            <a:alpha val="90000"/>
          </a:schemeClr>
        </a:solidFill>
      </dgm:spPr>
      <dgm:t>
        <a:bodyPr/>
        <a:lstStyle/>
        <a:p>
          <a:endParaRPr lang="id-ID" b="1" dirty="0" smtClean="0"/>
        </a:p>
      </dgm:t>
    </dgm:pt>
    <dgm:pt modelId="{4560AA5B-FF22-4E13-B20A-6319C548386E}" type="parTrans" cxnId="{6900283B-FD4D-4781-8E29-4DE6AA863D2B}">
      <dgm:prSet/>
      <dgm:spPr/>
      <dgm:t>
        <a:bodyPr/>
        <a:lstStyle/>
        <a:p>
          <a:endParaRPr lang="en-US"/>
        </a:p>
      </dgm:t>
    </dgm:pt>
    <dgm:pt modelId="{42696418-32A0-4C90-8620-668A3EEFB8AD}" type="sibTrans" cxnId="{6900283B-FD4D-4781-8E29-4DE6AA863D2B}">
      <dgm:prSet/>
      <dgm:spPr/>
      <dgm:t>
        <a:bodyPr/>
        <a:lstStyle/>
        <a:p>
          <a:endParaRPr lang="en-US"/>
        </a:p>
      </dgm:t>
    </dgm:pt>
    <dgm:pt modelId="{439128FE-B02D-490A-AA74-2559DEF5CE22}">
      <dgm:prSet/>
      <dgm:spPr>
        <a:solidFill>
          <a:schemeClr val="accent4">
            <a:lumMod val="20000"/>
            <a:lumOff val="80000"/>
            <a:alpha val="90000"/>
          </a:schemeClr>
        </a:solidFill>
      </dgm:spPr>
      <dgm:t>
        <a:bodyPr/>
        <a:lstStyle/>
        <a:p>
          <a:endParaRPr lang="id-ID" b="1" dirty="0" smtClean="0"/>
        </a:p>
      </dgm:t>
    </dgm:pt>
    <dgm:pt modelId="{490FEDAA-54F1-40A3-9023-46315AADF96C}" type="parTrans" cxnId="{15C02A78-90E3-4003-AFDE-6B656C2BA6E9}">
      <dgm:prSet/>
      <dgm:spPr/>
      <dgm:t>
        <a:bodyPr/>
        <a:lstStyle/>
        <a:p>
          <a:endParaRPr lang="en-US"/>
        </a:p>
      </dgm:t>
    </dgm:pt>
    <dgm:pt modelId="{F36979F8-E9B5-4C45-A21E-4BFA8B1F4995}" type="sibTrans" cxnId="{15C02A78-90E3-4003-AFDE-6B656C2BA6E9}">
      <dgm:prSet/>
      <dgm:spPr/>
      <dgm:t>
        <a:bodyPr/>
        <a:lstStyle/>
        <a:p>
          <a:endParaRPr lang="en-US"/>
        </a:p>
      </dgm:t>
    </dgm:pt>
    <dgm:pt modelId="{3DA1C6A0-CF3F-4A90-AA89-AAFF88C0895D}" type="pres">
      <dgm:prSet presAssocID="{C4037160-C8E3-42EC-944F-3FB7433072F0}" presName="Name0" presStyleCnt="0">
        <dgm:presLayoutVars>
          <dgm:dir/>
          <dgm:animLvl val="lvl"/>
          <dgm:resizeHandles/>
        </dgm:presLayoutVars>
      </dgm:prSet>
      <dgm:spPr/>
      <dgm:t>
        <a:bodyPr/>
        <a:lstStyle/>
        <a:p>
          <a:endParaRPr lang="en-US"/>
        </a:p>
      </dgm:t>
    </dgm:pt>
    <dgm:pt modelId="{79532CEC-8644-4D4A-99FC-30228A09254B}" type="pres">
      <dgm:prSet presAssocID="{DD8249C5-80C7-43AC-836A-A7B0A9CBBB20}" presName="linNode" presStyleCnt="0"/>
      <dgm:spPr/>
    </dgm:pt>
    <dgm:pt modelId="{CF4583AA-23DA-42E8-BE58-5C1678ED41E0}" type="pres">
      <dgm:prSet presAssocID="{DD8249C5-80C7-43AC-836A-A7B0A9CBBB20}" presName="parentShp" presStyleLbl="node1" presStyleIdx="0" presStyleCnt="1" custScaleX="86247" custScaleY="9452" custLinFactNeighborX="-2082" custLinFactNeighborY="-94">
        <dgm:presLayoutVars>
          <dgm:bulletEnabled val="1"/>
        </dgm:presLayoutVars>
      </dgm:prSet>
      <dgm:spPr/>
      <dgm:t>
        <a:bodyPr/>
        <a:lstStyle/>
        <a:p>
          <a:endParaRPr lang="en-US"/>
        </a:p>
      </dgm:t>
    </dgm:pt>
    <dgm:pt modelId="{7CD9A8CC-908F-41D7-8131-6AFE6E3D8F99}" type="pres">
      <dgm:prSet presAssocID="{DD8249C5-80C7-43AC-836A-A7B0A9CBBB20}" presName="childShp" presStyleLbl="bgAccFollowNode1" presStyleIdx="0" presStyleCnt="1" custScaleX="108750" custScaleY="85904">
        <dgm:presLayoutVars>
          <dgm:bulletEnabled val="1"/>
        </dgm:presLayoutVars>
      </dgm:prSet>
      <dgm:spPr/>
      <dgm:t>
        <a:bodyPr/>
        <a:lstStyle/>
        <a:p>
          <a:endParaRPr lang="en-US"/>
        </a:p>
      </dgm:t>
    </dgm:pt>
  </dgm:ptLst>
  <dgm:cxnLst>
    <dgm:cxn modelId="{E462A0CD-605F-4283-8FAE-C57600C72A60}" srcId="{D19D4072-394A-4193-A5C0-8E2EA9B299DE}" destId="{D2B199E2-8BA1-4BCE-A6D7-B747C0D2560B}" srcOrd="0" destOrd="0" parTransId="{B66F741C-6163-470A-BC71-4039A86810E1}" sibTransId="{34B0C557-9E6D-4F06-8131-BE479DE564BB}"/>
    <dgm:cxn modelId="{B48E9F22-3356-400B-87A5-D258FF704F09}" type="presOf" srcId="{439128FE-B02D-490A-AA74-2559DEF5CE22}" destId="{7CD9A8CC-908F-41D7-8131-6AFE6E3D8F99}" srcOrd="0" destOrd="8" presId="urn:microsoft.com/office/officeart/2005/8/layout/vList6"/>
    <dgm:cxn modelId="{814FB487-24C4-40FF-B414-255C74F16DD1}" type="presOf" srcId="{DB3F13EB-BF65-4CD8-BB9C-55AED8A40F25}" destId="{7CD9A8CC-908F-41D7-8131-6AFE6E3D8F99}" srcOrd="0" destOrd="7" presId="urn:microsoft.com/office/officeart/2005/8/layout/vList6"/>
    <dgm:cxn modelId="{A5F938E2-D25F-4445-90B5-1CC60340F416}" srcId="{AB03FF8C-6CCE-4E53-B965-57B3BB411E6D}" destId="{DB3F13EB-BF65-4CD8-BB9C-55AED8A40F25}" srcOrd="0" destOrd="0" parTransId="{4E3B1D9B-A141-4B62-93C3-1CE29AA88A24}" sibTransId="{9929FFA1-6C4C-49A7-AA74-BD74AB5DCA79}"/>
    <dgm:cxn modelId="{2B8E10A3-8E44-4A25-B2A9-4DCEE413EAE4}" type="presOf" srcId="{FCCF6BFA-0E76-4A76-9787-682BA65BACEA}" destId="{7CD9A8CC-908F-41D7-8131-6AFE6E3D8F99}" srcOrd="0" destOrd="5" presId="urn:microsoft.com/office/officeart/2005/8/layout/vList6"/>
    <dgm:cxn modelId="{7D94C5D5-F5C6-4D07-8679-2E05AA30127E}" type="presOf" srcId="{DCC2753E-F1DB-4129-B4F7-7513715C2DED}" destId="{7CD9A8CC-908F-41D7-8131-6AFE6E3D8F99}" srcOrd="0" destOrd="4" presId="urn:microsoft.com/office/officeart/2005/8/layout/vList6"/>
    <dgm:cxn modelId="{8050B2D5-40F2-4FD9-B594-8C2901ABE0C5}" type="presOf" srcId="{DD8249C5-80C7-43AC-836A-A7B0A9CBBB20}" destId="{CF4583AA-23DA-42E8-BE58-5C1678ED41E0}" srcOrd="0" destOrd="0" presId="urn:microsoft.com/office/officeart/2005/8/layout/vList6"/>
    <dgm:cxn modelId="{A263D0FF-6692-4C0A-BAB6-11361216120E}" type="presOf" srcId="{AB03FF8C-6CCE-4E53-B965-57B3BB411E6D}" destId="{7CD9A8CC-908F-41D7-8131-6AFE6E3D8F99}" srcOrd="0" destOrd="6" presId="urn:microsoft.com/office/officeart/2005/8/layout/vList6"/>
    <dgm:cxn modelId="{2633CA58-E13C-4C0B-81C8-6481F06E6F77}" srcId="{38B4B25A-7A7E-4D84-8936-796235C07EBC}" destId="{DCC2753E-F1DB-4129-B4F7-7513715C2DED}" srcOrd="0" destOrd="0" parTransId="{E57F62FF-9C77-436D-A417-6FDA66A77602}" sibTransId="{B9E211A5-2E0D-4354-AC39-66B5CD4AD3EA}"/>
    <dgm:cxn modelId="{342DD8AC-221B-4843-B7B2-27AF29FE62DE}" srcId="{C4037160-C8E3-42EC-944F-3FB7433072F0}" destId="{DD8249C5-80C7-43AC-836A-A7B0A9CBBB20}" srcOrd="0" destOrd="0" parTransId="{401A4D6C-6C9A-4A3A-9FD9-F1880D50E095}" sibTransId="{38B642E4-DA17-4304-841D-6E8302F3700A}"/>
    <dgm:cxn modelId="{5616A17E-2504-4C63-8E9B-43F4DF53BD5D}" type="presOf" srcId="{D2B199E2-8BA1-4BCE-A6D7-B747C0D2560B}" destId="{7CD9A8CC-908F-41D7-8131-6AFE6E3D8F99}" srcOrd="0" destOrd="10" presId="urn:microsoft.com/office/officeart/2005/8/layout/vList6"/>
    <dgm:cxn modelId="{89439F34-D972-4699-A437-07991E6BCCF2}" srcId="{BD2C0BDB-F3C9-498F-8552-BFD5C72D1904}" destId="{0B714AA6-59A4-467C-A8E1-E226530AE077}" srcOrd="0" destOrd="0" parTransId="{B8745FFA-9524-42C3-8AE3-325C938A3381}" sibTransId="{39AAC4BD-92E9-48D3-B1E2-0C9D4BE1DF9B}"/>
    <dgm:cxn modelId="{6E961C3C-541E-401E-8833-11406E0E55FA}" srcId="{BD2C0BDB-F3C9-498F-8552-BFD5C72D1904}" destId="{2188E33D-09C5-4D79-B2F0-7B3F0DE0EDF8}" srcOrd="1" destOrd="0" parTransId="{41AAFCD2-1E9D-440C-9016-B8048D487BF9}" sibTransId="{B2EC018A-E48E-44CB-9BD3-27561F63FDDE}"/>
    <dgm:cxn modelId="{36E3D9CB-74F1-42C4-9C0A-2EB28694EEF1}" type="presOf" srcId="{D19D4072-394A-4193-A5C0-8E2EA9B299DE}" destId="{7CD9A8CC-908F-41D7-8131-6AFE6E3D8F99}" srcOrd="0" destOrd="9" presId="urn:microsoft.com/office/officeart/2005/8/layout/vList6"/>
    <dgm:cxn modelId="{6D2AA97E-8BD2-41CA-BBFB-4ACD2278C9C0}" srcId="{DD8249C5-80C7-43AC-836A-A7B0A9CBBB20}" destId="{38B4B25A-7A7E-4D84-8936-796235C07EBC}" srcOrd="1" destOrd="0" parTransId="{8E14F830-E923-4477-9182-5FEBBF6C4D91}" sibTransId="{AAEA6E52-78FD-4E22-9DDE-AC2F2046C039}"/>
    <dgm:cxn modelId="{A9CAC33F-62BB-48AD-A137-F45AF743BD29}" srcId="{DD8249C5-80C7-43AC-836A-A7B0A9CBBB20}" destId="{D19D4072-394A-4193-A5C0-8E2EA9B299DE}" srcOrd="3" destOrd="0" parTransId="{8BF5E4D9-EA1E-4F40-87F6-1FA61424EB14}" sibTransId="{23B8E7A4-4555-4615-8E19-E3AE3732D773}"/>
    <dgm:cxn modelId="{B8E290F4-673A-4204-AF1F-7AE8F1AA271C}" type="presOf" srcId="{BD2C0BDB-F3C9-498F-8552-BFD5C72D1904}" destId="{7CD9A8CC-908F-41D7-8131-6AFE6E3D8F99}" srcOrd="0" destOrd="0" presId="urn:microsoft.com/office/officeart/2005/8/layout/vList6"/>
    <dgm:cxn modelId="{380AFAFD-9543-4E8D-ADA1-4016906D10F8}" srcId="{DD8249C5-80C7-43AC-836A-A7B0A9CBBB20}" destId="{BD2C0BDB-F3C9-498F-8552-BFD5C72D1904}" srcOrd="0" destOrd="0" parTransId="{E087B504-1067-4FB2-9876-543586F490BA}" sibTransId="{3CB090DB-16ED-4564-86E2-1757344AB8B9}"/>
    <dgm:cxn modelId="{20D87025-BC3F-47CA-8850-2C8D9ED073F6}" type="presOf" srcId="{C4037160-C8E3-42EC-944F-3FB7433072F0}" destId="{3DA1C6A0-CF3F-4A90-AA89-AAFF88C0895D}" srcOrd="0" destOrd="0" presId="urn:microsoft.com/office/officeart/2005/8/layout/vList6"/>
    <dgm:cxn modelId="{15C02A78-90E3-4003-AFDE-6B656C2BA6E9}" srcId="{AB03FF8C-6CCE-4E53-B965-57B3BB411E6D}" destId="{439128FE-B02D-490A-AA74-2559DEF5CE22}" srcOrd="1" destOrd="0" parTransId="{490FEDAA-54F1-40A3-9023-46315AADF96C}" sibTransId="{F36979F8-E9B5-4C45-A21E-4BFA8B1F4995}"/>
    <dgm:cxn modelId="{F8DFCA9B-DB83-4FB4-A821-B03B8C1BFDEE}" type="presOf" srcId="{0B714AA6-59A4-467C-A8E1-E226530AE077}" destId="{7CD9A8CC-908F-41D7-8131-6AFE6E3D8F99}" srcOrd="0" destOrd="1" presId="urn:microsoft.com/office/officeart/2005/8/layout/vList6"/>
    <dgm:cxn modelId="{E22608F5-C11E-41B7-B1C8-0C14C1941372}" srcId="{DD8249C5-80C7-43AC-836A-A7B0A9CBBB20}" destId="{AB03FF8C-6CCE-4E53-B965-57B3BB411E6D}" srcOrd="2" destOrd="0" parTransId="{0AB14FB7-6065-45F7-B605-489FE776854F}" sibTransId="{2BD62EBE-FD9E-4991-9C36-D365467D56B7}"/>
    <dgm:cxn modelId="{71F6BE51-0E77-4A2D-9529-34F542DFD5C5}" type="presOf" srcId="{2188E33D-09C5-4D79-B2F0-7B3F0DE0EDF8}" destId="{7CD9A8CC-908F-41D7-8131-6AFE6E3D8F99}" srcOrd="0" destOrd="2" presId="urn:microsoft.com/office/officeart/2005/8/layout/vList6"/>
    <dgm:cxn modelId="{75A4449A-8864-495E-A559-32BB93D6DBAC}" type="presOf" srcId="{38B4B25A-7A7E-4D84-8936-796235C07EBC}" destId="{7CD9A8CC-908F-41D7-8131-6AFE6E3D8F99}" srcOrd="0" destOrd="3" presId="urn:microsoft.com/office/officeart/2005/8/layout/vList6"/>
    <dgm:cxn modelId="{6900283B-FD4D-4781-8E29-4DE6AA863D2B}" srcId="{38B4B25A-7A7E-4D84-8936-796235C07EBC}" destId="{FCCF6BFA-0E76-4A76-9787-682BA65BACEA}" srcOrd="1" destOrd="0" parTransId="{4560AA5B-FF22-4E13-B20A-6319C548386E}" sibTransId="{42696418-32A0-4C90-8620-668A3EEFB8AD}"/>
    <dgm:cxn modelId="{6A11D5DC-6120-47E9-8FB9-570FBABC6E93}" type="presParOf" srcId="{3DA1C6A0-CF3F-4A90-AA89-AAFF88C0895D}" destId="{79532CEC-8644-4D4A-99FC-30228A09254B}" srcOrd="0" destOrd="0" presId="urn:microsoft.com/office/officeart/2005/8/layout/vList6"/>
    <dgm:cxn modelId="{0FAFFBA1-75CC-4F59-A046-827CFA14FABD}" type="presParOf" srcId="{79532CEC-8644-4D4A-99FC-30228A09254B}" destId="{CF4583AA-23DA-42E8-BE58-5C1678ED41E0}" srcOrd="0" destOrd="0" presId="urn:microsoft.com/office/officeart/2005/8/layout/vList6"/>
    <dgm:cxn modelId="{2196F6A9-BAD3-4662-AF32-F05BAFD49468}" type="presParOf" srcId="{79532CEC-8644-4D4A-99FC-30228A09254B}" destId="{7CD9A8CC-908F-41D7-8131-6AFE6E3D8F9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02ECE-0B4E-4BC9-9773-1DDC369C68F3}">
      <dsp:nvSpPr>
        <dsp:cNvPr id="0" name=""/>
        <dsp:cNvSpPr/>
      </dsp:nvSpPr>
      <dsp:spPr>
        <a:xfrm rot="16200000">
          <a:off x="650088" y="-639501"/>
          <a:ext cx="2938636" cy="4217640"/>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id-ID" sz="1800" b="1" i="1" kern="1200" dirty="0" smtClean="0">
              <a:solidFill>
                <a:schemeClr val="tx1"/>
              </a:solidFill>
            </a:rPr>
            <a:t>1. </a:t>
          </a:r>
          <a:r>
            <a:rPr lang="en-US" sz="1800" b="1" i="1" kern="1200" dirty="0" smtClean="0">
              <a:solidFill>
                <a:schemeClr val="tx1"/>
              </a:solidFill>
            </a:rPr>
            <a:t>Sensory-motor stage </a:t>
          </a:r>
          <a:endParaRPr lang="id-ID" sz="1800" b="1" i="1" kern="1200" dirty="0" smtClean="0">
            <a:solidFill>
              <a:schemeClr val="tx1"/>
            </a:solidFill>
          </a:endParaRPr>
        </a:p>
        <a:p>
          <a:pPr lvl="0" algn="ctr" defTabSz="800100">
            <a:lnSpc>
              <a:spcPct val="90000"/>
            </a:lnSpc>
            <a:spcBef>
              <a:spcPct val="0"/>
            </a:spcBef>
            <a:spcAft>
              <a:spcPct val="35000"/>
            </a:spcAft>
          </a:pPr>
          <a:r>
            <a:rPr lang="en-US" sz="1800" b="1" kern="1200" dirty="0" smtClean="0">
              <a:solidFill>
                <a:schemeClr val="tx1"/>
              </a:solidFill>
            </a:rPr>
            <a:t>(from birth to 2 years of age):</a:t>
          </a:r>
          <a:endParaRPr lang="id-ID" sz="1800" b="1" kern="1200" dirty="0" smtClean="0">
            <a:solidFill>
              <a:schemeClr val="tx1"/>
            </a:solidFill>
          </a:endParaRPr>
        </a:p>
        <a:p>
          <a:pPr lvl="0" algn="ctr" defTabSz="800100">
            <a:lnSpc>
              <a:spcPct val="90000"/>
            </a:lnSpc>
            <a:spcBef>
              <a:spcPct val="0"/>
            </a:spcBef>
            <a:spcAft>
              <a:spcPct val="35000"/>
            </a:spcAft>
          </a:pPr>
          <a:r>
            <a:rPr lang="id-ID" sz="1800" b="1" kern="1200" dirty="0" smtClean="0">
              <a:solidFill>
                <a:schemeClr val="tx1"/>
              </a:solidFill>
            </a:rPr>
            <a:t/>
          </a:r>
          <a:br>
            <a:rPr lang="id-ID" sz="1800" b="1" kern="1200" dirty="0" smtClean="0">
              <a:solidFill>
                <a:schemeClr val="tx1"/>
              </a:solidFill>
            </a:rPr>
          </a:br>
          <a:r>
            <a:rPr lang="id-ID" sz="1800" b="1" kern="1200" dirty="0" smtClean="0">
              <a:solidFill>
                <a:schemeClr val="tx1"/>
              </a:solidFill>
            </a:rPr>
            <a:t>   </a:t>
          </a:r>
          <a:r>
            <a:rPr lang="en-US" sz="1800" b="1" kern="1200" dirty="0" smtClean="0">
              <a:solidFill>
                <a:schemeClr val="tx1"/>
              </a:solidFill>
            </a:rPr>
            <a:t>The young child learns to interact with the environment by</a:t>
          </a:r>
          <a:r>
            <a:rPr lang="id-ID" sz="1800" b="1" kern="1200" dirty="0" smtClean="0">
              <a:solidFill>
                <a:schemeClr val="tx1"/>
              </a:solidFill>
            </a:rPr>
            <a:t> </a:t>
          </a:r>
          <a:r>
            <a:rPr lang="en-US" sz="1800" b="1" kern="1200" dirty="0" smtClean="0">
              <a:solidFill>
                <a:schemeClr val="tx1"/>
              </a:solidFill>
            </a:rPr>
            <a:t>manipulating objects around him.</a:t>
          </a:r>
          <a:endParaRPr lang="en-US" sz="1800" b="1" kern="1200" dirty="0">
            <a:solidFill>
              <a:schemeClr val="tx1"/>
            </a:solidFill>
          </a:endParaRPr>
        </a:p>
      </dsp:txBody>
      <dsp:txXfrm rot="5400000">
        <a:off x="10586" y="0"/>
        <a:ext cx="4217640" cy="2203977"/>
      </dsp:txXfrm>
    </dsp:sp>
    <dsp:sp modelId="{0CDEF14B-5E23-4F86-8DBB-E38D18E0F7C3}">
      <dsp:nvSpPr>
        <dsp:cNvPr id="0" name=""/>
        <dsp:cNvSpPr/>
      </dsp:nvSpPr>
      <dsp:spPr>
        <a:xfrm>
          <a:off x="4217640" y="0"/>
          <a:ext cx="4217640" cy="2938636"/>
        </a:xfrm>
        <a:prstGeom prst="round1Rect">
          <a:avLst/>
        </a:prstGeom>
        <a:solidFill>
          <a:schemeClr val="accent5">
            <a:hueOff val="-3311292"/>
            <a:satOff val="13270"/>
            <a:lumOff val="287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d-ID" sz="1600" b="1" kern="1200" dirty="0" smtClean="0">
              <a:solidFill>
                <a:schemeClr val="tx1"/>
              </a:solidFill>
            </a:rPr>
            <a:t> 2. P</a:t>
          </a:r>
          <a:r>
            <a:rPr lang="en-US" sz="1600" b="1" i="1" kern="1200" dirty="0" smtClean="0">
              <a:solidFill>
                <a:schemeClr val="tx1"/>
              </a:solidFill>
            </a:rPr>
            <a:t>re-operational stage </a:t>
          </a:r>
          <a:endParaRPr lang="id-ID" sz="1600" b="1" i="1" kern="1200" dirty="0" smtClean="0">
            <a:solidFill>
              <a:schemeClr val="tx1"/>
            </a:solidFill>
          </a:endParaRPr>
        </a:p>
        <a:p>
          <a:pPr lvl="0" algn="ctr" defTabSz="711200">
            <a:lnSpc>
              <a:spcPct val="90000"/>
            </a:lnSpc>
            <a:spcBef>
              <a:spcPct val="0"/>
            </a:spcBef>
            <a:spcAft>
              <a:spcPct val="35000"/>
            </a:spcAft>
          </a:pPr>
          <a:r>
            <a:rPr lang="en-US" sz="1600" b="1" kern="1200" dirty="0" smtClean="0">
              <a:solidFill>
                <a:schemeClr val="tx1"/>
              </a:solidFill>
            </a:rPr>
            <a:t>( from 2 – 7 years of age):</a:t>
          </a:r>
          <a:r>
            <a:rPr lang="id-ID" sz="1600" b="1" kern="1200" dirty="0" smtClean="0">
              <a:solidFill>
                <a:schemeClr val="tx1"/>
              </a:solidFill>
            </a:rPr>
            <a:t/>
          </a:r>
          <a:br>
            <a:rPr lang="id-ID" sz="1600" b="1" kern="1200" dirty="0" smtClean="0">
              <a:solidFill>
                <a:schemeClr val="tx1"/>
              </a:solidFill>
            </a:rPr>
          </a:br>
          <a:r>
            <a:rPr lang="en-US" sz="1600" b="1" kern="1200" dirty="0" smtClean="0">
              <a:solidFill>
                <a:schemeClr val="tx1"/>
              </a:solidFill>
            </a:rPr>
            <a:t>The child thinking is largely reliant on perception but he/she gradually becomes more &amp; more capable of logical thinking. On the whole this stage is characterized by egocentrism &amp; a lack of logical thinking.</a:t>
          </a:r>
          <a:endParaRPr lang="en-US" sz="1600" b="1" kern="1200" dirty="0">
            <a:solidFill>
              <a:schemeClr val="tx1"/>
            </a:solidFill>
          </a:endParaRPr>
        </a:p>
      </dsp:txBody>
      <dsp:txXfrm>
        <a:off x="4217640" y="0"/>
        <a:ext cx="4217640" cy="2203977"/>
      </dsp:txXfrm>
    </dsp:sp>
    <dsp:sp modelId="{C9E2F104-9297-4AFE-838A-4A31CCAF36E5}">
      <dsp:nvSpPr>
        <dsp:cNvPr id="0" name=""/>
        <dsp:cNvSpPr/>
      </dsp:nvSpPr>
      <dsp:spPr>
        <a:xfrm rot="10800000">
          <a:off x="10586" y="2938636"/>
          <a:ext cx="4217640" cy="2938636"/>
        </a:xfrm>
        <a:prstGeom prst="round1Rect">
          <a:avLst/>
        </a:prstGeom>
        <a:solidFill>
          <a:schemeClr val="accent5">
            <a:hueOff val="-6622584"/>
            <a:satOff val="26541"/>
            <a:lumOff val="575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tabLst/>
          </a:pPr>
          <a:r>
            <a:rPr lang="id-ID" sz="1600" b="1" kern="1200" dirty="0" smtClean="0">
              <a:solidFill>
                <a:schemeClr val="tx1"/>
              </a:solidFill>
            </a:rPr>
            <a:t>3</a:t>
          </a:r>
          <a:r>
            <a:rPr lang="en-US" sz="1600" b="1" kern="1200" dirty="0" smtClean="0">
              <a:solidFill>
                <a:schemeClr val="tx1"/>
              </a:solidFill>
            </a:rPr>
            <a:t>.</a:t>
          </a:r>
          <a:r>
            <a:rPr lang="id-ID" sz="1600" b="1" kern="1200" dirty="0" smtClean="0">
              <a:solidFill>
                <a:schemeClr val="tx1"/>
              </a:solidFill>
            </a:rPr>
            <a:t> </a:t>
          </a:r>
          <a:r>
            <a:rPr lang="en-US" sz="1600" b="1" i="1" kern="1200" dirty="0" smtClean="0">
              <a:solidFill>
                <a:schemeClr val="tx1"/>
              </a:solidFill>
            </a:rPr>
            <a:t>Concrete operational stage </a:t>
          </a:r>
          <a:endParaRPr lang="id-ID" sz="1600" b="1" i="1" kern="1200" dirty="0" smtClean="0">
            <a:solidFill>
              <a:schemeClr val="tx1"/>
            </a:solidFill>
          </a:endParaRPr>
        </a:p>
        <a:p>
          <a:pPr lvl="0" algn="ctr" defTabSz="711200">
            <a:lnSpc>
              <a:spcPct val="90000"/>
            </a:lnSpc>
            <a:spcBef>
              <a:spcPct val="0"/>
            </a:spcBef>
            <a:spcAft>
              <a:spcPct val="35000"/>
            </a:spcAft>
            <a:tabLst/>
          </a:pPr>
          <a:r>
            <a:rPr lang="en-US" sz="1400" b="1" kern="1200" dirty="0" smtClean="0">
              <a:solidFill>
                <a:schemeClr val="tx1"/>
              </a:solidFill>
            </a:rPr>
            <a:t>(from 7 – 11 years of age):</a:t>
          </a:r>
          <a:r>
            <a:rPr lang="id-ID" sz="1400" b="1" kern="1200" dirty="0" smtClean="0">
              <a:solidFill>
                <a:schemeClr val="tx1"/>
              </a:solidFill>
            </a:rPr>
            <a:t/>
          </a:r>
          <a:br>
            <a:rPr lang="id-ID" sz="1400" b="1" kern="1200" dirty="0" smtClean="0">
              <a:solidFill>
                <a:schemeClr val="tx1"/>
              </a:solidFill>
            </a:rPr>
          </a:br>
          <a:r>
            <a:rPr lang="en-US" sz="1400" b="1" kern="1200" dirty="0" smtClean="0">
              <a:solidFill>
                <a:schemeClr val="tx1"/>
              </a:solidFill>
            </a:rPr>
            <a:t>Year 7 is the turning point in cognitive development because children’s thinking begins to resemble “logical” adult-like thinking. </a:t>
          </a:r>
          <a:r>
            <a:rPr lang="en-US" sz="1400" b="1" i="1" kern="1200" dirty="0" smtClean="0">
              <a:solidFill>
                <a:schemeClr val="tx1"/>
              </a:solidFill>
            </a:rPr>
            <a:t>They develop the ability to apply logical reasoning in several areas of knowledge at the same time but this ability is restricted to the immediate context. </a:t>
          </a:r>
          <a:r>
            <a:rPr lang="en-US" sz="1400" b="1" kern="1200" dirty="0" smtClean="0">
              <a:solidFill>
                <a:schemeClr val="tx1"/>
              </a:solidFill>
            </a:rPr>
            <a:t>This means that children at this stage cannot yet generalize their understanding.</a:t>
          </a:r>
          <a:endParaRPr lang="en-US" sz="1400" b="1" kern="1200" dirty="0">
            <a:solidFill>
              <a:schemeClr val="tx1"/>
            </a:solidFill>
          </a:endParaRPr>
        </a:p>
      </dsp:txBody>
      <dsp:txXfrm rot="10800000">
        <a:off x="10586" y="3673295"/>
        <a:ext cx="4217640" cy="2203977"/>
      </dsp:txXfrm>
    </dsp:sp>
    <dsp:sp modelId="{D5A4ADB6-CD12-4124-A460-A35D8E0E5F0F}">
      <dsp:nvSpPr>
        <dsp:cNvPr id="0" name=""/>
        <dsp:cNvSpPr/>
      </dsp:nvSpPr>
      <dsp:spPr>
        <a:xfrm rot="5400000">
          <a:off x="4857141" y="2299134"/>
          <a:ext cx="2938636" cy="4217640"/>
        </a:xfrm>
        <a:prstGeom prst="round1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id-ID" sz="1600" b="1" kern="1200" dirty="0" smtClean="0">
              <a:solidFill>
                <a:schemeClr val="tx1"/>
              </a:solidFill>
            </a:rPr>
            <a:t>4</a:t>
          </a:r>
          <a:r>
            <a:rPr lang="en-US" sz="1600" b="1" kern="1200" dirty="0" smtClean="0">
              <a:solidFill>
                <a:schemeClr val="tx1"/>
              </a:solidFill>
            </a:rPr>
            <a:t>.</a:t>
          </a:r>
          <a:r>
            <a:rPr lang="id-ID" sz="1600" b="1" kern="1200" dirty="0" smtClean="0">
              <a:solidFill>
                <a:schemeClr val="tx1"/>
              </a:solidFill>
            </a:rPr>
            <a:t> </a:t>
          </a:r>
          <a:r>
            <a:rPr lang="en-US" sz="1600" b="1" i="1" kern="1200" dirty="0" smtClean="0">
              <a:solidFill>
                <a:schemeClr val="tx1"/>
              </a:solidFill>
            </a:rPr>
            <a:t>Formal operational stage </a:t>
          </a:r>
          <a:r>
            <a:rPr lang="en-US" sz="1600" b="1" kern="1200" dirty="0" smtClean="0">
              <a:solidFill>
                <a:schemeClr val="tx1"/>
              </a:solidFill>
            </a:rPr>
            <a:t>(from 11 onwards):</a:t>
          </a:r>
          <a:endParaRPr lang="id-ID" sz="1600" b="1" kern="1200" dirty="0" smtClean="0">
            <a:solidFill>
              <a:schemeClr val="tx1"/>
            </a:solidFill>
          </a:endParaRPr>
        </a:p>
        <a:p>
          <a:pPr lvl="0" algn="ctr" defTabSz="711200">
            <a:lnSpc>
              <a:spcPct val="90000"/>
            </a:lnSpc>
            <a:spcBef>
              <a:spcPct val="0"/>
            </a:spcBef>
            <a:spcAft>
              <a:spcPct val="35000"/>
            </a:spcAft>
          </a:pPr>
          <a:r>
            <a:rPr lang="id-ID" sz="1600" b="1" kern="1200" dirty="0" smtClean="0">
              <a:solidFill>
                <a:schemeClr val="tx1"/>
              </a:solidFill>
            </a:rPr>
            <a:t/>
          </a:r>
          <a:br>
            <a:rPr lang="id-ID" sz="1600" b="1" kern="1200" dirty="0" smtClean="0">
              <a:solidFill>
                <a:schemeClr val="tx1"/>
              </a:solidFill>
            </a:rPr>
          </a:br>
          <a:r>
            <a:rPr lang="en-US" sz="1600" b="1" kern="1200" dirty="0" smtClean="0">
              <a:solidFill>
                <a:schemeClr val="tx1"/>
              </a:solidFill>
            </a:rPr>
            <a:t>Children are able to think beyond the immediate context in more abstract terms. They are able to carry out logical operations such as deductive reasoning in a systematic way. They achieve “formal logic”.</a:t>
          </a:r>
          <a:endParaRPr lang="en-US" sz="1600" b="1" kern="1200" dirty="0">
            <a:solidFill>
              <a:schemeClr val="tx1"/>
            </a:solidFill>
          </a:endParaRPr>
        </a:p>
      </dsp:txBody>
      <dsp:txXfrm rot="-5400000">
        <a:off x="4217640" y="3673294"/>
        <a:ext cx="4217640" cy="2203977"/>
      </dsp:txXfrm>
    </dsp:sp>
    <dsp:sp modelId="{F74F7FC5-2C7E-4C82-A469-53437F80CA6B}">
      <dsp:nvSpPr>
        <dsp:cNvPr id="0" name=""/>
        <dsp:cNvSpPr/>
      </dsp:nvSpPr>
      <dsp:spPr>
        <a:xfrm>
          <a:off x="2699213" y="1959093"/>
          <a:ext cx="3201543" cy="1798636"/>
        </a:xfrm>
        <a:prstGeom prst="roundRect">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b="1" kern="1200" dirty="0" smtClean="0">
              <a:solidFill>
                <a:schemeClr val="tx1"/>
              </a:solidFill>
            </a:rPr>
            <a:t>1. </a:t>
          </a:r>
          <a:r>
            <a:rPr lang="id-ID" sz="2400" b="1" kern="1200" dirty="0" smtClean="0">
              <a:solidFill>
                <a:schemeClr val="tx1"/>
              </a:solidFill>
            </a:rPr>
            <a:t>Jean Piaget:</a:t>
          </a:r>
        </a:p>
        <a:p>
          <a:pPr lvl="0" algn="ctr" defTabSz="622300">
            <a:lnSpc>
              <a:spcPct val="90000"/>
            </a:lnSpc>
            <a:spcBef>
              <a:spcPct val="0"/>
            </a:spcBef>
            <a:spcAft>
              <a:spcPct val="35000"/>
            </a:spcAft>
          </a:pPr>
          <a:r>
            <a:rPr lang="en-US" sz="1400" b="1" kern="1200" dirty="0" smtClean="0">
              <a:solidFill>
                <a:schemeClr val="tx1"/>
              </a:solidFill>
            </a:rPr>
            <a:t>There are 4 universal stages of development that all children go through &amp; the development was a process of acquiring the principles of formal logic</a:t>
          </a:r>
          <a:endParaRPr lang="en-US" sz="1400" b="1" kern="1200" dirty="0">
            <a:solidFill>
              <a:schemeClr val="tx1"/>
            </a:solidFill>
          </a:endParaRPr>
        </a:p>
      </dsp:txBody>
      <dsp:txXfrm>
        <a:off x="2787015" y="2046895"/>
        <a:ext cx="3025939" cy="1623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A27C90-4F96-42A6-9BAE-76D2CF6404D3}" type="datetimeFigureOut">
              <a:rPr lang="id-ID"/>
              <a:pPr>
                <a:defRPr/>
              </a:pPr>
              <a:t>30/08/2019</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d-ID"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d-ID"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7DD0E32-3D98-448F-8022-EDE0C3E99C54}" type="slidenum">
              <a:rPr lang="id-ID"/>
              <a:pPr>
                <a:defRPr/>
              </a:pPr>
              <a:t>‹#›</a:t>
            </a:fld>
            <a:endParaRPr lang="id-ID"/>
          </a:p>
        </p:txBody>
      </p:sp>
    </p:spTree>
    <p:extLst>
      <p:ext uri="{BB962C8B-B14F-4D97-AF65-F5344CB8AC3E}">
        <p14:creationId xmlns:p14="http://schemas.microsoft.com/office/powerpoint/2010/main" val="26487704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14FA24-CF2D-45B2-85CF-B524469ADCD5}" type="slidenum">
              <a:rPr lang="en-GB" smtClean="0"/>
              <a:pPr/>
              <a:t>62</a:t>
            </a:fld>
            <a:endParaRPr lang="en-GB" smtClean="0"/>
          </a:p>
        </p:txBody>
      </p:sp>
      <p:sp>
        <p:nvSpPr>
          <p:cNvPr id="311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1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Pada slides ini bapa meminta setiap kelompok untuk menyebutkan satu Pujian untuk siswa. (para dosen sudah diberikan satu kata yang kemudian di ajukan kepada anggota kelompoknya) selanjutanya bapa akan menyebutkan kelompok mana saja dengan acak dan kelompok yang dipanggil oleh bapa harus dengan keras dan lantang menyebutkan kata pujian yang mereka miliki. </a:t>
            </a:r>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3DAFC6-2112-458B-8216-9AF5F19E9E01}" type="slidenum">
              <a:rPr lang="en-US" smtClean="0"/>
              <a:pPr/>
              <a:t>92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Pada bagiaan ini bapa menjelakan dan membantu peserta untuk melakukan greeting dengan baik. Yang kemudian akan dilanjutkan dengan menyanyi kan lagi GOOD MORNING </a:t>
            </a:r>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2A97FE-1C2E-4B75-A014-B76288873E45}" type="slidenum">
              <a:rPr lang="en-US" smtClean="0"/>
              <a:pPr/>
              <a:t>78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Pada bagian ini bapa membimbing seluruh peserta untuk menyanyikan lagu. Bapa sebelumnya bisa memberikan contoh terlebih dahulu lalu kemudian meminta seluruh peserta untuk menyanyi bersama. Para pembimbing dapat membantu seluruh peserta agar bernyanyi bersama (note: yang perlu dipersiapkan adalah back soundnya)</a:t>
            </a:r>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F32EDA-9FFF-42FB-A191-2BC15CD9334C}" type="slidenum">
              <a:rPr lang="en-US" smtClean="0"/>
              <a:pPr/>
              <a:t>79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06E475-2C68-4DA2-A0F7-6D53697EA6B7}" type="slidenum">
              <a:rPr lang="id-ID" smtClean="0"/>
              <a:pPr/>
              <a:t>80</a:t>
            </a:fld>
            <a:endParaRPr lang="id-ID"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 bagian ini bapa menjelaskan slide diatas. Pada kegiatan ini tidak terjadi interaksi langsung dengan peserta. Peserta hanya memperhatikan bapa. Namun bapa bisa juga bisa melatih peserta untuk melafalkan ungakapan-ungkapan diatas.  </a:t>
            </a:r>
          </a:p>
          <a:p>
            <a:endParaRPr lang="en-US"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799AEF-4D02-4AAD-8F96-2FDDB9B557E5}" type="slidenum">
              <a:rPr lang="en-US" smtClean="0"/>
              <a:pPr/>
              <a:t>81</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 bagian ini bapa menjelaskan slide diatas. Pada kegiatan ini tidak terjadi interaksi langsung dengan peserta. Peserta hanya memperhatikan bapa. Bapa perlu menjelaskan bahwa sanya kita akan mempraktekan pengunaan lagu dan game pada kegiatan ini. </a:t>
            </a:r>
          </a:p>
          <a:p>
            <a:endParaRPr lang="en-US"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B6E02B-A433-4548-801C-42CC52D3F343}" type="slidenum">
              <a:rPr lang="en-US" smtClean="0"/>
              <a:pPr/>
              <a:t>82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 bagian ini bapa menjelaskan slide diatas. Pada kegiatan ini tidak terjadi interaksi langsung dengan peserta. Peserta hanya memperhatikan bapa. Namun bapa bisa juga bisa melatih peserta untuk melafalkan ungakapan-ungkapan diatas.  </a:t>
            </a:r>
          </a:p>
          <a:p>
            <a:endParaRPr lang="en-US" smtClean="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18A0E4-B674-49EF-BA94-36A424864C88}" type="slidenum">
              <a:rPr lang="en-US" smtClean="0"/>
              <a:pPr/>
              <a:t>83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Pada bagian ini bapa membantu para peserta untuk melafalkan seluruh ungkapan dengan baik. Bapa juga perlu unutuk memberikan arti dan fungsi dari ungkapan tersebut. </a:t>
            </a:r>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9FD526-7739-4109-B476-A6D5151A4A9A}" type="slidenum">
              <a:rPr lang="en-US" smtClean="0"/>
              <a:pPr/>
              <a:t>84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 bagian ini bapa menjelaskan slide diatas. Pada kegiatan ini tidak terjadi interaksi langsung dengan peserta. Peserta hanya memperhatikan bapa. Namun bapa bisa juga bisa melatih peserta untuk melafalkan ungkapan-ungkapan diatas.  </a:t>
            </a:r>
          </a:p>
          <a:p>
            <a:endParaRPr lang="en-US"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CEE5AF-B646-49E0-8F60-3A34BF7212CA}" type="slidenum">
              <a:rPr lang="en-US" smtClean="0"/>
              <a:pPr/>
              <a:t>86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F5133B-09AB-499F-8958-886E533591A7}" type="datetimeFigureOut">
              <a:rPr lang="en-US"/>
              <a:pPr>
                <a:defRPr/>
              </a:pPr>
              <a:t>8/30/2019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B217F2-9AF9-4136-A9A1-57061FAF2D0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D52331-E933-491D-AB20-873EDF02F998}" type="datetimeFigureOut">
              <a:rPr lang="en-US"/>
              <a:pPr>
                <a:defRPr/>
              </a:pPr>
              <a:t>8/30/2019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9FA7B6-0E82-4C89-AA1A-321236FBC1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5E1D91-40D2-43A2-B7A8-C71226755649}" type="datetimeFigureOut">
              <a:rPr lang="en-US"/>
              <a:pPr>
                <a:defRPr/>
              </a:pPr>
              <a:t>8/30/2019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6F6749-B346-4B70-B4AD-8933B45A1BF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0A46AE-F0D1-429D-B9C0-1C3BC8DCF639}" type="datetimeFigureOut">
              <a:rPr lang="en-US"/>
              <a:pPr>
                <a:defRPr/>
              </a:pPr>
              <a:t>8/30/2019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DAF6D5-F1E5-4141-AF6B-8362D329C54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57CA251-8BC6-44C5-9B8D-44550CFE18B4}" type="datetimeFigureOut">
              <a:rPr lang="en-US"/>
              <a:pPr>
                <a:defRPr/>
              </a:pPr>
              <a:t>8/30/2019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8F5E3C-1DEF-4436-AB91-04360688471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3DA8F6E-4A41-44C9-BDF9-1B95DDA05872}" type="datetimeFigureOut">
              <a:rPr lang="en-US"/>
              <a:pPr>
                <a:defRPr/>
              </a:pPr>
              <a:t>8/30/2019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D59E14-9292-4487-8A92-41D3488B8A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1D5AFD-9800-400B-B20E-B963AECA315B}" type="datetimeFigureOut">
              <a:rPr lang="en-US"/>
              <a:pPr>
                <a:defRPr/>
              </a:pPr>
              <a:t>8/30/2019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C3AF6C8-223D-4078-9F6B-323A4B50B2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EDC2263-C046-4A9F-8406-B1C88EF562B7}" type="datetimeFigureOut">
              <a:rPr lang="en-US"/>
              <a:pPr>
                <a:defRPr/>
              </a:pPr>
              <a:t>8/30/2019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9F3C47C-942F-46DE-80A1-60DAE82AAE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EDAF4D-23C6-4E05-85F3-5139A5683E9D}" type="datetimeFigureOut">
              <a:rPr lang="en-US"/>
              <a:pPr>
                <a:defRPr/>
              </a:pPr>
              <a:t>8/30/2019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B3E7C0-EB2C-4A40-A9D7-F01AB08AD22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34E7F5-4636-409C-9A90-0AF5895B4D66}" type="datetimeFigureOut">
              <a:rPr lang="en-US"/>
              <a:pPr>
                <a:defRPr/>
              </a:pPr>
              <a:t>8/30/2019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7B6AB2-0A67-4455-A464-816657430AA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59F8B7-BD30-49F1-9192-BFB8359A06BA}" type="datetimeFigureOut">
              <a:rPr lang="en-US"/>
              <a:pPr>
                <a:defRPr/>
              </a:pPr>
              <a:t>8/30/2019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3AE3E7-2700-4DDD-983D-64981CE1383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08388B9-51C1-4AD8-9360-31B5301331C0}" type="datetimeFigureOut">
              <a:rPr lang="en-US"/>
              <a:pPr>
                <a:defRPr/>
              </a:pPr>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5A72481-B16F-4494-9D35-8A992359C8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esl.about.com/od/readinglessonplans/a/l_readcontext.htm" TargetMode="External"/><Relationship Id="rId2" Type="http://schemas.openxmlformats.org/officeDocument/2006/relationships/hyperlink" Target="http://esl.about.com/od/writinglessonplans/a/l_wwshop1.htm" TargetMode="Externa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esl.about.com/b/2011/02/14/gap-fill-quizzes-by-theme.ht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esl.about.com/od/esleflteachingtechnique/i/i_correction.htm" TargetMode="External"/><Relationship Id="rId2" Type="http://schemas.openxmlformats.org/officeDocument/2006/relationships/hyperlink" Target="http://esl.about.com/b/2010/09/24/grammar-banging.htm"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esl.about.com/library/lessons/blvocabtrees.htm" TargetMode="External"/><Relationship Id="rId4" Type="http://schemas.openxmlformats.org/officeDocument/2006/relationships/hyperlink" Target="http://esl.about.com/od/esleflteachingtechnique/a/brain_friendly.ht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esl.about.com/od/conversationlessonplans/a/l_cinema2.htm" TargetMode="External"/><Relationship Id="rId7" Type="http://schemas.openxmlformats.org/officeDocument/2006/relationships/image" Target="../media/image35.png"/><Relationship Id="rId2" Type="http://schemas.openxmlformats.org/officeDocument/2006/relationships/hyperlink" Target="http://esl.about.com/od/esleflteachingtechnique/a/brain_friendly.htm" TargetMode="External"/><Relationship Id="rId1" Type="http://schemas.openxmlformats.org/officeDocument/2006/relationships/slideLayout" Target="../slideLayouts/slideLayout2.xml"/><Relationship Id="rId6" Type="http://schemas.openxmlformats.org/officeDocument/2006/relationships/hyperlink" Target="http://esl.about.com/od/advancedlessonplans/ss/benefits_multi.htm" TargetMode="External"/><Relationship Id="rId5" Type="http://schemas.openxmlformats.org/officeDocument/2006/relationships/hyperlink" Target="http://esl.about.com/od/engilshvocabulary/ht/ht_usedvds.htm" TargetMode="External"/><Relationship Id="rId4" Type="http://schemas.openxmlformats.org/officeDocument/2006/relationships/hyperlink" Target="http://esl.about.com/cs/teachingresources/a/bl_clogs.ht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sl.about.com/od/businessspeakingskills/a/t_role.htm" TargetMode="External"/><Relationship Id="rId2" Type="http://schemas.openxmlformats.org/officeDocument/2006/relationships/hyperlink" Target="http://esl.about.com/od/englishlessonplans/a/braingym.htm"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esl.about.com/od/businessenglishdialogues/a/b_dialogues.htm" TargetMode="External"/><Relationship Id="rId2" Type="http://schemas.openxmlformats.org/officeDocument/2006/relationships/hyperlink" Target="http://esl.about.com/od/grammarlessons/a/auction1.htm"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sl.about.com/od/intermediateenglish/a/setobject.htm"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92.jpeg"/><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912"/>
            <a:ext cx="8229922" cy="1583903"/>
          </a:xfrm>
          <a:solidFill>
            <a:srgbClr val="FFFF00"/>
          </a:solidFill>
        </p:spPr>
        <p:txBody>
          <a:bodyPr rtlCol="0">
            <a:normAutofit fontScale="90000"/>
          </a:bodyPr>
          <a:lstStyle/>
          <a:p>
            <a:pPr eaLnBrk="1" fontAlgn="auto" hangingPunct="1">
              <a:spcAft>
                <a:spcPts val="0"/>
              </a:spcAft>
              <a:defRPr/>
            </a:pPr>
            <a:r>
              <a:rPr lang="id-ID" b="1" dirty="0" smtClean="0">
                <a:latin typeface="Bookman Old Style" pitchFamily="18" charset="0"/>
              </a:rPr>
              <a:t/>
            </a:r>
            <a:br>
              <a:rPr lang="id-ID" b="1" dirty="0" smtClean="0">
                <a:latin typeface="Bookman Old Style" pitchFamily="18" charset="0"/>
              </a:rPr>
            </a:br>
            <a:r>
              <a:rPr lang="id-ID" b="1" dirty="0" smtClean="0">
                <a:latin typeface="Bookman Old Style" pitchFamily="18" charset="0"/>
              </a:rPr>
              <a:t/>
            </a:r>
            <a:br>
              <a:rPr lang="id-ID" b="1" dirty="0" smtClean="0">
                <a:latin typeface="Bookman Old Style" pitchFamily="18" charset="0"/>
              </a:rPr>
            </a:br>
            <a:r>
              <a:rPr lang="id-ID" b="1" dirty="0">
                <a:latin typeface="Bookman Old Style" pitchFamily="18" charset="0"/>
              </a:rPr>
              <a:t/>
            </a:r>
            <a:br>
              <a:rPr lang="id-ID" b="1" dirty="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a:latin typeface="Bookman Old Style" pitchFamily="18" charset="0"/>
              </a:rPr>
              <a:t/>
            </a:r>
            <a:br>
              <a:rPr lang="id-ID" sz="2700" b="1" dirty="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en-US" sz="2700" b="1" dirty="0" smtClean="0">
                <a:solidFill>
                  <a:prstClr val="black"/>
                </a:solidFill>
                <a:latin typeface="Bookman Old Style" pitchFamily="18" charset="0"/>
              </a:rPr>
              <a:t>CHILDREN </a:t>
            </a:r>
            <a:r>
              <a:rPr lang="en-US" sz="2700" b="1" dirty="0">
                <a:solidFill>
                  <a:prstClr val="black"/>
                </a:solidFill>
                <a:latin typeface="Bookman Old Style" pitchFamily="18" charset="0"/>
              </a:rPr>
              <a:t>LANGUAGE TEACHING AND PRACTICE (CELTP)</a:t>
            </a:r>
            <a:br>
              <a:rPr lang="en-US" sz="2700" b="1" dirty="0">
                <a:solidFill>
                  <a:prstClr val="black"/>
                </a:solidFill>
                <a:latin typeface="Bookman Old Style" pitchFamily="18" charset="0"/>
              </a:rPr>
            </a:br>
            <a:r>
              <a:rPr lang="en-US" sz="2000" b="1" dirty="0">
                <a:solidFill>
                  <a:prstClr val="black"/>
                </a:solidFill>
                <a:latin typeface="Bodoni MT" pitchFamily="18" charset="0"/>
              </a:rPr>
              <a:t>/TECHING ENGLISH TO YOUNG LEARNERS (TEYL)</a:t>
            </a:r>
            <a:br>
              <a:rPr lang="en-US" sz="2000" b="1" dirty="0">
                <a:solidFill>
                  <a:prstClr val="black"/>
                </a:solidFill>
                <a:latin typeface="Bodoni MT" pitchFamily="18" charset="0"/>
              </a:rPr>
            </a:br>
            <a:r>
              <a:rPr lang="en-US" sz="2000" b="1" dirty="0">
                <a:solidFill>
                  <a:prstClr val="black"/>
                </a:solidFill>
                <a:latin typeface="Bodoni MT" pitchFamily="18" charset="0"/>
              </a:rPr>
              <a:t>/ENGLISH FOR YOUNG LEARNERS </a:t>
            </a:r>
            <a:r>
              <a:rPr lang="id-ID" sz="2000" b="1" dirty="0">
                <a:solidFill>
                  <a:prstClr val="black"/>
                </a:solidFill>
                <a:latin typeface="Bodoni MT" pitchFamily="18" charset="0"/>
              </a:rPr>
              <a:t>(E</a:t>
            </a:r>
            <a:r>
              <a:rPr lang="en-US" sz="2000" b="1" dirty="0">
                <a:solidFill>
                  <a:prstClr val="black"/>
                </a:solidFill>
                <a:latin typeface="Bodoni MT" pitchFamily="18" charset="0"/>
              </a:rPr>
              <a:t>YL</a:t>
            </a:r>
            <a:r>
              <a:rPr lang="id-ID" sz="2000" b="1" dirty="0">
                <a:solidFill>
                  <a:prstClr val="black"/>
                </a:solidFill>
                <a:latin typeface="Bodoni MT" pitchFamily="18" charset="0"/>
              </a:rPr>
              <a:t>)</a:t>
            </a:r>
            <a:r>
              <a:rPr lang="id-ID" sz="3100" b="1" dirty="0" smtClean="0">
                <a:latin typeface="Bodoni MT" pitchFamily="18" charset="0"/>
              </a:rPr>
              <a:t/>
            </a:r>
            <a:br>
              <a:rPr lang="id-ID" sz="3100" b="1" dirty="0" smtClean="0">
                <a:latin typeface="Bodoni MT"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id-ID" sz="2700" b="1" dirty="0" smtClean="0">
                <a:latin typeface="Bookman Old Style" pitchFamily="18" charset="0"/>
              </a:rPr>
              <a:t/>
            </a:r>
            <a:br>
              <a:rPr lang="id-ID" sz="2700" b="1" dirty="0" smtClean="0">
                <a:latin typeface="Bookman Old Style" pitchFamily="18" charset="0"/>
              </a:rPr>
            </a:br>
            <a:r>
              <a:rPr lang="en-US" sz="2700" b="1" dirty="0" smtClean="0">
                <a:latin typeface="Bradley Hand ITC" pitchFamily="66" charset="0"/>
              </a:rPr>
              <a:t>By</a:t>
            </a:r>
            <a:r>
              <a:rPr lang="en-US" sz="2700" b="1" dirty="0">
                <a:latin typeface="Bradley Hand ITC" pitchFamily="66" charset="0"/>
              </a:rPr>
              <a:t>:</a:t>
            </a:r>
            <a:br>
              <a:rPr lang="en-US" sz="2700" b="1" dirty="0">
                <a:latin typeface="Bradley Hand ITC" pitchFamily="66" charset="0"/>
              </a:rPr>
            </a:br>
            <a:r>
              <a:rPr lang="en-US" sz="2700" b="1" dirty="0">
                <a:latin typeface="Bradley Hand ITC" pitchFamily="66" charset="0"/>
              </a:rPr>
              <a:t>Sri </a:t>
            </a:r>
            <a:r>
              <a:rPr lang="en-US" sz="2700" b="1" dirty="0" err="1">
                <a:latin typeface="Bradley Hand ITC" pitchFamily="66" charset="0"/>
              </a:rPr>
              <a:t>Supiah</a:t>
            </a:r>
            <a:r>
              <a:rPr lang="en-US" sz="2700" b="1" dirty="0">
                <a:latin typeface="Bradley Hand ITC" pitchFamily="66" charset="0"/>
              </a:rPr>
              <a:t> </a:t>
            </a:r>
            <a:r>
              <a:rPr lang="en-US" sz="2700" b="1" dirty="0" err="1">
                <a:latin typeface="Bradley Hand ITC" pitchFamily="66" charset="0"/>
              </a:rPr>
              <a:t>Cahyati</a:t>
            </a:r>
            <a:r>
              <a:rPr lang="en-US" sz="2700" b="1" dirty="0">
                <a:latin typeface="Bradley Hand ITC" pitchFamily="66" charset="0"/>
              </a:rPr>
              <a:t>, </a:t>
            </a:r>
            <a:r>
              <a:rPr lang="en-US" sz="2700" b="1" dirty="0" err="1">
                <a:latin typeface="Bradley Hand ITC" pitchFamily="66" charset="0"/>
              </a:rPr>
              <a:t>M.Pd</a:t>
            </a:r>
            <a:endParaRPr lang="en-US" sz="2700" b="1" dirty="0">
              <a:latin typeface="Bradley Hand ITC" pitchFamily="66" charset="0"/>
            </a:endParaRPr>
          </a:p>
        </p:txBody>
      </p:sp>
      <p:sp>
        <p:nvSpPr>
          <p:cNvPr id="3" name="Content Placeholder 2"/>
          <p:cNvSpPr>
            <a:spLocks noGrp="1"/>
          </p:cNvSpPr>
          <p:nvPr>
            <p:ph idx="1"/>
          </p:nvPr>
        </p:nvSpPr>
        <p:spPr>
          <a:xfrm>
            <a:off x="457200" y="5157788"/>
            <a:ext cx="8229600" cy="1439862"/>
          </a:xfrm>
        </p:spPr>
        <p:txBody>
          <a:bodyPr rtlCol="0">
            <a:normAutofit fontScale="25000" lnSpcReduction="20000"/>
          </a:bodyPr>
          <a:lstStyle/>
          <a:p>
            <a:pPr marL="0" indent="0" algn="ctr" eaLnBrk="1" fontAlgn="auto" hangingPunct="1">
              <a:spcAft>
                <a:spcPts val="0"/>
              </a:spcAft>
              <a:buFont typeface="Arial" pitchFamily="34" charset="0"/>
              <a:buNone/>
              <a:defRPr/>
            </a:pPr>
            <a:r>
              <a:rPr lang="id-ID" dirty="0" smtClean="0"/>
              <a:t/>
            </a:r>
            <a:br>
              <a:rPr lang="id-ID" dirty="0" smtClean="0"/>
            </a:br>
            <a:r>
              <a:rPr lang="id-ID" sz="9600" dirty="0" smtClean="0"/>
              <a:t/>
            </a:r>
            <a:br>
              <a:rPr lang="id-ID" sz="9600" dirty="0" smtClean="0"/>
            </a:br>
            <a:r>
              <a:rPr lang="id-ID" sz="11200" dirty="0" smtClean="0"/>
              <a:t>English Education Study Program</a:t>
            </a:r>
          </a:p>
          <a:p>
            <a:pPr marL="0" indent="0" algn="ctr" eaLnBrk="1" fontAlgn="auto" hangingPunct="1">
              <a:spcAft>
                <a:spcPts val="0"/>
              </a:spcAft>
              <a:buFont typeface="Arial" pitchFamily="34" charset="0"/>
              <a:buNone/>
              <a:defRPr/>
            </a:pPr>
            <a:r>
              <a:rPr lang="en-US" sz="11200" dirty="0" smtClean="0"/>
              <a:t>IKIP </a:t>
            </a:r>
            <a:r>
              <a:rPr lang="en-US" sz="11200" dirty="0" err="1" smtClean="0"/>
              <a:t>Siliwangi</a:t>
            </a:r>
            <a:endParaRPr lang="id-ID" sz="11200" dirty="0" smtClean="0"/>
          </a:p>
          <a:p>
            <a:pPr marL="0" indent="0" algn="ctr" eaLnBrk="1" fontAlgn="auto" hangingPunct="1">
              <a:spcAft>
                <a:spcPts val="0"/>
              </a:spcAft>
              <a:buFont typeface="Arial" pitchFamily="34" charset="0"/>
              <a:buNone/>
              <a:defRPr/>
            </a:pPr>
            <a:r>
              <a:rPr lang="id-ID" sz="11200" dirty="0" smtClean="0"/>
              <a:t>201</a:t>
            </a:r>
            <a:r>
              <a:rPr lang="en-US" sz="11200" dirty="0" smtClean="0"/>
              <a:t>9</a:t>
            </a:r>
            <a:r>
              <a:rPr lang="en-US" sz="9600" dirty="0" smtClean="0"/>
              <a:t/>
            </a:r>
            <a:br>
              <a:rPr lang="en-US" sz="9600" dirty="0" smtClean="0"/>
            </a:br>
            <a:endParaRPr lang="en-US" sz="9600" dirty="0"/>
          </a:p>
        </p:txBody>
      </p:sp>
      <p:pic>
        <p:nvPicPr>
          <p:cNvPr id="5124" name="Picture 5"/>
          <p:cNvPicPr>
            <a:picLocks noChangeAspect="1" noChangeArrowheads="1"/>
          </p:cNvPicPr>
          <p:nvPr/>
        </p:nvPicPr>
        <p:blipFill>
          <a:blip r:embed="rId2"/>
          <a:srcRect/>
          <a:stretch>
            <a:fillRect/>
          </a:stretch>
        </p:blipFill>
        <p:spPr bwMode="auto">
          <a:xfrm>
            <a:off x="571500" y="1928813"/>
            <a:ext cx="7929563" cy="1785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Content Placeholder 7"/>
          <p:cNvPicPr>
            <a:picLocks noGrp="1" noChangeAspect="1"/>
          </p:cNvPicPr>
          <p:nvPr>
            <p:ph idx="1"/>
          </p:nvPr>
        </p:nvPicPr>
        <p:blipFill>
          <a:blip r:embed="rId2"/>
          <a:srcRect/>
          <a:stretch>
            <a:fillRect/>
          </a:stretch>
        </p:blipFill>
        <p:spPr>
          <a:xfrm>
            <a:off x="460375" y="1773238"/>
            <a:ext cx="2284413" cy="2863850"/>
          </a:xfrm>
        </p:spPr>
      </p:pic>
      <p:sp>
        <p:nvSpPr>
          <p:cNvPr id="5"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
        <p:nvSpPr>
          <p:cNvPr id="108548" name="AutoShape 2" descr="Hasil gambar untuk James Asher: tpr"/>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sp>
        <p:nvSpPr>
          <p:cNvPr id="108549" name="AutoShape 4" descr="Hasil gambar untuk James Asher: tpr"/>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id-ID"/>
          </a:p>
        </p:txBody>
      </p:sp>
      <p:sp>
        <p:nvSpPr>
          <p:cNvPr id="108550" name="Rectangle 8"/>
          <p:cNvSpPr>
            <a:spLocks noChangeArrowheads="1"/>
          </p:cNvSpPr>
          <p:nvPr/>
        </p:nvSpPr>
        <p:spPr bwMode="auto">
          <a:xfrm>
            <a:off x="571472" y="4857760"/>
            <a:ext cx="2077813" cy="461665"/>
          </a:xfrm>
          <a:prstGeom prst="rect">
            <a:avLst/>
          </a:prstGeom>
          <a:noFill/>
          <a:ln w="9525">
            <a:noFill/>
            <a:miter lim="800000"/>
            <a:headEnd/>
            <a:tailEnd/>
          </a:ln>
        </p:spPr>
        <p:txBody>
          <a:bodyPr wrap="none">
            <a:spAutoFit/>
          </a:bodyPr>
          <a:lstStyle/>
          <a:p>
            <a:r>
              <a:rPr lang="id-ID" sz="2400" dirty="0">
                <a:solidFill>
                  <a:srgbClr val="FF0000"/>
                </a:solidFill>
              </a:rPr>
              <a:t>7. </a:t>
            </a:r>
            <a:r>
              <a:rPr lang="en-US" sz="2400" b="1" dirty="0">
                <a:solidFill>
                  <a:srgbClr val="FF0000"/>
                </a:solidFill>
              </a:rPr>
              <a:t>James Asher</a:t>
            </a:r>
          </a:p>
        </p:txBody>
      </p:sp>
      <p:sp>
        <p:nvSpPr>
          <p:cNvPr id="108551" name="Rectangle 9"/>
          <p:cNvSpPr>
            <a:spLocks noChangeArrowheads="1"/>
          </p:cNvSpPr>
          <p:nvPr/>
        </p:nvSpPr>
        <p:spPr bwMode="auto">
          <a:xfrm>
            <a:off x="3995738" y="2349500"/>
            <a:ext cx="4860925" cy="2616200"/>
          </a:xfrm>
          <a:prstGeom prst="rect">
            <a:avLst/>
          </a:prstGeom>
          <a:noFill/>
          <a:ln w="9525">
            <a:noFill/>
            <a:miter lim="800000"/>
            <a:headEnd/>
            <a:tailEnd/>
          </a:ln>
        </p:spPr>
        <p:txBody>
          <a:bodyPr>
            <a:spAutoFit/>
          </a:bodyPr>
          <a:lstStyle/>
          <a:p>
            <a:pPr algn="ctr"/>
            <a:r>
              <a:rPr lang="en-US" sz="2400" b="1" i="1" dirty="0"/>
              <a:t>Total Physical Response (TPR)</a:t>
            </a:r>
            <a:r>
              <a:rPr lang="en-US" sz="2400" b="1" dirty="0"/>
              <a:t>: </a:t>
            </a:r>
            <a:endParaRPr lang="id-ID" sz="2400" b="1" dirty="0"/>
          </a:p>
          <a:p>
            <a:pPr algn="ctr"/>
            <a:r>
              <a:rPr lang="en-US" sz="2400" b="1" dirty="0"/>
              <a:t>Kinesthetic intelligence and memory is used because children do not learn in a conscious intellectual way. Children do not learn by thinking, but by “doing” things.</a:t>
            </a:r>
            <a:r>
              <a:rPr lang="id-ID" sz="2000" b="1" dirty="0"/>
              <a:t/>
            </a:r>
            <a:br>
              <a:rPr lang="id-ID" sz="2000" b="1" dirty="0"/>
            </a:br>
            <a:r>
              <a:rPr lang="en-US" sz="2000" b="1" dirty="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idx="1"/>
          </p:nvPr>
        </p:nvSpPr>
        <p:spPr>
          <a:xfrm>
            <a:off x="4284663" y="981075"/>
            <a:ext cx="4257675" cy="935038"/>
          </a:xfrm>
        </p:spPr>
        <p:txBody>
          <a:bodyPr/>
          <a:lstStyle/>
          <a:p>
            <a:pPr marL="0" indent="0" algn="ctr" eaLnBrk="1" hangingPunct="1">
              <a:buFont typeface="Arial" charset="0"/>
              <a:buNone/>
            </a:pPr>
            <a:r>
              <a:rPr lang="id-ID" sz="2400" b="1" smtClean="0"/>
              <a:t>8. </a:t>
            </a:r>
            <a:r>
              <a:rPr lang="en-US" sz="2400" b="1" smtClean="0"/>
              <a:t>Krashen &amp; Terrell</a:t>
            </a:r>
            <a:endParaRPr lang="id-ID" sz="2400" b="1" smtClean="0"/>
          </a:p>
          <a:p>
            <a:pPr marL="0" indent="0" algn="ctr" eaLnBrk="1" hangingPunct="1">
              <a:buFont typeface="Arial" charset="0"/>
              <a:buNone/>
            </a:pPr>
            <a:r>
              <a:rPr lang="id-ID" sz="2400" b="1" smtClean="0"/>
              <a:t>T</a:t>
            </a:r>
            <a:r>
              <a:rPr lang="en-US" sz="2400" b="1" smtClean="0"/>
              <a:t>he Input Hipothesis</a:t>
            </a:r>
            <a:endParaRPr lang="id-ID" sz="2400" b="1" smtClean="0"/>
          </a:p>
        </p:txBody>
      </p:sp>
      <p:pic>
        <p:nvPicPr>
          <p:cNvPr id="109571" name="Picture 2" descr="Hasil gambar untuk . Krashen &amp; Terrell (input hypothesis)"/>
          <p:cNvPicPr>
            <a:picLocks noChangeAspect="1" noChangeArrowheads="1"/>
          </p:cNvPicPr>
          <p:nvPr/>
        </p:nvPicPr>
        <p:blipFill>
          <a:blip r:embed="rId2"/>
          <a:srcRect/>
          <a:stretch>
            <a:fillRect/>
          </a:stretch>
        </p:blipFill>
        <p:spPr bwMode="auto">
          <a:xfrm>
            <a:off x="214313" y="928688"/>
            <a:ext cx="2000250" cy="2384425"/>
          </a:xfrm>
          <a:prstGeom prst="rect">
            <a:avLst/>
          </a:prstGeom>
          <a:noFill/>
          <a:ln w="9525">
            <a:noFill/>
            <a:miter lim="800000"/>
            <a:headEnd/>
            <a:tailEnd/>
          </a:ln>
        </p:spPr>
      </p:pic>
      <p:sp>
        <p:nvSpPr>
          <p:cNvPr id="5"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
        <p:nvSpPr>
          <p:cNvPr id="109573" name="Rectangle 3"/>
          <p:cNvSpPr>
            <a:spLocks noChangeArrowheads="1"/>
          </p:cNvSpPr>
          <p:nvPr/>
        </p:nvSpPr>
        <p:spPr bwMode="auto">
          <a:xfrm>
            <a:off x="0" y="3357563"/>
            <a:ext cx="2357438" cy="461665"/>
          </a:xfrm>
          <a:prstGeom prst="rect">
            <a:avLst/>
          </a:prstGeom>
          <a:noFill/>
          <a:ln w="9525">
            <a:noFill/>
            <a:miter lim="800000"/>
            <a:headEnd/>
            <a:tailEnd/>
          </a:ln>
        </p:spPr>
        <p:txBody>
          <a:bodyPr wrap="square">
            <a:spAutoFit/>
          </a:bodyPr>
          <a:lstStyle/>
          <a:p>
            <a:r>
              <a:rPr lang="id-ID" sz="2400" b="1" dirty="0">
                <a:solidFill>
                  <a:srgbClr val="FF0000"/>
                </a:solidFill>
              </a:rPr>
              <a:t>Stephen </a:t>
            </a:r>
            <a:r>
              <a:rPr lang="en-US" sz="2400" b="1" dirty="0" err="1">
                <a:solidFill>
                  <a:srgbClr val="FF0000"/>
                </a:solidFill>
              </a:rPr>
              <a:t>Krashen</a:t>
            </a:r>
            <a:endParaRPr lang="en-US" sz="2400" dirty="0">
              <a:solidFill>
                <a:srgbClr val="FF0000"/>
              </a:solidFill>
            </a:endParaRPr>
          </a:p>
        </p:txBody>
      </p:sp>
      <p:sp>
        <p:nvSpPr>
          <p:cNvPr id="109574" name="Rectangle 5"/>
          <p:cNvSpPr>
            <a:spLocks noChangeArrowheads="1"/>
          </p:cNvSpPr>
          <p:nvPr/>
        </p:nvSpPr>
        <p:spPr bwMode="auto">
          <a:xfrm>
            <a:off x="3357563" y="2133600"/>
            <a:ext cx="5570537" cy="1476375"/>
          </a:xfrm>
          <a:prstGeom prst="rect">
            <a:avLst/>
          </a:prstGeom>
          <a:noFill/>
          <a:ln w="9525">
            <a:noFill/>
            <a:miter lim="800000"/>
            <a:headEnd/>
            <a:tailEnd/>
          </a:ln>
        </p:spPr>
        <p:txBody>
          <a:bodyPr>
            <a:spAutoFit/>
          </a:bodyPr>
          <a:lstStyle/>
          <a:p>
            <a:r>
              <a:rPr lang="en-US" b="1"/>
              <a:t>Spoken fluency in second language is not taught directly. Rather the ability to speak fluently and easily in a second language emerges by itself, after a sufficient amount of competence has been acquired through input.</a:t>
            </a:r>
          </a:p>
        </p:txBody>
      </p:sp>
      <p:sp>
        <p:nvSpPr>
          <p:cNvPr id="109575" name="Rectangle 6"/>
          <p:cNvSpPr>
            <a:spLocks noChangeArrowheads="1"/>
          </p:cNvSpPr>
          <p:nvPr/>
        </p:nvSpPr>
        <p:spPr bwMode="auto">
          <a:xfrm>
            <a:off x="3314700" y="3759200"/>
            <a:ext cx="5580063" cy="2308225"/>
          </a:xfrm>
          <a:prstGeom prst="rect">
            <a:avLst/>
          </a:prstGeom>
          <a:noFill/>
          <a:ln w="9525">
            <a:noFill/>
            <a:miter lim="800000"/>
            <a:headEnd/>
            <a:tailEnd/>
          </a:ln>
        </p:spPr>
        <p:txBody>
          <a:bodyPr>
            <a:spAutoFit/>
          </a:bodyPr>
          <a:lstStyle/>
          <a:p>
            <a:r>
              <a:rPr lang="en-US" b="1"/>
              <a:t>We acquire (not learn) language by understanding input that is a little beyond our current level of (acquired) competence. Listening comprehension and reading are the primary importance in the language program, and the ability to speak (or write) fluently in a second language will come on its own with time. Speaking ability "emerges" after the acquirer has built up competence through comprehending input.</a:t>
            </a:r>
          </a:p>
        </p:txBody>
      </p:sp>
      <p:pic>
        <p:nvPicPr>
          <p:cNvPr id="109576" name="Picture 9" descr="http://krashenandterrell.weebly.com/uploads/2/3/4/4/23442680/3860984.jpg?1380249076"/>
          <p:cNvPicPr>
            <a:picLocks noChangeAspect="1" noChangeArrowheads="1"/>
          </p:cNvPicPr>
          <p:nvPr/>
        </p:nvPicPr>
        <p:blipFill>
          <a:blip r:embed="rId3"/>
          <a:srcRect/>
          <a:stretch>
            <a:fillRect/>
          </a:stretch>
        </p:blipFill>
        <p:spPr bwMode="auto">
          <a:xfrm>
            <a:off x="357188" y="4071938"/>
            <a:ext cx="1928812" cy="1755775"/>
          </a:xfrm>
          <a:prstGeom prst="rect">
            <a:avLst/>
          </a:prstGeom>
          <a:noFill/>
          <a:ln w="9525">
            <a:noFill/>
            <a:miter lim="800000"/>
            <a:headEnd/>
            <a:tailEnd/>
          </a:ln>
        </p:spPr>
      </p:pic>
      <p:sp>
        <p:nvSpPr>
          <p:cNvPr id="109577" name="Rectangle 8"/>
          <p:cNvSpPr>
            <a:spLocks noChangeArrowheads="1"/>
          </p:cNvSpPr>
          <p:nvPr/>
        </p:nvSpPr>
        <p:spPr bwMode="auto">
          <a:xfrm>
            <a:off x="357188" y="6000750"/>
            <a:ext cx="1797928" cy="461665"/>
          </a:xfrm>
          <a:prstGeom prst="rect">
            <a:avLst/>
          </a:prstGeom>
          <a:noFill/>
          <a:ln w="9525">
            <a:noFill/>
            <a:miter lim="800000"/>
            <a:headEnd/>
            <a:tailEnd/>
          </a:ln>
        </p:spPr>
        <p:txBody>
          <a:bodyPr wrap="none">
            <a:spAutoFit/>
          </a:bodyPr>
          <a:lstStyle/>
          <a:p>
            <a:r>
              <a:rPr lang="id-ID" sz="2400" b="1" dirty="0">
                <a:solidFill>
                  <a:srgbClr val="FF0000"/>
                </a:solidFill>
              </a:rPr>
              <a:t>Tracey Terrel</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59113" cy="549275"/>
          </a:xfrm>
          <a:solidFill>
            <a:schemeClr val="accent2">
              <a:lumMod val="60000"/>
              <a:lumOff val="40000"/>
            </a:schemeClr>
          </a:solidFill>
        </p:spPr>
        <p:txBody>
          <a:bodyPr rtlCol="0">
            <a:noAutofit/>
          </a:bodyPr>
          <a:lstStyle/>
          <a:p>
            <a:pPr algn="l" eaLnBrk="1" fontAlgn="auto" hangingPunct="1">
              <a:spcAft>
                <a:spcPts val="0"/>
              </a:spcAft>
              <a:defRPr/>
            </a:pPr>
            <a:r>
              <a:rPr lang="id-ID" sz="2000" b="1" dirty="0" smtClean="0"/>
              <a:t>Input Hypothesis </a:t>
            </a:r>
            <a:r>
              <a:rPr lang="id-ID" sz="2000" dirty="0" smtClean="0"/>
              <a:t>(Cont.)</a:t>
            </a:r>
            <a:endParaRPr lang="en-US" sz="2000" dirty="0"/>
          </a:p>
        </p:txBody>
      </p:sp>
      <p:sp>
        <p:nvSpPr>
          <p:cNvPr id="110595" name="Rectangle 5"/>
          <p:cNvSpPr>
            <a:spLocks noChangeArrowheads="1"/>
          </p:cNvSpPr>
          <p:nvPr/>
        </p:nvSpPr>
        <p:spPr bwMode="auto">
          <a:xfrm>
            <a:off x="25400" y="1054100"/>
            <a:ext cx="6264275" cy="461963"/>
          </a:xfrm>
          <a:prstGeom prst="rect">
            <a:avLst/>
          </a:prstGeom>
          <a:noFill/>
          <a:ln w="9525">
            <a:noFill/>
            <a:miter lim="800000"/>
            <a:headEnd/>
            <a:tailEnd/>
          </a:ln>
        </p:spPr>
        <p:txBody>
          <a:bodyPr>
            <a:spAutoFit/>
          </a:bodyPr>
          <a:lstStyle/>
          <a:p>
            <a:r>
              <a:rPr lang="en-US" sz="2400" b="1"/>
              <a:t>The Major Points On the Input Hypothesis are</a:t>
            </a:r>
            <a:r>
              <a:rPr lang="en-US" b="1"/>
              <a:t>:</a:t>
            </a:r>
          </a:p>
        </p:txBody>
      </p:sp>
      <p:sp>
        <p:nvSpPr>
          <p:cNvPr id="8" name="Rounded Rectangle 7"/>
          <p:cNvSpPr/>
          <p:nvPr/>
        </p:nvSpPr>
        <p:spPr>
          <a:xfrm>
            <a:off x="-1588" y="1916113"/>
            <a:ext cx="2195513" cy="338455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It relates to </a:t>
            </a:r>
            <a:r>
              <a:rPr lang="en-US" b="1" i="1" dirty="0">
                <a:solidFill>
                  <a:schemeClr val="tx1"/>
                </a:solidFill>
              </a:rPr>
              <a:t>acquisition</a:t>
            </a:r>
            <a:r>
              <a:rPr lang="en-US" b="1" dirty="0">
                <a:solidFill>
                  <a:schemeClr val="tx1"/>
                </a:solidFill>
              </a:rPr>
              <a:t>, not to learning;</a:t>
            </a:r>
          </a:p>
          <a:p>
            <a:pPr algn="ctr" fontAlgn="auto">
              <a:spcBef>
                <a:spcPts val="0"/>
              </a:spcBef>
              <a:spcAft>
                <a:spcPts val="0"/>
              </a:spcAft>
              <a:defRPr/>
            </a:pPr>
            <a:endParaRPr lang="en-US" b="1" dirty="0">
              <a:solidFill>
                <a:schemeClr val="tx1"/>
              </a:solidFill>
            </a:endParaRPr>
          </a:p>
        </p:txBody>
      </p:sp>
      <p:sp>
        <p:nvSpPr>
          <p:cNvPr id="12" name="Rounded Rectangle 11"/>
          <p:cNvSpPr/>
          <p:nvPr/>
        </p:nvSpPr>
        <p:spPr>
          <a:xfrm>
            <a:off x="4714875" y="1916113"/>
            <a:ext cx="2195513" cy="3384550"/>
          </a:xfrm>
          <a:prstGeom prst="roundRect">
            <a:avLst/>
          </a:prstGeom>
          <a:solidFill>
            <a:schemeClr val="accent3">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Spoken fluency emerges gradually and is not taught directly</a:t>
            </a:r>
          </a:p>
        </p:txBody>
      </p:sp>
      <p:sp>
        <p:nvSpPr>
          <p:cNvPr id="13" name="Rounded Rectangle 12"/>
          <p:cNvSpPr/>
          <p:nvPr/>
        </p:nvSpPr>
        <p:spPr>
          <a:xfrm>
            <a:off x="2339975" y="3213100"/>
            <a:ext cx="2195513" cy="33845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We acquire by understanding language a bit beyond our current level of  competence.</a:t>
            </a:r>
          </a:p>
          <a:p>
            <a:pPr algn="ctr" fontAlgn="auto">
              <a:spcBef>
                <a:spcPts val="0"/>
              </a:spcBef>
              <a:spcAft>
                <a:spcPts val="0"/>
              </a:spcAft>
              <a:defRPr/>
            </a:pPr>
            <a:r>
              <a:rPr lang="en-US" b="1" dirty="0">
                <a:solidFill>
                  <a:schemeClr val="tx1"/>
                </a:solidFill>
              </a:rPr>
              <a:t>This is done with the help of context</a:t>
            </a:r>
          </a:p>
          <a:p>
            <a:pPr algn="ctr" fontAlgn="auto">
              <a:spcBef>
                <a:spcPts val="0"/>
              </a:spcBef>
              <a:spcAft>
                <a:spcPts val="0"/>
              </a:spcAft>
              <a:defRPr/>
            </a:pPr>
            <a:endParaRPr lang="en-US" dirty="0">
              <a:solidFill>
                <a:schemeClr val="tx1"/>
              </a:solidFill>
            </a:endParaRPr>
          </a:p>
        </p:txBody>
      </p:sp>
      <p:sp>
        <p:nvSpPr>
          <p:cNvPr id="14" name="Rounded Rectangle 13"/>
          <p:cNvSpPr/>
          <p:nvPr/>
        </p:nvSpPr>
        <p:spPr>
          <a:xfrm>
            <a:off x="7035800" y="3308350"/>
            <a:ext cx="2197100" cy="338455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When caretakers talk to acquirers so that the 	acquirers understand the message, input automatically contains "i+1", the grammatical structures the acquirer is "ready" to acquire</a:t>
            </a:r>
          </a:p>
        </p:txBody>
      </p:sp>
      <p:pic>
        <p:nvPicPr>
          <p:cNvPr id="110600" name="Picture 10" descr="0776e0298c2310c12d85e93e467d4c9c"/>
          <p:cNvPicPr>
            <a:picLocks noChangeAspect="1" noChangeArrowheads="1"/>
          </p:cNvPicPr>
          <p:nvPr/>
        </p:nvPicPr>
        <p:blipFill>
          <a:blip r:embed="rId2"/>
          <a:srcRect/>
          <a:stretch>
            <a:fillRect/>
          </a:stretch>
        </p:blipFill>
        <p:spPr bwMode="auto">
          <a:xfrm rot="405970">
            <a:off x="6557963" y="25400"/>
            <a:ext cx="2452687"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1989138"/>
            <a:ext cx="5040312" cy="4525962"/>
          </a:xfrm>
        </p:spPr>
        <p:txBody>
          <a:bodyPr rtlCol="0">
            <a:normAutofit fontScale="77500" lnSpcReduction="20000"/>
          </a:bodyPr>
          <a:lstStyle/>
          <a:p>
            <a:pPr marL="273050" indent="-273050" eaLnBrk="1" fontAlgn="auto" hangingPunct="1">
              <a:spcAft>
                <a:spcPts val="0"/>
              </a:spcAft>
              <a:buFont typeface="Arial" pitchFamily="34" charset="0"/>
              <a:buChar char="•"/>
              <a:defRPr/>
            </a:pPr>
            <a:r>
              <a:rPr lang="id-ID" b="1" dirty="0" smtClean="0"/>
              <a:t>W</a:t>
            </a:r>
            <a:r>
              <a:rPr lang="en-US" b="1" dirty="0" err="1" smtClean="0"/>
              <a:t>hatever</a:t>
            </a:r>
            <a:r>
              <a:rPr lang="en-US" b="1" dirty="0" smtClean="0"/>
              <a:t> </a:t>
            </a:r>
            <a:r>
              <a:rPr lang="en-US" b="1" dirty="0"/>
              <a:t>helps </a:t>
            </a:r>
            <a:r>
              <a:rPr lang="id-ID" b="1" dirty="0"/>
              <a:t>c</a:t>
            </a:r>
            <a:r>
              <a:rPr lang="en-US" b="1" dirty="0" err="1" smtClean="0"/>
              <a:t>omprehension</a:t>
            </a:r>
            <a:r>
              <a:rPr lang="en-US" b="1" dirty="0" smtClean="0"/>
              <a:t> </a:t>
            </a:r>
            <a:r>
              <a:rPr lang="en-US" b="1" dirty="0"/>
              <a:t>is </a:t>
            </a:r>
            <a:r>
              <a:rPr lang="en-US" b="1" dirty="0" smtClean="0"/>
              <a:t>important</a:t>
            </a:r>
            <a:endParaRPr lang="id-ID" b="1" dirty="0" smtClean="0"/>
          </a:p>
          <a:p>
            <a:pPr marL="273050" indent="-273050" eaLnBrk="1" fontAlgn="auto" hangingPunct="1">
              <a:spcAft>
                <a:spcPts val="0"/>
              </a:spcAft>
              <a:buFont typeface="Arial" pitchFamily="34" charset="0"/>
              <a:buChar char="•"/>
              <a:defRPr/>
            </a:pPr>
            <a:endParaRPr lang="en-US" b="1" dirty="0"/>
          </a:p>
          <a:p>
            <a:pPr marL="273050" indent="-273050" algn="just" eaLnBrk="1" fontAlgn="auto" hangingPunct="1">
              <a:spcAft>
                <a:spcPts val="0"/>
              </a:spcAft>
              <a:buFont typeface="Arial" pitchFamily="34" charset="0"/>
              <a:buChar char="•"/>
              <a:defRPr/>
            </a:pPr>
            <a:r>
              <a:rPr lang="id-ID" b="1" dirty="0" smtClean="0"/>
              <a:t>V</a:t>
            </a:r>
            <a:r>
              <a:rPr lang="en-US" b="1" dirty="0" err="1" smtClean="0"/>
              <a:t>ocabulary</a:t>
            </a:r>
            <a:r>
              <a:rPr lang="en-US" b="1" dirty="0" smtClean="0"/>
              <a:t> </a:t>
            </a:r>
            <a:r>
              <a:rPr lang="en-US" b="1" dirty="0"/>
              <a:t>is important. With </a:t>
            </a:r>
            <a:r>
              <a:rPr lang="id-ID" b="1" dirty="0" smtClean="0"/>
              <a:t> </a:t>
            </a:r>
            <a:r>
              <a:rPr lang="en-US" b="1" dirty="0" smtClean="0"/>
              <a:t>more </a:t>
            </a:r>
            <a:r>
              <a:rPr lang="en-US" b="1" dirty="0"/>
              <a:t>vocabulary, there   will be more comprehension, and there will be more acquisition</a:t>
            </a:r>
            <a:r>
              <a:rPr lang="en-US" b="1" dirty="0" smtClean="0"/>
              <a:t>.</a:t>
            </a:r>
            <a:endParaRPr lang="id-ID" b="1" dirty="0" smtClean="0"/>
          </a:p>
          <a:p>
            <a:pPr marL="0" indent="0" algn="just" eaLnBrk="1" fontAlgn="auto" hangingPunct="1">
              <a:spcAft>
                <a:spcPts val="0"/>
              </a:spcAft>
              <a:buFont typeface="Arial" pitchFamily="34" charset="0"/>
              <a:buNone/>
              <a:defRPr/>
            </a:pPr>
            <a:endParaRPr lang="en-US" b="1" dirty="0"/>
          </a:p>
          <a:p>
            <a:pPr marL="273050" indent="-273050" algn="just" eaLnBrk="1" fontAlgn="auto" hangingPunct="1">
              <a:spcAft>
                <a:spcPts val="0"/>
              </a:spcAft>
              <a:buFont typeface="Arial" pitchFamily="34" charset="0"/>
              <a:buChar char="•"/>
              <a:defRPr/>
            </a:pPr>
            <a:r>
              <a:rPr lang="id-ID" b="1" dirty="0" smtClean="0"/>
              <a:t>In </a:t>
            </a:r>
            <a:r>
              <a:rPr lang="en-US" b="1" dirty="0" smtClean="0"/>
              <a:t>giving </a:t>
            </a:r>
            <a:r>
              <a:rPr lang="en-US" b="1" dirty="0"/>
              <a:t>input, in talking to students, the teacher needs to be concerned primarily with whether the students understand the message.</a:t>
            </a:r>
          </a:p>
          <a:p>
            <a:pPr eaLnBrk="1" fontAlgn="auto" hangingPunct="1">
              <a:spcAft>
                <a:spcPts val="0"/>
              </a:spcAft>
              <a:buFont typeface="Arial" pitchFamily="34" charset="0"/>
              <a:buChar char="•"/>
              <a:defRPr/>
            </a:pPr>
            <a:endParaRPr lang="en-US" dirty="0"/>
          </a:p>
        </p:txBody>
      </p:sp>
      <p:sp>
        <p:nvSpPr>
          <p:cNvPr id="4" name="Title 1"/>
          <p:cNvSpPr>
            <a:spLocks noGrp="1"/>
          </p:cNvSpPr>
          <p:nvPr>
            <p:ph type="title"/>
          </p:nvPr>
        </p:nvSpPr>
        <p:spPr>
          <a:xfrm>
            <a:off x="0" y="0"/>
            <a:ext cx="3059113" cy="549275"/>
          </a:xfrm>
          <a:solidFill>
            <a:schemeClr val="accent2">
              <a:lumMod val="60000"/>
              <a:lumOff val="40000"/>
            </a:schemeClr>
          </a:solidFill>
        </p:spPr>
        <p:txBody>
          <a:bodyPr rtlCol="0">
            <a:noAutofit/>
          </a:bodyPr>
          <a:lstStyle/>
          <a:p>
            <a:pPr algn="l" eaLnBrk="1" fontAlgn="auto" hangingPunct="1">
              <a:spcAft>
                <a:spcPts val="0"/>
              </a:spcAft>
              <a:defRPr/>
            </a:pPr>
            <a:r>
              <a:rPr lang="id-ID" sz="2000" dirty="0" smtClean="0"/>
              <a:t>Input Hypothesis (Cont.)</a:t>
            </a:r>
            <a:endParaRPr lang="en-US" sz="2000" dirty="0"/>
          </a:p>
        </p:txBody>
      </p:sp>
      <p:sp>
        <p:nvSpPr>
          <p:cNvPr id="111620" name="Rectangle 4"/>
          <p:cNvSpPr>
            <a:spLocks noChangeArrowheads="1"/>
          </p:cNvSpPr>
          <p:nvPr/>
        </p:nvSpPr>
        <p:spPr bwMode="auto">
          <a:xfrm>
            <a:off x="228600" y="1258888"/>
            <a:ext cx="5329238" cy="460375"/>
          </a:xfrm>
          <a:prstGeom prst="rect">
            <a:avLst/>
          </a:prstGeom>
          <a:noFill/>
          <a:ln w="9525">
            <a:noFill/>
            <a:miter lim="800000"/>
            <a:headEnd/>
            <a:tailEnd/>
          </a:ln>
        </p:spPr>
        <p:txBody>
          <a:bodyPr>
            <a:spAutoFit/>
          </a:bodyPr>
          <a:lstStyle/>
          <a:p>
            <a:pPr algn="ctr"/>
            <a:r>
              <a:rPr lang="en-US" sz="2400" b="1"/>
              <a:t>The implications for classroom practice</a:t>
            </a:r>
            <a:endParaRPr lang="en-US" sz="2400"/>
          </a:p>
        </p:txBody>
      </p:sp>
      <p:sp>
        <p:nvSpPr>
          <p:cNvPr id="111621" name="AutoShape 2" descr="Hasil gambar untuk comprehensi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111622" name="Picture 3"/>
          <p:cNvPicPr>
            <a:picLocks noChangeAspect="1" noChangeArrowheads="1"/>
          </p:cNvPicPr>
          <p:nvPr/>
        </p:nvPicPr>
        <p:blipFill>
          <a:blip r:embed="rId2"/>
          <a:srcRect b="50000"/>
          <a:stretch>
            <a:fillRect/>
          </a:stretch>
        </p:blipFill>
        <p:spPr bwMode="auto">
          <a:xfrm>
            <a:off x="5940425" y="1716088"/>
            <a:ext cx="2447925" cy="738187"/>
          </a:xfrm>
          <a:prstGeom prst="rect">
            <a:avLst/>
          </a:prstGeom>
          <a:noFill/>
          <a:ln w="9525">
            <a:noFill/>
            <a:miter lim="800000"/>
            <a:headEnd/>
            <a:tailEnd/>
          </a:ln>
        </p:spPr>
      </p:pic>
      <p:sp>
        <p:nvSpPr>
          <p:cNvPr id="111623" name="AutoShape 5" descr="Hasil gambar untuk vocabulary"/>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id-ID"/>
          </a:p>
        </p:txBody>
      </p:sp>
      <p:pic>
        <p:nvPicPr>
          <p:cNvPr id="111624" name="Picture 6"/>
          <p:cNvPicPr>
            <a:picLocks noChangeAspect="1" noChangeArrowheads="1"/>
          </p:cNvPicPr>
          <p:nvPr/>
        </p:nvPicPr>
        <p:blipFill>
          <a:blip r:embed="rId3"/>
          <a:srcRect/>
          <a:stretch>
            <a:fillRect/>
          </a:stretch>
        </p:blipFill>
        <p:spPr bwMode="auto">
          <a:xfrm>
            <a:off x="5940425" y="3141663"/>
            <a:ext cx="2663825" cy="1314450"/>
          </a:xfrm>
          <a:prstGeom prst="rect">
            <a:avLst/>
          </a:prstGeom>
          <a:noFill/>
          <a:ln w="9525">
            <a:noFill/>
            <a:miter lim="800000"/>
            <a:headEnd/>
            <a:tailEnd/>
          </a:ln>
        </p:spPr>
      </p:pic>
      <p:sp>
        <p:nvSpPr>
          <p:cNvPr id="111625" name="AutoShape 8" descr="Hasil gambar untuk understand message"/>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id-ID"/>
          </a:p>
        </p:txBody>
      </p:sp>
      <p:pic>
        <p:nvPicPr>
          <p:cNvPr id="111626" name="Picture 9"/>
          <p:cNvPicPr>
            <a:picLocks noChangeAspect="1" noChangeArrowheads="1"/>
          </p:cNvPicPr>
          <p:nvPr/>
        </p:nvPicPr>
        <p:blipFill>
          <a:blip r:embed="rId4"/>
          <a:srcRect b="12749"/>
          <a:stretch>
            <a:fillRect/>
          </a:stretch>
        </p:blipFill>
        <p:spPr bwMode="auto">
          <a:xfrm>
            <a:off x="5907088" y="4941888"/>
            <a:ext cx="3190875" cy="125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3432175"/>
            <a:ext cx="3462338" cy="2908300"/>
          </a:xfrm>
        </p:spPr>
        <p:txBody>
          <a:bodyPr rtlCol="0">
            <a:normAutofit fontScale="62500" lnSpcReduction="20000"/>
          </a:bodyPr>
          <a:lstStyle/>
          <a:p>
            <a:pPr algn="ctr" eaLnBrk="1" fontAlgn="auto" hangingPunct="1">
              <a:spcAft>
                <a:spcPts val="0"/>
              </a:spcAft>
              <a:buFont typeface="Arial" pitchFamily="34" charset="0"/>
              <a:buChar char="•"/>
              <a:defRPr/>
            </a:pPr>
            <a:r>
              <a:rPr lang="en-US" b="1" dirty="0" smtClean="0"/>
              <a:t>Education should be child centered.</a:t>
            </a:r>
            <a:endParaRPr lang="id-ID" b="1" dirty="0" smtClean="0"/>
          </a:p>
          <a:p>
            <a:pPr algn="ctr" eaLnBrk="1" fontAlgn="auto" hangingPunct="1">
              <a:spcAft>
                <a:spcPts val="0"/>
              </a:spcAft>
              <a:buFont typeface="Arial" pitchFamily="34" charset="0"/>
              <a:buChar char="•"/>
              <a:defRPr/>
            </a:pPr>
            <a:endParaRPr lang="en-US" b="1" dirty="0" smtClean="0"/>
          </a:p>
          <a:p>
            <a:pPr algn="ctr" eaLnBrk="1" fontAlgn="auto" hangingPunct="1">
              <a:spcAft>
                <a:spcPts val="0"/>
              </a:spcAft>
              <a:buFont typeface="Arial" pitchFamily="34" charset="0"/>
              <a:buChar char="•"/>
              <a:defRPr/>
            </a:pPr>
            <a:r>
              <a:rPr lang="en-US" b="1" dirty="0" smtClean="0"/>
              <a:t>Education must be both active &amp; interactive.</a:t>
            </a:r>
            <a:endParaRPr lang="id-ID" b="1" dirty="0" smtClean="0"/>
          </a:p>
          <a:p>
            <a:pPr marL="0" indent="0" algn="ctr" eaLnBrk="1" fontAlgn="auto" hangingPunct="1">
              <a:spcAft>
                <a:spcPts val="0"/>
              </a:spcAft>
              <a:buFont typeface="Arial" pitchFamily="34" charset="0"/>
              <a:buNone/>
              <a:defRPr/>
            </a:pPr>
            <a:endParaRPr lang="en-US" b="1" dirty="0" smtClean="0"/>
          </a:p>
          <a:p>
            <a:pPr algn="ctr" eaLnBrk="1" fontAlgn="auto" hangingPunct="1">
              <a:spcAft>
                <a:spcPts val="0"/>
              </a:spcAft>
              <a:buFont typeface="Arial" pitchFamily="34" charset="0"/>
              <a:buChar char="•"/>
              <a:defRPr/>
            </a:pPr>
            <a:r>
              <a:rPr lang="en-US" b="1" dirty="0" smtClean="0"/>
              <a:t>Education must involve the social world of the child and the community</a:t>
            </a:r>
            <a:r>
              <a:rPr lang="en-US" dirty="0" smtClean="0"/>
              <a:t>.</a:t>
            </a:r>
          </a:p>
          <a:p>
            <a:pPr eaLnBrk="1" fontAlgn="auto" hangingPunct="1">
              <a:spcAft>
                <a:spcPts val="0"/>
              </a:spcAft>
              <a:buFont typeface="Arial" pitchFamily="34" charset="0"/>
              <a:buChar char="•"/>
              <a:defRPr/>
            </a:pPr>
            <a:endParaRPr lang="en-US" dirty="0"/>
          </a:p>
        </p:txBody>
      </p:sp>
      <p:sp>
        <p:nvSpPr>
          <p:cNvPr id="4"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
        <p:nvSpPr>
          <p:cNvPr id="112644" name="Rectangle 4"/>
          <p:cNvSpPr>
            <a:spLocks noChangeArrowheads="1"/>
          </p:cNvSpPr>
          <p:nvPr/>
        </p:nvSpPr>
        <p:spPr bwMode="auto">
          <a:xfrm>
            <a:off x="179388" y="1236663"/>
            <a:ext cx="2447925" cy="461962"/>
          </a:xfrm>
          <a:prstGeom prst="rect">
            <a:avLst/>
          </a:prstGeom>
          <a:noFill/>
          <a:ln w="9525">
            <a:noFill/>
            <a:miter lim="800000"/>
            <a:headEnd/>
            <a:tailEnd/>
          </a:ln>
        </p:spPr>
        <p:txBody>
          <a:bodyPr>
            <a:spAutoFit/>
          </a:bodyPr>
          <a:lstStyle/>
          <a:p>
            <a:r>
              <a:rPr lang="id-ID" sz="2400" b="1" dirty="0">
                <a:solidFill>
                  <a:srgbClr val="FF0000"/>
                </a:solidFill>
              </a:rPr>
              <a:t>9. </a:t>
            </a:r>
            <a:r>
              <a:rPr lang="en-US" sz="2400" b="1" dirty="0">
                <a:solidFill>
                  <a:srgbClr val="FF0000"/>
                </a:solidFill>
              </a:rPr>
              <a:t>John Dewey</a:t>
            </a:r>
            <a:endParaRPr lang="en-US" sz="2400" dirty="0">
              <a:solidFill>
                <a:srgbClr val="FF0000"/>
              </a:solidFill>
            </a:endParaRPr>
          </a:p>
        </p:txBody>
      </p:sp>
      <p:sp>
        <p:nvSpPr>
          <p:cNvPr id="6" name="Right Arrow 5"/>
          <p:cNvSpPr/>
          <p:nvPr/>
        </p:nvSpPr>
        <p:spPr>
          <a:xfrm>
            <a:off x="3995738" y="4095750"/>
            <a:ext cx="1296987" cy="1152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Content Placeholder 2"/>
          <p:cNvSpPr txBox="1">
            <a:spLocks/>
          </p:cNvSpPr>
          <p:nvPr/>
        </p:nvSpPr>
        <p:spPr>
          <a:xfrm>
            <a:off x="5580063" y="3429000"/>
            <a:ext cx="3240087" cy="290830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Char char="•"/>
              <a:defRPr/>
            </a:pPr>
            <a:r>
              <a:rPr lang="en-US" dirty="0" smtClean="0"/>
              <a:t>Plan purposeful curriculum.</a:t>
            </a:r>
            <a:endParaRPr lang="id-ID" dirty="0" smtClean="0"/>
          </a:p>
          <a:p>
            <a:pPr fontAlgn="auto">
              <a:spcAft>
                <a:spcPts val="0"/>
              </a:spcAft>
              <a:buFont typeface="Arial" charset="0"/>
              <a:buChar char="•"/>
              <a:defRPr/>
            </a:pPr>
            <a:endParaRPr lang="en-US" dirty="0" smtClean="0"/>
          </a:p>
          <a:p>
            <a:pPr fontAlgn="auto">
              <a:spcAft>
                <a:spcPts val="0"/>
              </a:spcAft>
              <a:buFont typeface="Arial" charset="0"/>
              <a:buChar char="•"/>
              <a:defRPr/>
            </a:pPr>
            <a:r>
              <a:rPr lang="en-US" dirty="0" smtClean="0"/>
              <a:t>Make sense of the world for children.</a:t>
            </a:r>
            <a:endParaRPr lang="id-ID" dirty="0" smtClean="0"/>
          </a:p>
          <a:p>
            <a:pPr marL="0" indent="0" fontAlgn="auto">
              <a:spcAft>
                <a:spcPts val="0"/>
              </a:spcAft>
              <a:buFont typeface="Arial" pitchFamily="34" charset="0"/>
              <a:buNone/>
              <a:defRPr/>
            </a:pPr>
            <a:endParaRPr lang="en-US" dirty="0" smtClean="0"/>
          </a:p>
          <a:p>
            <a:pPr fontAlgn="auto">
              <a:spcAft>
                <a:spcPts val="0"/>
              </a:spcAft>
              <a:buFont typeface="Arial" charset="0"/>
              <a:buChar char="•"/>
              <a:defRPr/>
            </a:pPr>
            <a:r>
              <a:rPr lang="id-ID" b="1" i="1" dirty="0" smtClean="0"/>
              <a:t>“</a:t>
            </a:r>
            <a:r>
              <a:rPr lang="en-US" b="1" i="1" dirty="0" smtClean="0"/>
              <a:t>It’s fun</a:t>
            </a:r>
            <a:r>
              <a:rPr lang="id-ID" b="1" i="1" dirty="0" smtClean="0"/>
              <a:t>”</a:t>
            </a:r>
            <a:r>
              <a:rPr lang="en-US" b="1" i="1" dirty="0" smtClean="0"/>
              <a:t> is not enough.</a:t>
            </a:r>
          </a:p>
          <a:p>
            <a:pPr fontAlgn="auto">
              <a:spcAft>
                <a:spcPts val="0"/>
              </a:spcAft>
              <a:defRPr/>
            </a:pPr>
            <a:endParaRPr lang="en-US" dirty="0"/>
          </a:p>
        </p:txBody>
      </p:sp>
      <p:pic>
        <p:nvPicPr>
          <p:cNvPr id="112647" name="Picture 2"/>
          <p:cNvPicPr>
            <a:picLocks noChangeAspect="1" noChangeArrowheads="1"/>
          </p:cNvPicPr>
          <p:nvPr/>
        </p:nvPicPr>
        <p:blipFill>
          <a:blip r:embed="rId2"/>
          <a:srcRect/>
          <a:stretch>
            <a:fillRect/>
          </a:stretch>
        </p:blipFill>
        <p:spPr bwMode="auto">
          <a:xfrm>
            <a:off x="2471738" y="1123950"/>
            <a:ext cx="1595437" cy="206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175" y="1600200"/>
            <a:ext cx="4619625" cy="4525963"/>
          </a:xfrm>
        </p:spPr>
        <p:txBody>
          <a:bodyPr rtlCol="0">
            <a:normAutofit fontScale="62500" lnSpcReduction="20000"/>
          </a:bodyPr>
          <a:lstStyle/>
          <a:p>
            <a:pPr eaLnBrk="1" fontAlgn="auto" hangingPunct="1">
              <a:spcAft>
                <a:spcPts val="0"/>
              </a:spcAft>
              <a:buFont typeface="Arial" pitchFamily="34" charset="0"/>
              <a:buChar char="•"/>
              <a:defRPr/>
            </a:pPr>
            <a:r>
              <a:rPr lang="en-US" b="1" dirty="0"/>
              <a:t>Children learn language and other significant life skills, without conscious effort, from the environments where they spend their time</a:t>
            </a:r>
            <a:r>
              <a:rPr lang="en-US" b="1" dirty="0" smtClean="0"/>
              <a:t>.</a:t>
            </a:r>
            <a:endParaRPr lang="id-ID" b="1" dirty="0" smtClean="0"/>
          </a:p>
          <a:p>
            <a:pPr eaLnBrk="1" fontAlgn="auto" hangingPunct="1">
              <a:spcAft>
                <a:spcPts val="0"/>
              </a:spcAft>
              <a:buFont typeface="Arial" pitchFamily="34" charset="0"/>
              <a:buChar char="•"/>
              <a:defRPr/>
            </a:pPr>
            <a:endParaRPr lang="en-US" b="1" dirty="0"/>
          </a:p>
          <a:p>
            <a:pPr eaLnBrk="1" fontAlgn="auto" hangingPunct="1">
              <a:spcAft>
                <a:spcPts val="0"/>
              </a:spcAft>
              <a:buFont typeface="Arial" pitchFamily="34" charset="0"/>
              <a:buChar char="•"/>
              <a:defRPr/>
            </a:pPr>
            <a:r>
              <a:rPr lang="en-US" b="1" i="1" dirty="0"/>
              <a:t>Children learn best through sensory experiences, by doing &amp; through repetition</a:t>
            </a:r>
            <a:r>
              <a:rPr lang="en-US" b="1" i="1" dirty="0" smtClean="0"/>
              <a:t>.</a:t>
            </a:r>
            <a:endParaRPr lang="id-ID" b="1" i="1" dirty="0" smtClean="0"/>
          </a:p>
          <a:p>
            <a:pPr eaLnBrk="1" fontAlgn="auto" hangingPunct="1">
              <a:spcAft>
                <a:spcPts val="0"/>
              </a:spcAft>
              <a:buFont typeface="Arial" pitchFamily="34" charset="0"/>
              <a:buChar char="•"/>
              <a:defRPr/>
            </a:pPr>
            <a:endParaRPr lang="en-US" b="1" dirty="0"/>
          </a:p>
          <a:p>
            <a:pPr eaLnBrk="1" fontAlgn="auto" hangingPunct="1">
              <a:spcAft>
                <a:spcPts val="0"/>
              </a:spcAft>
              <a:buFont typeface="Arial" pitchFamily="34" charset="0"/>
              <a:buChar char="•"/>
              <a:defRPr/>
            </a:pPr>
            <a:r>
              <a:rPr lang="en-US" b="1" dirty="0"/>
              <a:t>Children are capable of great concentration when they are surrounded by many interesting things to do &amp; given the time and freedom to do them</a:t>
            </a:r>
            <a:r>
              <a:rPr lang="en-US" b="1" dirty="0" smtClean="0"/>
              <a:t>.</a:t>
            </a:r>
            <a:endParaRPr lang="id-ID" b="1" dirty="0" smtClean="0"/>
          </a:p>
          <a:p>
            <a:pPr eaLnBrk="1" fontAlgn="auto" hangingPunct="1">
              <a:spcAft>
                <a:spcPts val="0"/>
              </a:spcAft>
              <a:buFont typeface="Arial" pitchFamily="34" charset="0"/>
              <a:buChar char="•"/>
              <a:defRPr/>
            </a:pPr>
            <a:endParaRPr lang="en-US" b="1" dirty="0"/>
          </a:p>
          <a:p>
            <a:pPr eaLnBrk="1" fontAlgn="auto" hangingPunct="1">
              <a:spcAft>
                <a:spcPts val="0"/>
              </a:spcAft>
              <a:buFont typeface="Arial" pitchFamily="34" charset="0"/>
              <a:buChar char="•"/>
              <a:defRPr/>
            </a:pPr>
            <a:r>
              <a:rPr lang="en-US" b="1" dirty="0"/>
              <a:t>Children need more physical activity.</a:t>
            </a:r>
          </a:p>
          <a:p>
            <a:pPr eaLnBrk="1" fontAlgn="auto" hangingPunct="1">
              <a:spcAft>
                <a:spcPts val="0"/>
              </a:spcAft>
              <a:buFont typeface="Arial" pitchFamily="34" charset="0"/>
              <a:buChar char="•"/>
              <a:defRPr/>
            </a:pPr>
            <a:endParaRPr lang="en-US" b="1" dirty="0"/>
          </a:p>
        </p:txBody>
      </p:sp>
      <p:sp>
        <p:nvSpPr>
          <p:cNvPr id="4"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
        <p:nvSpPr>
          <p:cNvPr id="113668" name="Rectangle 4"/>
          <p:cNvSpPr>
            <a:spLocks noChangeArrowheads="1"/>
          </p:cNvSpPr>
          <p:nvPr/>
        </p:nvSpPr>
        <p:spPr bwMode="auto">
          <a:xfrm>
            <a:off x="250825" y="4868863"/>
            <a:ext cx="2925544" cy="461665"/>
          </a:xfrm>
          <a:prstGeom prst="rect">
            <a:avLst/>
          </a:prstGeom>
          <a:noFill/>
          <a:ln w="9525">
            <a:noFill/>
            <a:miter lim="800000"/>
            <a:headEnd/>
            <a:tailEnd/>
          </a:ln>
        </p:spPr>
        <p:txBody>
          <a:bodyPr wrap="none">
            <a:spAutoFit/>
          </a:bodyPr>
          <a:lstStyle/>
          <a:p>
            <a:r>
              <a:rPr lang="id-ID" sz="2400" b="1" dirty="0">
                <a:solidFill>
                  <a:srgbClr val="FF0000"/>
                </a:solidFill>
              </a:rPr>
              <a:t>10. </a:t>
            </a:r>
            <a:r>
              <a:rPr lang="en-US" sz="2400" b="1" dirty="0">
                <a:solidFill>
                  <a:srgbClr val="FF0000"/>
                </a:solidFill>
              </a:rPr>
              <a:t>Maria Montessori</a:t>
            </a:r>
            <a:endParaRPr lang="en-US" sz="2400" dirty="0">
              <a:solidFill>
                <a:srgbClr val="FF0000"/>
              </a:solidFill>
            </a:endParaRPr>
          </a:p>
        </p:txBody>
      </p:sp>
      <p:sp>
        <p:nvSpPr>
          <p:cNvPr id="113669" name="AutoShape 2" descr="Hasil gambar untuk Maria Montessor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113670" name="Picture 3"/>
          <p:cNvPicPr>
            <a:picLocks noChangeAspect="1" noChangeArrowheads="1"/>
          </p:cNvPicPr>
          <p:nvPr/>
        </p:nvPicPr>
        <p:blipFill>
          <a:blip r:embed="rId2"/>
          <a:srcRect/>
          <a:stretch>
            <a:fillRect/>
          </a:stretch>
        </p:blipFill>
        <p:spPr bwMode="auto">
          <a:xfrm>
            <a:off x="103188" y="1665288"/>
            <a:ext cx="2449512" cy="320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id-ID" smtClean="0"/>
          </a:p>
        </p:txBody>
      </p:sp>
      <p:pic>
        <p:nvPicPr>
          <p:cNvPr id="114691" name="Picture 2"/>
          <p:cNvPicPr>
            <a:picLocks noChangeAspect="1" noChangeArrowheads="1"/>
          </p:cNvPicPr>
          <p:nvPr/>
        </p:nvPicPr>
        <p:blipFill>
          <a:blip r:embed="rId2"/>
          <a:srcRect/>
          <a:stretch>
            <a:fillRect/>
          </a:stretch>
        </p:blipFill>
        <p:spPr bwMode="auto">
          <a:xfrm>
            <a:off x="6143625" y="4572000"/>
            <a:ext cx="2466975" cy="1857375"/>
          </a:xfrm>
          <a:prstGeom prst="rect">
            <a:avLst/>
          </a:prstGeom>
          <a:noFill/>
          <a:ln w="9525">
            <a:noFill/>
            <a:miter lim="800000"/>
            <a:headEnd/>
            <a:tailEnd/>
          </a:ln>
        </p:spPr>
      </p:pic>
      <p:pic>
        <p:nvPicPr>
          <p:cNvPr id="114692" name="Picture 3"/>
          <p:cNvPicPr>
            <a:picLocks noChangeAspect="1" noChangeArrowheads="1"/>
          </p:cNvPicPr>
          <p:nvPr/>
        </p:nvPicPr>
        <p:blipFill>
          <a:blip r:embed="rId3"/>
          <a:srcRect/>
          <a:stretch>
            <a:fillRect/>
          </a:stretch>
        </p:blipFill>
        <p:spPr bwMode="auto">
          <a:xfrm>
            <a:off x="4929188" y="2286000"/>
            <a:ext cx="2619375" cy="1743075"/>
          </a:xfrm>
          <a:prstGeom prst="rect">
            <a:avLst/>
          </a:prstGeom>
          <a:noFill/>
          <a:ln w="9525">
            <a:noFill/>
            <a:miter lim="800000"/>
            <a:headEnd/>
            <a:tailEnd/>
          </a:ln>
        </p:spPr>
      </p:pic>
      <p:pic>
        <p:nvPicPr>
          <p:cNvPr id="114693" name="Picture 4"/>
          <p:cNvPicPr>
            <a:picLocks noChangeAspect="1" noChangeArrowheads="1"/>
          </p:cNvPicPr>
          <p:nvPr/>
        </p:nvPicPr>
        <p:blipFill>
          <a:blip r:embed="rId4"/>
          <a:srcRect/>
          <a:stretch>
            <a:fillRect/>
          </a:stretch>
        </p:blipFill>
        <p:spPr bwMode="auto">
          <a:xfrm>
            <a:off x="928688" y="2286000"/>
            <a:ext cx="2466975" cy="1847850"/>
          </a:xfrm>
          <a:prstGeom prst="rect">
            <a:avLst/>
          </a:prstGeom>
          <a:noFill/>
          <a:ln w="9525">
            <a:noFill/>
            <a:miter lim="800000"/>
            <a:headEnd/>
            <a:tailEnd/>
          </a:ln>
        </p:spPr>
      </p:pic>
      <p:pic>
        <p:nvPicPr>
          <p:cNvPr id="114694" name="Picture 5"/>
          <p:cNvPicPr>
            <a:picLocks noChangeAspect="1" noChangeArrowheads="1"/>
          </p:cNvPicPr>
          <p:nvPr/>
        </p:nvPicPr>
        <p:blipFill>
          <a:blip r:embed="rId5"/>
          <a:srcRect/>
          <a:stretch>
            <a:fillRect/>
          </a:stretch>
        </p:blipFill>
        <p:spPr bwMode="auto">
          <a:xfrm>
            <a:off x="357188" y="4786313"/>
            <a:ext cx="2619375" cy="1743075"/>
          </a:xfrm>
          <a:prstGeom prst="rect">
            <a:avLst/>
          </a:prstGeom>
          <a:noFill/>
          <a:ln w="9525">
            <a:noFill/>
            <a:miter lim="800000"/>
            <a:headEnd/>
            <a:tailEnd/>
          </a:ln>
        </p:spPr>
      </p:pic>
      <p:pic>
        <p:nvPicPr>
          <p:cNvPr id="114695" name="Picture 6"/>
          <p:cNvPicPr>
            <a:picLocks noChangeAspect="1" noChangeArrowheads="1"/>
          </p:cNvPicPr>
          <p:nvPr/>
        </p:nvPicPr>
        <p:blipFill>
          <a:blip r:embed="rId6"/>
          <a:srcRect/>
          <a:stretch>
            <a:fillRect/>
          </a:stretch>
        </p:blipFill>
        <p:spPr bwMode="auto">
          <a:xfrm>
            <a:off x="3286125" y="4543425"/>
            <a:ext cx="26193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9838" y="1600200"/>
            <a:ext cx="4906962" cy="4525963"/>
          </a:xfrm>
        </p:spPr>
        <p:txBody>
          <a:bodyPr rtlCol="0">
            <a:normAutofit fontScale="77500" lnSpcReduction="20000"/>
          </a:bodyPr>
          <a:lstStyle/>
          <a:p>
            <a:pPr algn="ctr" eaLnBrk="1" fontAlgn="auto" hangingPunct="1">
              <a:spcAft>
                <a:spcPts val="0"/>
              </a:spcAft>
              <a:buFont typeface="Arial" pitchFamily="34" charset="0"/>
              <a:buChar char="•"/>
              <a:defRPr/>
            </a:pPr>
            <a:r>
              <a:rPr lang="en-US" dirty="0"/>
              <a:t>How children develop the foundation for emotional &amp; social development &amp; mental health. </a:t>
            </a:r>
            <a:endParaRPr lang="id-ID" dirty="0" smtClean="0"/>
          </a:p>
          <a:p>
            <a:pPr algn="ctr" eaLnBrk="1" fontAlgn="auto" hangingPunct="1">
              <a:spcAft>
                <a:spcPts val="0"/>
              </a:spcAft>
              <a:buFont typeface="Arial" pitchFamily="34" charset="0"/>
              <a:buChar char="•"/>
              <a:defRPr/>
            </a:pPr>
            <a:endParaRPr lang="en-US" dirty="0"/>
          </a:p>
          <a:p>
            <a:pPr algn="ctr" eaLnBrk="1" fontAlgn="auto" hangingPunct="1">
              <a:spcAft>
                <a:spcPts val="0"/>
              </a:spcAft>
              <a:buFont typeface="Arial" pitchFamily="34" charset="0"/>
              <a:buChar char="•"/>
              <a:defRPr/>
            </a:pPr>
            <a:r>
              <a:rPr lang="en-US" dirty="0"/>
              <a:t>Consider individual differences</a:t>
            </a:r>
            <a:r>
              <a:rPr lang="en-US" dirty="0" smtClean="0"/>
              <a:t>.</a:t>
            </a:r>
            <a:endParaRPr lang="id-ID" dirty="0" smtClean="0"/>
          </a:p>
          <a:p>
            <a:pPr algn="ctr" eaLnBrk="1" fontAlgn="auto" hangingPunct="1">
              <a:spcAft>
                <a:spcPts val="0"/>
              </a:spcAft>
              <a:buFont typeface="Arial" pitchFamily="34" charset="0"/>
              <a:buChar char="•"/>
              <a:defRPr/>
            </a:pPr>
            <a:endParaRPr lang="en-US" dirty="0"/>
          </a:p>
          <a:p>
            <a:pPr algn="ctr" eaLnBrk="1" fontAlgn="auto" hangingPunct="1">
              <a:spcAft>
                <a:spcPts val="0"/>
              </a:spcAft>
              <a:buFont typeface="Arial" pitchFamily="34" charset="0"/>
              <a:buChar char="•"/>
              <a:defRPr/>
            </a:pPr>
            <a:r>
              <a:rPr lang="en-US" dirty="0"/>
              <a:t>Focus curriculum on real things</a:t>
            </a:r>
            <a:r>
              <a:rPr lang="en-US" dirty="0" smtClean="0"/>
              <a:t>.</a:t>
            </a:r>
            <a:endParaRPr lang="id-ID" dirty="0" smtClean="0"/>
          </a:p>
          <a:p>
            <a:pPr algn="ctr" eaLnBrk="1" fontAlgn="auto" hangingPunct="1">
              <a:spcAft>
                <a:spcPts val="0"/>
              </a:spcAft>
              <a:buFont typeface="Arial" pitchFamily="34" charset="0"/>
              <a:buChar char="•"/>
              <a:defRPr/>
            </a:pPr>
            <a:endParaRPr lang="en-US" dirty="0"/>
          </a:p>
          <a:p>
            <a:pPr algn="ctr" eaLnBrk="1" fontAlgn="auto" hangingPunct="1">
              <a:spcAft>
                <a:spcPts val="0"/>
              </a:spcAft>
              <a:buFont typeface="Arial" pitchFamily="34" charset="0"/>
              <a:buChar char="•"/>
              <a:defRPr/>
            </a:pPr>
            <a:r>
              <a:rPr lang="en-US" b="1" dirty="0"/>
              <a:t>Stages of Psychosocial Development (</a:t>
            </a:r>
            <a:r>
              <a:rPr lang="en-US" dirty="0"/>
              <a:t>“Eight Ages of Man”); theory of emotional development, which covers the life spans of human beings.</a:t>
            </a:r>
          </a:p>
          <a:p>
            <a:pPr eaLnBrk="1" fontAlgn="auto" hangingPunct="1">
              <a:spcAft>
                <a:spcPts val="0"/>
              </a:spcAft>
              <a:buFont typeface="Arial" pitchFamily="34" charset="0"/>
              <a:buChar char="•"/>
              <a:defRPr/>
            </a:pPr>
            <a:endParaRPr lang="en-US" dirty="0"/>
          </a:p>
        </p:txBody>
      </p:sp>
      <p:sp>
        <p:nvSpPr>
          <p:cNvPr id="115715" name="Rectangle 3"/>
          <p:cNvSpPr>
            <a:spLocks noChangeArrowheads="1"/>
          </p:cNvSpPr>
          <p:nvPr/>
        </p:nvSpPr>
        <p:spPr bwMode="auto">
          <a:xfrm>
            <a:off x="290513" y="4937125"/>
            <a:ext cx="2131353" cy="461665"/>
          </a:xfrm>
          <a:prstGeom prst="rect">
            <a:avLst/>
          </a:prstGeom>
          <a:noFill/>
          <a:ln w="9525">
            <a:noFill/>
            <a:miter lim="800000"/>
            <a:headEnd/>
            <a:tailEnd/>
          </a:ln>
        </p:spPr>
        <p:txBody>
          <a:bodyPr wrap="none">
            <a:spAutoFit/>
          </a:bodyPr>
          <a:lstStyle/>
          <a:p>
            <a:r>
              <a:rPr lang="en-US" sz="2400" b="1" dirty="0">
                <a:solidFill>
                  <a:srgbClr val="FF0000"/>
                </a:solidFill>
              </a:rPr>
              <a:t>11. Erik Erikson</a:t>
            </a:r>
            <a:endParaRPr lang="en-US" sz="2400" dirty="0">
              <a:solidFill>
                <a:srgbClr val="FF0000"/>
              </a:solidFill>
            </a:endParaRPr>
          </a:p>
        </p:txBody>
      </p:sp>
      <p:sp>
        <p:nvSpPr>
          <p:cNvPr id="5"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
        <p:nvSpPr>
          <p:cNvPr id="115717" name="AutoShape 2" descr="Hasil gambar untuk Erik Eriks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115718" name="Picture 3"/>
          <p:cNvPicPr>
            <a:picLocks noChangeAspect="1" noChangeArrowheads="1"/>
          </p:cNvPicPr>
          <p:nvPr/>
        </p:nvPicPr>
        <p:blipFill>
          <a:blip r:embed="rId2"/>
          <a:srcRect/>
          <a:stretch>
            <a:fillRect/>
          </a:stretch>
        </p:blipFill>
        <p:spPr bwMode="auto">
          <a:xfrm>
            <a:off x="92075" y="2060575"/>
            <a:ext cx="2755900" cy="2601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5483225" cy="1873250"/>
          </a:xfrm>
          <a:solidFill>
            <a:schemeClr val="accent6">
              <a:lumMod val="60000"/>
              <a:lumOff val="40000"/>
            </a:schemeClr>
          </a:solidFill>
        </p:spPr>
        <p:txBody>
          <a:bodyPr rtlCol="0">
            <a:normAutofit/>
          </a:bodyPr>
          <a:lstStyle/>
          <a:p>
            <a:pPr eaLnBrk="1" fontAlgn="auto" hangingPunct="1">
              <a:spcAft>
                <a:spcPts val="0"/>
              </a:spcAft>
              <a:defRPr/>
            </a:pPr>
            <a:r>
              <a:rPr lang="en-US" sz="2800" b="1" dirty="0"/>
              <a:t>Multiple Intelligences </a:t>
            </a:r>
            <a:r>
              <a:rPr lang="id-ID" sz="2800" b="1" dirty="0" smtClean="0"/>
              <a:t/>
            </a:r>
            <a:br>
              <a:rPr lang="id-ID" sz="2800" b="1" dirty="0" smtClean="0"/>
            </a:br>
            <a:r>
              <a:rPr lang="id-ID" sz="2800" b="1" dirty="0" smtClean="0"/>
              <a:t>&amp;</a:t>
            </a:r>
            <a:r>
              <a:rPr lang="en-US" sz="2800" b="1" dirty="0" smtClean="0"/>
              <a:t> </a:t>
            </a:r>
            <a:r>
              <a:rPr lang="id-ID" sz="2800" b="1" dirty="0" smtClean="0"/>
              <a:t/>
            </a:r>
            <a:br>
              <a:rPr lang="id-ID" sz="2800" b="1" dirty="0" smtClean="0"/>
            </a:br>
            <a:r>
              <a:rPr lang="en-US" sz="2800" b="1" dirty="0" smtClean="0"/>
              <a:t>Implication </a:t>
            </a:r>
            <a:r>
              <a:rPr lang="en-US" sz="2800" b="1" dirty="0"/>
              <a:t>to EYL </a:t>
            </a:r>
            <a:r>
              <a:rPr lang="en-US" sz="2800" b="1" dirty="0" smtClean="0"/>
              <a:t>Class</a:t>
            </a:r>
            <a:endParaRPr lang="en-US" sz="2800" dirty="0"/>
          </a:p>
        </p:txBody>
      </p:sp>
      <p:sp>
        <p:nvSpPr>
          <p:cNvPr id="51203" name="Rectangle 3"/>
          <p:cNvSpPr>
            <a:spLocks noChangeArrowheads="1"/>
          </p:cNvSpPr>
          <p:nvPr/>
        </p:nvSpPr>
        <p:spPr bwMode="auto">
          <a:xfrm>
            <a:off x="5357813" y="2286000"/>
            <a:ext cx="3571875" cy="2338388"/>
          </a:xfrm>
          <a:prstGeom prst="rect">
            <a:avLst/>
          </a:prstGeom>
          <a:noFill/>
          <a:ln w="9525">
            <a:noFill/>
            <a:miter lim="800000"/>
            <a:headEnd/>
            <a:tailEnd/>
          </a:ln>
        </p:spPr>
        <p:txBody>
          <a:bodyPr>
            <a:spAutoFit/>
          </a:bodyPr>
          <a:lstStyle/>
          <a:p>
            <a:pPr marL="400050" lvl="1" indent="-6350" algn="ctr">
              <a:buFont typeface="Wingdings 2" pitchFamily="18" charset="2"/>
              <a:buNone/>
            </a:pPr>
            <a:r>
              <a:rPr lang="id-ID" sz="2800" b="1">
                <a:solidFill>
                  <a:srgbClr val="FF0000"/>
                </a:solidFill>
              </a:rPr>
              <a:t>“</a:t>
            </a:r>
            <a:r>
              <a:rPr lang="en-US" sz="2000" b="1">
                <a:solidFill>
                  <a:srgbClr val="FF0000"/>
                </a:solidFill>
                <a:latin typeface="Lucida Fax" pitchFamily="18" charset="0"/>
              </a:rPr>
              <a:t>One child may be more intelligent in one way and another may be more intelligent in another</a:t>
            </a:r>
            <a:r>
              <a:rPr lang="id-ID" sz="2000" b="1">
                <a:solidFill>
                  <a:srgbClr val="FF0000"/>
                </a:solidFill>
                <a:latin typeface="Lucida Fax" pitchFamily="18" charset="0"/>
              </a:rPr>
              <a:t>”</a:t>
            </a:r>
            <a:r>
              <a:rPr lang="en-US" sz="2000" b="1">
                <a:solidFill>
                  <a:srgbClr val="FF0000"/>
                </a:solidFill>
                <a:latin typeface="Lucida Fax" pitchFamily="18" charset="0"/>
              </a:rPr>
              <a:t> </a:t>
            </a:r>
            <a:endParaRPr lang="id-ID" sz="2000" b="1">
              <a:solidFill>
                <a:srgbClr val="FF0000"/>
              </a:solidFill>
              <a:latin typeface="Lucida Fax" pitchFamily="18" charset="0"/>
            </a:endParaRPr>
          </a:p>
          <a:p>
            <a:pPr marL="400050" lvl="1" indent="-6350" algn="ctr">
              <a:buFont typeface="Wingdings 2" pitchFamily="18" charset="2"/>
              <a:buNone/>
            </a:pPr>
            <a:r>
              <a:rPr lang="en-US" b="1">
                <a:solidFill>
                  <a:srgbClr val="FF0000"/>
                </a:solidFill>
              </a:rPr>
              <a:t>(Paul, 2003) </a:t>
            </a:r>
          </a:p>
        </p:txBody>
      </p:sp>
      <p:pic>
        <p:nvPicPr>
          <p:cNvPr id="51204" name="Picture 6"/>
          <p:cNvPicPr>
            <a:picLocks noChangeAspect="1" noChangeArrowheads="1"/>
          </p:cNvPicPr>
          <p:nvPr/>
        </p:nvPicPr>
        <p:blipFill>
          <a:blip r:embed="rId2"/>
          <a:srcRect/>
          <a:stretch>
            <a:fillRect/>
          </a:stretch>
        </p:blipFill>
        <p:spPr bwMode="auto">
          <a:xfrm>
            <a:off x="0" y="5476875"/>
            <a:ext cx="2143125" cy="1381125"/>
          </a:xfrm>
          <a:prstGeom prst="rect">
            <a:avLst/>
          </a:prstGeom>
          <a:noFill/>
          <a:ln w="9525">
            <a:noFill/>
            <a:miter lim="800000"/>
            <a:headEnd/>
            <a:tailEnd/>
          </a:ln>
        </p:spPr>
      </p:pic>
      <p:pic>
        <p:nvPicPr>
          <p:cNvPr id="51205" name="Picture 8"/>
          <p:cNvPicPr>
            <a:picLocks noChangeAspect="1" noChangeArrowheads="1"/>
          </p:cNvPicPr>
          <p:nvPr/>
        </p:nvPicPr>
        <p:blipFill>
          <a:blip r:embed="rId3"/>
          <a:srcRect/>
          <a:stretch>
            <a:fillRect/>
          </a:stretch>
        </p:blipFill>
        <p:spPr bwMode="auto">
          <a:xfrm>
            <a:off x="6072188" y="0"/>
            <a:ext cx="2466975" cy="1847850"/>
          </a:xfrm>
          <a:prstGeom prst="rect">
            <a:avLst/>
          </a:prstGeom>
          <a:noFill/>
          <a:ln w="9525">
            <a:noFill/>
            <a:miter lim="800000"/>
            <a:headEnd/>
            <a:tailEnd/>
          </a:ln>
        </p:spPr>
      </p:pic>
      <p:pic>
        <p:nvPicPr>
          <p:cNvPr id="51206" name="Picture 9"/>
          <p:cNvPicPr>
            <a:picLocks noChangeAspect="1" noChangeArrowheads="1"/>
          </p:cNvPicPr>
          <p:nvPr/>
        </p:nvPicPr>
        <p:blipFill>
          <a:blip r:embed="rId4"/>
          <a:srcRect/>
          <a:stretch>
            <a:fillRect/>
          </a:stretch>
        </p:blipFill>
        <p:spPr bwMode="auto">
          <a:xfrm>
            <a:off x="7024688" y="5448300"/>
            <a:ext cx="2119312" cy="1409700"/>
          </a:xfrm>
          <a:prstGeom prst="rect">
            <a:avLst/>
          </a:prstGeom>
          <a:noFill/>
          <a:ln w="9525">
            <a:noFill/>
            <a:miter lim="800000"/>
            <a:headEnd/>
            <a:tailEnd/>
          </a:ln>
        </p:spPr>
      </p:pic>
      <p:pic>
        <p:nvPicPr>
          <p:cNvPr id="51207" name="Picture 10"/>
          <p:cNvPicPr>
            <a:picLocks noChangeAspect="1" noChangeArrowheads="1"/>
          </p:cNvPicPr>
          <p:nvPr/>
        </p:nvPicPr>
        <p:blipFill>
          <a:blip r:embed="rId5"/>
          <a:srcRect/>
          <a:stretch>
            <a:fillRect/>
          </a:stretch>
        </p:blipFill>
        <p:spPr bwMode="auto">
          <a:xfrm>
            <a:off x="4786313" y="5448300"/>
            <a:ext cx="2119312" cy="1409700"/>
          </a:xfrm>
          <a:prstGeom prst="rect">
            <a:avLst/>
          </a:prstGeom>
          <a:noFill/>
          <a:ln w="9525">
            <a:noFill/>
            <a:miter lim="800000"/>
            <a:headEnd/>
            <a:tailEnd/>
          </a:ln>
        </p:spPr>
      </p:pic>
      <p:pic>
        <p:nvPicPr>
          <p:cNvPr id="51208" name="Picture 11"/>
          <p:cNvPicPr>
            <a:picLocks noChangeAspect="1" noChangeArrowheads="1"/>
          </p:cNvPicPr>
          <p:nvPr/>
        </p:nvPicPr>
        <p:blipFill>
          <a:blip r:embed="rId6"/>
          <a:srcRect/>
          <a:stretch>
            <a:fillRect/>
          </a:stretch>
        </p:blipFill>
        <p:spPr bwMode="auto">
          <a:xfrm>
            <a:off x="2357438" y="5500688"/>
            <a:ext cx="2036762" cy="1357312"/>
          </a:xfrm>
          <a:prstGeom prst="rect">
            <a:avLst/>
          </a:prstGeom>
          <a:noFill/>
          <a:ln w="9525">
            <a:noFill/>
            <a:miter lim="800000"/>
            <a:headEnd/>
            <a:tailEnd/>
          </a:ln>
        </p:spPr>
      </p:pic>
      <p:sp>
        <p:nvSpPr>
          <p:cNvPr id="51209" name="AutoShape 12" descr="Image result for albert einstein"/>
          <p:cNvSpPr>
            <a:spLocks noChangeAspect="1" noChangeArrowheads="1"/>
          </p:cNvSpPr>
          <p:nvPr/>
        </p:nvSpPr>
        <p:spPr bwMode="auto">
          <a:xfrm>
            <a:off x="52388" y="-136525"/>
            <a:ext cx="4286250" cy="3333750"/>
          </a:xfrm>
          <a:prstGeom prst="rect">
            <a:avLst/>
          </a:prstGeom>
          <a:noFill/>
          <a:ln w="9525">
            <a:noFill/>
            <a:miter lim="800000"/>
            <a:headEnd/>
            <a:tailEnd/>
          </a:ln>
        </p:spPr>
        <p:txBody>
          <a:bodyPr/>
          <a:lstStyle/>
          <a:p>
            <a:endParaRPr lang="id-ID"/>
          </a:p>
        </p:txBody>
      </p:sp>
      <p:sp>
        <p:nvSpPr>
          <p:cNvPr id="51210" name="AutoShape 14" descr="Related image"/>
          <p:cNvSpPr>
            <a:spLocks noChangeAspect="1" noChangeArrowheads="1"/>
          </p:cNvSpPr>
          <p:nvPr/>
        </p:nvSpPr>
        <p:spPr bwMode="auto">
          <a:xfrm>
            <a:off x="52388" y="-136525"/>
            <a:ext cx="304800" cy="304800"/>
          </a:xfrm>
          <a:prstGeom prst="rect">
            <a:avLst/>
          </a:prstGeom>
          <a:noFill/>
          <a:ln w="9525">
            <a:noFill/>
            <a:miter lim="800000"/>
            <a:headEnd/>
            <a:tailEnd/>
          </a:ln>
        </p:spPr>
        <p:txBody>
          <a:bodyPr/>
          <a:lstStyle/>
          <a:p>
            <a:endParaRPr lang="id-ID"/>
          </a:p>
        </p:txBody>
      </p:sp>
      <p:sp>
        <p:nvSpPr>
          <p:cNvPr id="51211" name="AutoShape 16" descr="Image result for albert einstein"/>
          <p:cNvSpPr>
            <a:spLocks noChangeAspect="1" noChangeArrowheads="1"/>
          </p:cNvSpPr>
          <p:nvPr/>
        </p:nvSpPr>
        <p:spPr bwMode="auto">
          <a:xfrm>
            <a:off x="52388" y="-136525"/>
            <a:ext cx="4552950" cy="2562225"/>
          </a:xfrm>
          <a:prstGeom prst="rect">
            <a:avLst/>
          </a:prstGeom>
          <a:noFill/>
          <a:ln w="9525">
            <a:noFill/>
            <a:miter lim="800000"/>
            <a:headEnd/>
            <a:tailEnd/>
          </a:ln>
        </p:spPr>
        <p:txBody>
          <a:bodyPr/>
          <a:lstStyle/>
          <a:p>
            <a:endParaRPr lang="id-ID"/>
          </a:p>
        </p:txBody>
      </p:sp>
      <p:pic>
        <p:nvPicPr>
          <p:cNvPr id="51212" name="Picture 14"/>
          <p:cNvPicPr>
            <a:picLocks noChangeAspect="1" noChangeArrowheads="1"/>
          </p:cNvPicPr>
          <p:nvPr/>
        </p:nvPicPr>
        <p:blipFill>
          <a:blip r:embed="rId7"/>
          <a:srcRect/>
          <a:stretch>
            <a:fillRect/>
          </a:stretch>
        </p:blipFill>
        <p:spPr bwMode="auto">
          <a:xfrm>
            <a:off x="142875" y="2143125"/>
            <a:ext cx="5357813"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115888"/>
            <a:ext cx="5929313" cy="1873250"/>
          </a:xfrm>
          <a:solidFill>
            <a:schemeClr val="accent6">
              <a:lumMod val="60000"/>
              <a:lumOff val="40000"/>
            </a:schemeClr>
          </a:solidFill>
        </p:spPr>
        <p:txBody>
          <a:bodyPr rtlCol="0">
            <a:normAutofit/>
          </a:bodyPr>
          <a:lstStyle/>
          <a:p>
            <a:pPr eaLnBrk="1" fontAlgn="auto" hangingPunct="1">
              <a:spcAft>
                <a:spcPts val="0"/>
              </a:spcAft>
              <a:defRPr/>
            </a:pPr>
            <a:r>
              <a:rPr lang="en-US" sz="2800" b="1" dirty="0"/>
              <a:t>Multiple Intelligences </a:t>
            </a:r>
            <a:r>
              <a:rPr lang="id-ID" sz="2800" b="1" dirty="0" smtClean="0"/>
              <a:t/>
            </a:r>
            <a:br>
              <a:rPr lang="id-ID" sz="2800" b="1" dirty="0" smtClean="0"/>
            </a:br>
            <a:r>
              <a:rPr lang="id-ID" sz="2800" b="1" dirty="0" smtClean="0"/>
              <a:t>&amp;</a:t>
            </a:r>
            <a:r>
              <a:rPr lang="en-US" sz="2800" b="1" dirty="0" smtClean="0"/>
              <a:t> </a:t>
            </a:r>
            <a:r>
              <a:rPr lang="id-ID" sz="2800" b="1" dirty="0" smtClean="0"/>
              <a:t/>
            </a:r>
            <a:br>
              <a:rPr lang="id-ID" sz="2800" b="1" dirty="0" smtClean="0"/>
            </a:br>
            <a:r>
              <a:rPr lang="en-US" sz="2800" b="1" dirty="0" smtClean="0"/>
              <a:t>Implication </a:t>
            </a:r>
            <a:r>
              <a:rPr lang="en-US" sz="2800" b="1" dirty="0"/>
              <a:t>to EYL </a:t>
            </a:r>
            <a:r>
              <a:rPr lang="en-US" sz="2800" b="1" dirty="0" smtClean="0"/>
              <a:t>Class</a:t>
            </a:r>
            <a:endParaRPr lang="en-US" sz="2800" dirty="0"/>
          </a:p>
        </p:txBody>
      </p:sp>
      <p:sp>
        <p:nvSpPr>
          <p:cNvPr id="52227" name="Content Placeholder 2"/>
          <p:cNvSpPr>
            <a:spLocks noGrp="1"/>
          </p:cNvSpPr>
          <p:nvPr>
            <p:ph idx="1"/>
          </p:nvPr>
        </p:nvSpPr>
        <p:spPr>
          <a:xfrm>
            <a:off x="142875" y="2428875"/>
            <a:ext cx="8643938" cy="1816100"/>
          </a:xfrm>
        </p:spPr>
        <p:txBody>
          <a:bodyPr/>
          <a:lstStyle/>
          <a:p>
            <a:pPr>
              <a:buFont typeface="Arial" charset="0"/>
              <a:buNone/>
            </a:pPr>
            <a:r>
              <a:rPr lang="en-US" sz="2800" b="1" smtClean="0">
                <a:solidFill>
                  <a:srgbClr val="C00000"/>
                </a:solidFill>
              </a:rPr>
              <a:t>For teachers </a:t>
            </a:r>
            <a:r>
              <a:rPr lang="id-ID" sz="2800" b="1" smtClean="0">
                <a:solidFill>
                  <a:srgbClr val="C00000"/>
                </a:solidFill>
              </a:rPr>
              <a:t>(responsibility):</a:t>
            </a:r>
          </a:p>
          <a:p>
            <a:pPr marL="400050" lvl="1" indent="-6350" algn="ctr">
              <a:buFont typeface="Wingdings 2" pitchFamily="18" charset="2"/>
              <a:buNone/>
            </a:pPr>
            <a:r>
              <a:rPr lang="id-ID" b="1" smtClean="0"/>
              <a:t>T</a:t>
            </a:r>
            <a:r>
              <a:rPr lang="en-US" b="1" smtClean="0"/>
              <a:t>o learn about the different learning styles or intelligences to cater every type of learners in the classrooms.</a:t>
            </a:r>
            <a:endParaRPr lang="id-ID" b="1" smtClean="0"/>
          </a:p>
          <a:p>
            <a:pPr marL="400050" lvl="1" indent="-6350" algn="ctr">
              <a:buFont typeface="Wingdings 2" pitchFamily="18" charset="2"/>
              <a:buNone/>
            </a:pPr>
            <a:endParaRPr lang="id-ID" b="1" smtClean="0"/>
          </a:p>
          <a:p>
            <a:pPr marL="400050" lvl="1" indent="-6350" algn="ctr">
              <a:buFont typeface="Wingdings 2" pitchFamily="18" charset="2"/>
              <a:buNone/>
            </a:pPr>
            <a:endParaRPr lang="id-ID" b="1" smtClean="0"/>
          </a:p>
          <a:p>
            <a:pPr marL="400050" lvl="1" indent="-6350" algn="ctr">
              <a:buFont typeface="Wingdings 2" pitchFamily="18" charset="2"/>
              <a:buNone/>
            </a:pPr>
            <a:endParaRPr lang="en-US" b="1" smtClean="0"/>
          </a:p>
          <a:p>
            <a:pPr marL="400050" lvl="1" indent="-6350" algn="ctr" eaLnBrk="1" hangingPunct="1">
              <a:buFont typeface="Wingdings 2" pitchFamily="18" charset="2"/>
              <a:buNone/>
            </a:pPr>
            <a:endParaRPr lang="en-US" smtClean="0"/>
          </a:p>
        </p:txBody>
      </p:sp>
      <p:pic>
        <p:nvPicPr>
          <p:cNvPr id="52228" name="Picture 5"/>
          <p:cNvPicPr>
            <a:picLocks noChangeAspect="1"/>
          </p:cNvPicPr>
          <p:nvPr/>
        </p:nvPicPr>
        <p:blipFill>
          <a:blip r:embed="rId2"/>
          <a:srcRect/>
          <a:stretch>
            <a:fillRect/>
          </a:stretch>
        </p:blipFill>
        <p:spPr bwMode="auto">
          <a:xfrm>
            <a:off x="2714625" y="5072063"/>
            <a:ext cx="3324225"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6000" dirty="0" smtClean="0">
                <a:latin typeface="Arial Black" pitchFamily="34" charset="0"/>
              </a:rPr>
              <a:t>Session 2</a:t>
            </a:r>
            <a:endParaRPr lang="id-ID" sz="6000" dirty="0" smtClean="0">
              <a:latin typeface="Arial Black" pitchFamily="34" charset="0"/>
            </a:endParaRPr>
          </a:p>
        </p:txBody>
      </p:sp>
      <p:sp>
        <p:nvSpPr>
          <p:cNvPr id="25603" name="Content Placeholder 2"/>
          <p:cNvSpPr>
            <a:spLocks noGrp="1"/>
          </p:cNvSpPr>
          <p:nvPr>
            <p:ph idx="1"/>
          </p:nvPr>
        </p:nvSpPr>
        <p:spPr/>
        <p:txBody>
          <a:bodyPr/>
          <a:lstStyle/>
          <a:p>
            <a:pPr>
              <a:buFont typeface="Arial" pitchFamily="34" charset="0"/>
              <a:buChar char="•"/>
            </a:pPr>
            <a:r>
              <a:rPr lang="id-ID" sz="2800" b="1" dirty="0" smtClean="0">
                <a:latin typeface="Adobe Garamond Pro Bold" pitchFamily="18" charset="0"/>
              </a:rPr>
              <a:t>Theories of Children Learning </a:t>
            </a:r>
            <a:r>
              <a:rPr lang="id-ID" sz="2800" b="1" dirty="0" smtClean="0">
                <a:latin typeface="Adobe Garamond Pro Bold" pitchFamily="18" charset="0"/>
              </a:rPr>
              <a:t>Development</a:t>
            </a:r>
            <a:endParaRPr lang="en-US" sz="2800" b="1" dirty="0" smtClean="0">
              <a:latin typeface="Adobe Garamond Pro Bold" pitchFamily="18" charset="0"/>
            </a:endParaRPr>
          </a:p>
          <a:p>
            <a:r>
              <a:rPr lang="id-ID" sz="2800" b="1" dirty="0" smtClean="0">
                <a:latin typeface="Adobe Garamond Pro Bold" pitchFamily="18" charset="0"/>
              </a:rPr>
              <a:t>Mutiple Intelligences</a:t>
            </a:r>
          </a:p>
          <a:p>
            <a:r>
              <a:rPr lang="id-ID" sz="2800" b="1" dirty="0" smtClean="0">
                <a:latin typeface="Adobe Garamond Pro Bold" pitchFamily="18" charset="0"/>
              </a:rPr>
              <a:t>TEYL in Indonesia Context </a:t>
            </a:r>
          </a:p>
          <a:p>
            <a:pPr>
              <a:buNone/>
            </a:pPr>
            <a:r>
              <a:rPr lang="id-ID" sz="2800" dirty="0" smtClean="0">
                <a:latin typeface="Adobe Garamond Pro Bold" pitchFamily="18" charset="0"/>
              </a:rPr>
              <a:t>	</a:t>
            </a:r>
            <a:r>
              <a:rPr lang="id-ID" sz="2800" b="1" dirty="0" smtClean="0">
                <a:solidFill>
                  <a:srgbClr val="FF0000"/>
                </a:solidFill>
                <a:latin typeface="Adobe Garamond Pro Bold" pitchFamily="18" charset="0"/>
              </a:rPr>
              <a:t> (Identifying English teaching-learning for YL, the name of the school, the book used, the way the teacher teach, the assignment given.</a:t>
            </a:r>
          </a:p>
          <a:p>
            <a:pPr>
              <a:buFont typeface="Arial" pitchFamily="34" charset="0"/>
              <a:buChar char="•"/>
            </a:pPr>
            <a:r>
              <a:rPr lang="en-US" sz="2800" b="1" dirty="0" smtClean="0">
                <a:latin typeface="Adobe Garamond Pro Bold" pitchFamily="18" charset="0"/>
              </a:rPr>
              <a:t>Classroom Language</a:t>
            </a:r>
            <a:endParaRPr lang="id-ID" sz="2800" b="1" dirty="0" smtClean="0">
              <a:latin typeface="Adobe Garamond Pro Bold" pitchFamily="18" charset="0"/>
            </a:endParaRPr>
          </a:p>
          <a:p>
            <a:endParaRPr lang="id-ID" dirty="0" smtClean="0"/>
          </a:p>
        </p:txBody>
      </p:sp>
      <p:pic>
        <p:nvPicPr>
          <p:cNvPr id="25604" name="Picture 5" descr="http://brightbeginningsnyc.com/wp-content/uploads/2013/10/Diversity-children-playing-clip-art-31.png"/>
          <p:cNvPicPr>
            <a:picLocks noChangeAspect="1" noChangeArrowheads="1"/>
          </p:cNvPicPr>
          <p:nvPr/>
        </p:nvPicPr>
        <p:blipFill>
          <a:blip r:embed="rId2"/>
          <a:srcRect/>
          <a:stretch>
            <a:fillRect/>
          </a:stretch>
        </p:blipFill>
        <p:spPr bwMode="auto">
          <a:xfrm>
            <a:off x="0" y="5572125"/>
            <a:ext cx="9144000" cy="107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le-intelligenze-multiple-di-h-gardner-large"/>
          <p:cNvPicPr>
            <a:picLocks noChangeAspect="1" noChangeArrowheads="1"/>
          </p:cNvPicPr>
          <p:nvPr/>
        </p:nvPicPr>
        <p:blipFill>
          <a:blip r:embed="rId2"/>
          <a:srcRect/>
          <a:stretch>
            <a:fillRect/>
          </a:stretch>
        </p:blipFill>
        <p:spPr bwMode="auto">
          <a:xfrm>
            <a:off x="0" y="214313"/>
            <a:ext cx="9153525" cy="659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id-ID" smtClean="0"/>
          </a:p>
        </p:txBody>
      </p:sp>
      <p:pic>
        <p:nvPicPr>
          <p:cNvPr id="54275" name="Picture 2" descr="http://www.careernotes.ca/uploaded-content/2010/01/Multiple-Intelligences.jpg"/>
          <p:cNvPicPr>
            <a:picLocks noChangeAspect="1" noChangeArrowheads="1"/>
          </p:cNvPicPr>
          <p:nvPr/>
        </p:nvPicPr>
        <p:blipFill>
          <a:blip r:embed="rId2"/>
          <a:srcRect/>
          <a:stretch>
            <a:fillRect/>
          </a:stretch>
        </p:blipFill>
        <p:spPr bwMode="auto">
          <a:xfrm>
            <a:off x="38100" y="0"/>
            <a:ext cx="9105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id-ID" smtClean="0"/>
          </a:p>
        </p:txBody>
      </p:sp>
      <p:pic>
        <p:nvPicPr>
          <p:cNvPr id="55299" name="Picture 2" descr="https://peltjournal.files.wordpress.com/2013/08/done_001.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id-ID" smtClean="0"/>
          </a:p>
        </p:txBody>
      </p:sp>
      <p:pic>
        <p:nvPicPr>
          <p:cNvPr id="56323" name="Picture 2" descr="http://media-cache-ak0.pinimg.com/736x/8e/78/b5/8e78b5a089072cc29dd0d83519ff131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476375" y="0"/>
            <a:ext cx="4402138" cy="1066800"/>
          </a:xfrm>
          <a:solidFill>
            <a:srgbClr val="FFFF00"/>
          </a:solidFill>
        </p:spPr>
        <p:txBody>
          <a:bodyPr/>
          <a:lstStyle/>
          <a:p>
            <a:pPr eaLnBrk="1" hangingPunct="1"/>
            <a:r>
              <a:rPr lang="en-US" sz="2800" b="1" smtClean="0"/>
              <a:t>Multiple Intelligences</a:t>
            </a:r>
            <a:r>
              <a:rPr lang="id-ID" sz="2800" b="1" smtClean="0"/>
              <a:t/>
            </a:r>
            <a:br>
              <a:rPr lang="id-ID" sz="2800" b="1" smtClean="0"/>
            </a:br>
            <a:r>
              <a:rPr lang="en-US" sz="2000" b="1" smtClean="0"/>
              <a:t> (from different sources)</a:t>
            </a:r>
          </a:p>
        </p:txBody>
      </p:sp>
      <p:sp>
        <p:nvSpPr>
          <p:cNvPr id="3" name="Content Placeholder 2"/>
          <p:cNvSpPr>
            <a:spLocks noGrp="1"/>
          </p:cNvSpPr>
          <p:nvPr>
            <p:ph idx="1"/>
          </p:nvPr>
        </p:nvSpPr>
        <p:spPr>
          <a:xfrm>
            <a:off x="179388" y="1412875"/>
            <a:ext cx="4178300" cy="2765425"/>
          </a:xfrm>
        </p:spPr>
        <p:txBody>
          <a:bodyPr rtlCol="0">
            <a:normAutofit/>
          </a:bodyPr>
          <a:lstStyle/>
          <a:p>
            <a:pPr marL="457200" indent="-457200" eaLnBrk="1" fontAlgn="auto" hangingPunct="1">
              <a:spcAft>
                <a:spcPts val="0"/>
              </a:spcAft>
              <a:buFont typeface="Wingdings 2" pitchFamily="18" charset="2"/>
              <a:buAutoNum type="arabicPeriod"/>
              <a:defRPr/>
            </a:pPr>
            <a:r>
              <a:rPr lang="en-US" sz="2400" b="1" u="sng" dirty="0" smtClean="0">
                <a:solidFill>
                  <a:srgbClr val="FF0000"/>
                </a:solidFill>
              </a:rPr>
              <a:t>Linguistic :</a:t>
            </a:r>
            <a:endParaRPr lang="id-ID" sz="2400" b="1" u="sng" dirty="0" smtClean="0">
              <a:solidFill>
                <a:srgbClr val="FF0000"/>
              </a:solidFill>
            </a:endParaRPr>
          </a:p>
          <a:p>
            <a:pPr marL="800100" indent="-285750" eaLnBrk="1" fontAlgn="auto" hangingPunct="1">
              <a:spcAft>
                <a:spcPts val="0"/>
              </a:spcAft>
              <a:buFont typeface="Arial" pitchFamily="34" charset="0"/>
              <a:buChar char="•"/>
              <a:defRPr/>
            </a:pPr>
            <a:r>
              <a:rPr lang="en-US" sz="2400" b="1" dirty="0" smtClean="0"/>
              <a:t>Express oneself</a:t>
            </a:r>
            <a:endParaRPr lang="id-ID" sz="2400" b="1" dirty="0" smtClean="0"/>
          </a:p>
          <a:p>
            <a:pPr marL="800100" indent="-285750" eaLnBrk="1" fontAlgn="auto" hangingPunct="1">
              <a:spcAft>
                <a:spcPts val="0"/>
              </a:spcAft>
              <a:buFont typeface="Arial" pitchFamily="34" charset="0"/>
              <a:buChar char="•"/>
              <a:defRPr/>
            </a:pPr>
            <a:r>
              <a:rPr lang="en-US" sz="2400" b="1" dirty="0" smtClean="0"/>
              <a:t>Understand </a:t>
            </a:r>
            <a:r>
              <a:rPr lang="en-US" sz="2400" b="1" dirty="0"/>
              <a:t>what others are trying </a:t>
            </a:r>
            <a:r>
              <a:rPr lang="id-ID" sz="2400" b="1" dirty="0" err="1" smtClean="0"/>
              <a:t>t</a:t>
            </a:r>
            <a:r>
              <a:rPr lang="en-US" sz="2400" b="1" dirty="0" smtClean="0"/>
              <a:t>o </a:t>
            </a:r>
            <a:r>
              <a:rPr lang="en-US" sz="2400" b="1" dirty="0"/>
              <a:t>say through words</a:t>
            </a:r>
          </a:p>
          <a:p>
            <a:pPr eaLnBrk="1" fontAlgn="auto" hangingPunct="1">
              <a:spcAft>
                <a:spcPts val="0"/>
              </a:spcAft>
              <a:buFont typeface="Arial" pitchFamily="34" charset="0"/>
              <a:buChar char="•"/>
              <a:defRPr/>
            </a:pPr>
            <a:endParaRPr lang="en-US" dirty="0"/>
          </a:p>
        </p:txBody>
      </p:sp>
      <p:sp>
        <p:nvSpPr>
          <p:cNvPr id="5" name="Content Placeholder 2"/>
          <p:cNvSpPr txBox="1">
            <a:spLocks/>
          </p:cNvSpPr>
          <p:nvPr/>
        </p:nvSpPr>
        <p:spPr>
          <a:xfrm>
            <a:off x="4794250" y="2928938"/>
            <a:ext cx="4330700" cy="374015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Wingdings 2" pitchFamily="18" charset="2"/>
              <a:buNone/>
              <a:defRPr/>
            </a:pPr>
            <a:r>
              <a:rPr lang="en-US" sz="3400" b="1" dirty="0" smtClean="0"/>
              <a:t>Teacher centered explanations</a:t>
            </a:r>
            <a:endParaRPr lang="id-ID" sz="3400" b="1" dirty="0" smtClean="0"/>
          </a:p>
          <a:p>
            <a:pPr fontAlgn="auto">
              <a:spcAft>
                <a:spcPts val="0"/>
              </a:spcAft>
              <a:buFont typeface="Wingdings 2" pitchFamily="18" charset="2"/>
              <a:buNone/>
              <a:defRPr/>
            </a:pPr>
            <a:endParaRPr lang="en-US" sz="3400" b="1" dirty="0" smtClean="0"/>
          </a:p>
          <a:p>
            <a:pPr marL="801688" fontAlgn="auto">
              <a:spcAft>
                <a:spcPts val="0"/>
              </a:spcAft>
              <a:defRPr/>
            </a:pPr>
            <a:r>
              <a:rPr lang="en-US" sz="3400" b="1" u="sng" dirty="0" smtClean="0">
                <a:effectLst>
                  <a:outerShdw blurRad="38100" dist="38100" dir="2700000" algn="tl">
                    <a:srgbClr val="000000">
                      <a:alpha val="43137"/>
                    </a:srgbClr>
                  </a:outerShdw>
                </a:effectLst>
                <a:hlinkClick r:id="rId2"/>
              </a:rPr>
              <a:t>Essays and written reports</a:t>
            </a:r>
            <a:endParaRPr lang="en-US" sz="3400" b="1" u="sng" dirty="0" smtClean="0">
              <a:effectLst>
                <a:outerShdw blurRad="38100" dist="38100" dir="2700000" algn="tl">
                  <a:srgbClr val="000000">
                    <a:alpha val="43137"/>
                  </a:srgbClr>
                </a:outerShdw>
              </a:effectLst>
            </a:endParaRPr>
          </a:p>
          <a:p>
            <a:pPr marL="801688" fontAlgn="auto">
              <a:spcAft>
                <a:spcPts val="0"/>
              </a:spcAft>
              <a:defRPr/>
            </a:pPr>
            <a:r>
              <a:rPr lang="en-US" sz="3400" b="1" u="sng" dirty="0" smtClean="0">
                <a:effectLst>
                  <a:outerShdw blurRad="38100" dist="38100" dir="2700000" algn="tl">
                    <a:srgbClr val="000000">
                      <a:alpha val="43137"/>
                    </a:srgbClr>
                  </a:outerShdw>
                </a:effectLst>
                <a:hlinkClick r:id="rId3"/>
              </a:rPr>
              <a:t>Reading selections</a:t>
            </a:r>
            <a:endParaRPr lang="id-ID" sz="3400" b="1" u="sng" dirty="0" smtClean="0">
              <a:effectLst>
                <a:outerShdw blurRad="38100" dist="38100" dir="2700000" algn="tl">
                  <a:srgbClr val="000000">
                    <a:alpha val="43137"/>
                  </a:srgbClr>
                </a:outerShdw>
              </a:effectLst>
            </a:endParaRPr>
          </a:p>
          <a:p>
            <a:pPr marL="458788" indent="0" fontAlgn="auto">
              <a:spcAft>
                <a:spcPts val="0"/>
              </a:spcAft>
              <a:buFont typeface="Arial" pitchFamily="34" charset="0"/>
              <a:buNone/>
              <a:defRPr/>
            </a:pPr>
            <a:endParaRPr lang="en-US" sz="3400" b="1" u="sng" dirty="0" smtClean="0">
              <a:effectLst>
                <a:outerShdw blurRad="38100" dist="38100" dir="2700000" algn="tl">
                  <a:srgbClr val="000000">
                    <a:alpha val="43137"/>
                  </a:srgbClr>
                </a:outerShdw>
              </a:effectLst>
            </a:endParaRPr>
          </a:p>
          <a:p>
            <a:pPr fontAlgn="auto">
              <a:spcAft>
                <a:spcPts val="0"/>
              </a:spcAft>
              <a:buFont typeface="Wingdings 2" pitchFamily="18" charset="2"/>
              <a:buNone/>
              <a:defRPr/>
            </a:pPr>
            <a:r>
              <a:rPr lang="en-US" sz="3400" b="1" dirty="0" smtClean="0"/>
              <a:t>Book based grammar and language function explanations</a:t>
            </a:r>
            <a:endParaRPr lang="id-ID" sz="3400" b="1" dirty="0" smtClean="0"/>
          </a:p>
          <a:p>
            <a:pPr fontAlgn="auto">
              <a:spcAft>
                <a:spcPts val="0"/>
              </a:spcAft>
              <a:buFont typeface="Wingdings 2" pitchFamily="18" charset="2"/>
              <a:buNone/>
              <a:defRPr/>
            </a:pPr>
            <a:endParaRPr lang="en-US" sz="3400" b="1" dirty="0" smtClean="0"/>
          </a:p>
          <a:p>
            <a:pPr marL="801688" fontAlgn="auto">
              <a:spcAft>
                <a:spcPts val="0"/>
              </a:spcAft>
              <a:defRPr/>
            </a:pPr>
            <a:r>
              <a:rPr lang="en-US" sz="3400" b="1" dirty="0" smtClean="0">
                <a:effectLst>
                  <a:outerShdw blurRad="38100" dist="38100" dir="2700000" algn="tl">
                    <a:srgbClr val="000000">
                      <a:alpha val="43137"/>
                    </a:srgbClr>
                  </a:outerShdw>
                </a:effectLst>
                <a:hlinkClick r:id="rId4"/>
              </a:rPr>
              <a:t>Gap-fill exercises</a:t>
            </a:r>
            <a:endParaRPr lang="en-US" sz="3400" b="1" dirty="0" smtClean="0">
              <a:effectLst>
                <a:outerShdw blurRad="38100" dist="38100" dir="2700000" algn="tl">
                  <a:srgbClr val="000000">
                    <a:alpha val="43137"/>
                  </a:srgbClr>
                </a:outerShdw>
              </a:effectLst>
            </a:endParaRPr>
          </a:p>
          <a:p>
            <a:pPr fontAlgn="auto">
              <a:spcAft>
                <a:spcPts val="0"/>
              </a:spcAft>
              <a:defRPr/>
            </a:pPr>
            <a:endParaRPr lang="en-US" dirty="0"/>
          </a:p>
        </p:txBody>
      </p:sp>
      <p:pic>
        <p:nvPicPr>
          <p:cNvPr id="57349" name="Picture 2" descr="Hasil gambar"/>
          <p:cNvPicPr>
            <a:picLocks noChangeAspect="1" noChangeArrowheads="1"/>
          </p:cNvPicPr>
          <p:nvPr/>
        </p:nvPicPr>
        <p:blipFill>
          <a:blip r:embed="rId5"/>
          <a:srcRect t="3558" b="8107"/>
          <a:stretch>
            <a:fillRect/>
          </a:stretch>
        </p:blipFill>
        <p:spPr bwMode="auto">
          <a:xfrm>
            <a:off x="1763713" y="3895725"/>
            <a:ext cx="2232025" cy="2794000"/>
          </a:xfrm>
          <a:prstGeom prst="rect">
            <a:avLst/>
          </a:prstGeom>
          <a:noFill/>
          <a:ln w="9525">
            <a:noFill/>
            <a:miter lim="800000"/>
            <a:headEnd/>
            <a:tailEnd/>
          </a:ln>
        </p:spPr>
      </p:pic>
      <p:pic>
        <p:nvPicPr>
          <p:cNvPr id="57350" name="Picture 4" descr="Hasil gambar"/>
          <p:cNvPicPr>
            <a:picLocks noChangeAspect="1" noChangeArrowheads="1"/>
          </p:cNvPicPr>
          <p:nvPr/>
        </p:nvPicPr>
        <p:blipFill>
          <a:blip r:embed="rId6"/>
          <a:srcRect l="7730" t="9564" r="9953" b="8339"/>
          <a:stretch>
            <a:fillRect/>
          </a:stretch>
        </p:blipFill>
        <p:spPr bwMode="auto">
          <a:xfrm>
            <a:off x="6889750" y="188913"/>
            <a:ext cx="2019300" cy="260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1857375"/>
            <a:ext cx="4475162" cy="2232025"/>
          </a:xfrm>
        </p:spPr>
        <p:txBody>
          <a:bodyPr rtlCol="0">
            <a:normAutofit/>
          </a:bodyPr>
          <a:lstStyle/>
          <a:p>
            <a:pPr eaLnBrk="1" fontAlgn="auto" hangingPunct="1">
              <a:spcAft>
                <a:spcPts val="0"/>
              </a:spcAft>
              <a:buFont typeface="Wingdings 2" pitchFamily="18" charset="2"/>
              <a:buNone/>
              <a:defRPr/>
            </a:pPr>
            <a:r>
              <a:rPr lang="en-US" sz="2400" b="1" dirty="0"/>
              <a:t>2. </a:t>
            </a:r>
            <a:r>
              <a:rPr lang="en-US" sz="2400" b="1" u="sng" dirty="0" smtClean="0">
                <a:solidFill>
                  <a:srgbClr val="FF0000"/>
                </a:solidFill>
              </a:rPr>
              <a:t>Logical/mathematical </a:t>
            </a:r>
            <a:r>
              <a:rPr lang="en-US" sz="2400" b="1" u="sng" dirty="0">
                <a:solidFill>
                  <a:srgbClr val="FF0000"/>
                </a:solidFill>
              </a:rPr>
              <a:t>:</a:t>
            </a:r>
          </a:p>
          <a:p>
            <a:pPr marL="744538" eaLnBrk="1" fontAlgn="auto" hangingPunct="1">
              <a:spcAft>
                <a:spcPts val="0"/>
              </a:spcAft>
              <a:buFont typeface="Arial" pitchFamily="34" charset="0"/>
              <a:buChar char="•"/>
              <a:defRPr/>
            </a:pPr>
            <a:r>
              <a:rPr lang="en-US" sz="2400" b="1" dirty="0"/>
              <a:t>Understand and manipulate numbers</a:t>
            </a:r>
          </a:p>
          <a:p>
            <a:pPr marL="744538" eaLnBrk="1" fontAlgn="auto" hangingPunct="1">
              <a:spcAft>
                <a:spcPts val="0"/>
              </a:spcAft>
              <a:buFont typeface="Arial" pitchFamily="34" charset="0"/>
              <a:buChar char="•"/>
              <a:defRPr/>
            </a:pPr>
            <a:r>
              <a:rPr lang="en-US" sz="2400" b="1" dirty="0"/>
              <a:t>See cause and effect relationship</a:t>
            </a:r>
          </a:p>
          <a:p>
            <a:pPr eaLnBrk="1" fontAlgn="auto" hangingPunct="1">
              <a:spcAft>
                <a:spcPts val="0"/>
              </a:spcAft>
              <a:buFont typeface="Arial" pitchFamily="34" charset="0"/>
              <a:buChar char="•"/>
              <a:defRPr/>
            </a:pPr>
            <a:endParaRPr lang="en-US" dirty="0"/>
          </a:p>
        </p:txBody>
      </p:sp>
      <p:sp>
        <p:nvSpPr>
          <p:cNvPr id="58371"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b="1" smtClean="0"/>
              <a:t/>
            </a:r>
            <a:br>
              <a:rPr lang="id-ID" sz="2800" b="1" smtClean="0"/>
            </a:br>
            <a:r>
              <a:rPr lang="en-US" sz="2000" smtClean="0"/>
              <a:t> (from different sources)</a:t>
            </a:r>
          </a:p>
        </p:txBody>
      </p:sp>
      <p:sp>
        <p:nvSpPr>
          <p:cNvPr id="5" name="Rectangle 4"/>
          <p:cNvSpPr/>
          <p:nvPr/>
        </p:nvSpPr>
        <p:spPr>
          <a:xfrm>
            <a:off x="4833938" y="1628775"/>
            <a:ext cx="3841750" cy="5262563"/>
          </a:xfrm>
          <a:prstGeom prst="rect">
            <a:avLst/>
          </a:prstGeom>
        </p:spPr>
        <p:txBody>
          <a:bodyPr>
            <a:spAutoFit/>
          </a:bodyPr>
          <a:lstStyle/>
          <a:p>
            <a:pPr fontAlgn="auto">
              <a:spcBef>
                <a:spcPts val="0"/>
              </a:spcBef>
              <a:spcAft>
                <a:spcPts val="0"/>
              </a:spcAft>
              <a:buFont typeface="Wingdings 2" pitchFamily="18" charset="2"/>
              <a:buNone/>
              <a:defRPr/>
            </a:pPr>
            <a:r>
              <a:rPr lang="en-US" sz="2400" b="1" dirty="0">
                <a:effectLst>
                  <a:outerShdw blurRad="38100" dist="38100" dir="2700000" algn="tl">
                    <a:srgbClr val="000000">
                      <a:alpha val="43137"/>
                    </a:srgbClr>
                  </a:outerShdw>
                </a:effectLst>
                <a:latin typeface="+mn-lt"/>
                <a:cs typeface="+mn-cs"/>
                <a:hlinkClick r:id="rId2"/>
              </a:rPr>
              <a:t>Grammar categorizing activities</a:t>
            </a:r>
            <a:endParaRPr lang="en-US" sz="2400" b="1" dirty="0">
              <a:effectLst>
                <a:outerShdw blurRad="38100" dist="38100" dir="2700000" algn="tl">
                  <a:srgbClr val="000000">
                    <a:alpha val="43137"/>
                  </a:srgbClr>
                </a:outerShdw>
              </a:effectLst>
              <a:latin typeface="+mn-lt"/>
              <a:cs typeface="+mn-cs"/>
            </a:endParaRPr>
          </a:p>
          <a:p>
            <a:pPr marL="627063" indent="-354013" fontAlgn="auto">
              <a:spcBef>
                <a:spcPts val="0"/>
              </a:spcBef>
              <a:spcAft>
                <a:spcPts val="0"/>
              </a:spcAft>
              <a:buFont typeface="Arial" pitchFamily="34" charset="0"/>
              <a:buChar char="•"/>
              <a:defRPr/>
            </a:pPr>
            <a:r>
              <a:rPr lang="en-US" sz="2400" b="1" dirty="0">
                <a:latin typeface="+mn-lt"/>
                <a:cs typeface="+mn-cs"/>
              </a:rPr>
              <a:t>Grammar rules study and inductive explanations</a:t>
            </a:r>
            <a:endParaRPr lang="id-ID" sz="2400" b="1" dirty="0">
              <a:latin typeface="+mn-lt"/>
              <a:cs typeface="+mn-cs"/>
            </a:endParaRPr>
          </a:p>
          <a:p>
            <a:pPr marL="627063" indent="-354013" fontAlgn="auto">
              <a:spcBef>
                <a:spcPts val="0"/>
              </a:spcBef>
              <a:spcAft>
                <a:spcPts val="0"/>
              </a:spcAft>
              <a:buFont typeface="Arial" pitchFamily="34" charset="0"/>
              <a:buChar char="•"/>
              <a:defRPr/>
            </a:pPr>
            <a:endParaRPr lang="en-US" sz="2400" b="1" dirty="0">
              <a:latin typeface="+mn-lt"/>
              <a:cs typeface="+mn-cs"/>
            </a:endParaRPr>
          </a:p>
          <a:p>
            <a:pPr marL="627063" indent="-354013" fontAlgn="auto">
              <a:spcBef>
                <a:spcPts val="0"/>
              </a:spcBef>
              <a:spcAft>
                <a:spcPts val="0"/>
              </a:spcAft>
              <a:buFont typeface="Arial" pitchFamily="34" charset="0"/>
              <a:buChar char="•"/>
              <a:defRPr/>
            </a:pPr>
            <a:r>
              <a:rPr lang="en-US" sz="2400" b="1" dirty="0">
                <a:effectLst>
                  <a:outerShdw blurRad="38100" dist="38100" dir="2700000" algn="tl">
                    <a:srgbClr val="000000">
                      <a:alpha val="43137"/>
                    </a:srgbClr>
                  </a:outerShdw>
                </a:effectLst>
                <a:latin typeface="+mn-lt"/>
                <a:cs typeface="+mn-cs"/>
                <a:hlinkClick r:id="rId3"/>
              </a:rPr>
              <a:t>Error recognition</a:t>
            </a:r>
            <a:endParaRPr lang="id-ID" sz="2400" b="1" dirty="0">
              <a:effectLst>
                <a:outerShdw blurRad="38100" dist="38100" dir="2700000" algn="tl">
                  <a:srgbClr val="000000">
                    <a:alpha val="43137"/>
                  </a:srgbClr>
                </a:outerShdw>
              </a:effectLst>
              <a:latin typeface="+mn-lt"/>
              <a:cs typeface="+mn-cs"/>
            </a:endParaRPr>
          </a:p>
          <a:p>
            <a:pPr marL="627063" indent="-354013" fontAlgn="auto">
              <a:spcBef>
                <a:spcPts val="0"/>
              </a:spcBef>
              <a:spcAft>
                <a:spcPts val="0"/>
              </a:spcAft>
              <a:buFont typeface="Arial" pitchFamily="34" charset="0"/>
              <a:buChar char="•"/>
              <a:defRPr/>
            </a:pPr>
            <a:endParaRPr lang="en-US" sz="2400" b="1" dirty="0">
              <a:effectLst>
                <a:outerShdw blurRad="38100" dist="38100" dir="2700000" algn="tl">
                  <a:srgbClr val="000000">
                    <a:alpha val="43137"/>
                  </a:srgbClr>
                </a:outerShdw>
              </a:effectLst>
              <a:latin typeface="+mn-lt"/>
              <a:cs typeface="+mn-cs"/>
            </a:endParaRPr>
          </a:p>
          <a:p>
            <a:pPr marL="627063" indent="-354013" fontAlgn="auto">
              <a:spcBef>
                <a:spcPts val="0"/>
              </a:spcBef>
              <a:spcAft>
                <a:spcPts val="0"/>
              </a:spcAft>
              <a:buFont typeface="Arial" pitchFamily="34" charset="0"/>
              <a:buChar char="•"/>
              <a:defRPr/>
            </a:pPr>
            <a:r>
              <a:rPr lang="en-US" sz="2400" b="1" dirty="0">
                <a:latin typeface="+mn-lt"/>
                <a:cs typeface="+mn-cs"/>
              </a:rPr>
              <a:t>Correcting work based on teacher indications</a:t>
            </a:r>
            <a:endParaRPr lang="id-ID" sz="2400" b="1" dirty="0">
              <a:latin typeface="+mn-lt"/>
              <a:cs typeface="+mn-cs"/>
            </a:endParaRPr>
          </a:p>
          <a:p>
            <a:pPr marL="627063" indent="-354013" fontAlgn="auto">
              <a:spcBef>
                <a:spcPts val="0"/>
              </a:spcBef>
              <a:spcAft>
                <a:spcPts val="0"/>
              </a:spcAft>
              <a:buFont typeface="Arial" pitchFamily="34" charset="0"/>
              <a:buChar char="•"/>
              <a:defRPr/>
            </a:pPr>
            <a:endParaRPr lang="en-US" sz="2400" b="1" dirty="0">
              <a:latin typeface="+mn-lt"/>
              <a:cs typeface="+mn-cs"/>
            </a:endParaRPr>
          </a:p>
          <a:p>
            <a:pPr marL="627063" indent="-354013" fontAlgn="auto">
              <a:spcBef>
                <a:spcPts val="0"/>
              </a:spcBef>
              <a:spcAft>
                <a:spcPts val="0"/>
              </a:spcAft>
              <a:buFont typeface="Arial" pitchFamily="34" charset="0"/>
              <a:buChar char="•"/>
              <a:defRPr/>
            </a:pPr>
            <a:r>
              <a:rPr lang="en-US" sz="2400" b="1" dirty="0">
                <a:effectLst>
                  <a:outerShdw blurRad="38100" dist="38100" dir="2700000" algn="tl">
                    <a:srgbClr val="000000">
                      <a:alpha val="43137"/>
                    </a:srgbClr>
                  </a:outerShdw>
                </a:effectLst>
                <a:latin typeface="+mn-lt"/>
                <a:cs typeface="+mn-cs"/>
                <a:hlinkClick r:id="rId4"/>
              </a:rPr>
              <a:t>Develop mind-maps</a:t>
            </a:r>
            <a:r>
              <a:rPr lang="en-US" sz="2400" b="1" dirty="0">
                <a:effectLst>
                  <a:outerShdw blurRad="38100" dist="38100" dir="2700000" algn="tl">
                    <a:srgbClr val="000000">
                      <a:alpha val="43137"/>
                    </a:srgbClr>
                  </a:outerShdw>
                </a:effectLst>
                <a:latin typeface="+mn-lt"/>
                <a:cs typeface="+mn-cs"/>
              </a:rPr>
              <a:t> </a:t>
            </a:r>
            <a:r>
              <a:rPr lang="en-US" sz="2400" b="1" dirty="0">
                <a:latin typeface="+mn-lt"/>
                <a:cs typeface="+mn-cs"/>
              </a:rPr>
              <a:t>and other </a:t>
            </a:r>
            <a:r>
              <a:rPr lang="en-US" sz="2400" b="1" dirty="0">
                <a:effectLst>
                  <a:outerShdw blurRad="38100" dist="38100" dir="2700000" algn="tl">
                    <a:srgbClr val="000000">
                      <a:alpha val="43137"/>
                    </a:srgbClr>
                  </a:outerShdw>
                </a:effectLst>
                <a:latin typeface="+mn-lt"/>
                <a:cs typeface="+mn-cs"/>
                <a:hlinkClick r:id="rId5"/>
              </a:rPr>
              <a:t>vocabulary charts</a:t>
            </a:r>
            <a:endParaRPr lang="en-US" sz="2400" b="1" dirty="0">
              <a:effectLst>
                <a:outerShdw blurRad="38100" dist="38100" dir="2700000" algn="tl">
                  <a:srgbClr val="000000">
                    <a:alpha val="43137"/>
                  </a:srgbClr>
                </a:outerShdw>
              </a:effectLst>
              <a:latin typeface="+mn-lt"/>
              <a:cs typeface="+mn-cs"/>
            </a:endParaRPr>
          </a:p>
        </p:txBody>
      </p:sp>
      <p:pic>
        <p:nvPicPr>
          <p:cNvPr id="58373" name="Picture 5"/>
          <p:cNvPicPr>
            <a:picLocks noChangeAspect="1"/>
          </p:cNvPicPr>
          <p:nvPr/>
        </p:nvPicPr>
        <p:blipFill>
          <a:blip r:embed="rId6"/>
          <a:srcRect/>
          <a:stretch>
            <a:fillRect/>
          </a:stretch>
        </p:blipFill>
        <p:spPr bwMode="auto">
          <a:xfrm>
            <a:off x="1500188" y="4648200"/>
            <a:ext cx="2341562"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1143000"/>
            <a:ext cx="6143625" cy="5715000"/>
          </a:xfrm>
        </p:spPr>
        <p:txBody>
          <a:bodyPr rtlCol="0">
            <a:normAutofit fontScale="55000" lnSpcReduction="20000"/>
          </a:bodyPr>
          <a:lstStyle/>
          <a:p>
            <a:pPr eaLnBrk="1" fontAlgn="auto" hangingPunct="1">
              <a:spcAft>
                <a:spcPts val="0"/>
              </a:spcAft>
              <a:buFont typeface="Wingdings 2" pitchFamily="18" charset="2"/>
              <a:buNone/>
              <a:defRPr/>
            </a:pPr>
            <a:r>
              <a:rPr lang="en-US" sz="4400" b="1" dirty="0"/>
              <a:t>3. </a:t>
            </a:r>
            <a:r>
              <a:rPr lang="en-US" sz="4400" b="1" u="sng" dirty="0">
                <a:solidFill>
                  <a:srgbClr val="FF0000"/>
                </a:solidFill>
              </a:rPr>
              <a:t>Spatial :</a:t>
            </a:r>
          </a:p>
          <a:p>
            <a:pPr marL="685800" eaLnBrk="1" fontAlgn="auto" hangingPunct="1">
              <a:spcAft>
                <a:spcPts val="0"/>
              </a:spcAft>
              <a:buFont typeface="Arial" pitchFamily="34" charset="0"/>
              <a:buChar char="•"/>
              <a:defRPr/>
            </a:pPr>
            <a:r>
              <a:rPr lang="en-US" sz="4400" b="1" dirty="0"/>
              <a:t>Form mental images of layouts</a:t>
            </a:r>
          </a:p>
          <a:p>
            <a:pPr marL="685800" eaLnBrk="1" fontAlgn="auto" hangingPunct="1">
              <a:spcAft>
                <a:spcPts val="0"/>
              </a:spcAft>
              <a:buFont typeface="Arial" pitchFamily="34" charset="0"/>
              <a:buChar char="•"/>
              <a:defRPr/>
            </a:pPr>
            <a:r>
              <a:rPr lang="en-US" sz="4400" b="1" dirty="0"/>
              <a:t>Find ways around</a:t>
            </a:r>
          </a:p>
          <a:p>
            <a:pPr marL="685800" eaLnBrk="1" fontAlgn="auto" hangingPunct="1">
              <a:spcAft>
                <a:spcPts val="0"/>
              </a:spcAft>
              <a:buFont typeface="Arial" pitchFamily="34" charset="0"/>
              <a:buChar char="•"/>
              <a:defRPr/>
            </a:pPr>
            <a:r>
              <a:rPr lang="en-US" sz="4400" b="1" dirty="0"/>
              <a:t>Learn through pictures and drawings</a:t>
            </a:r>
          </a:p>
          <a:p>
            <a:pPr marL="687388" eaLnBrk="1" fontAlgn="auto" hangingPunct="1">
              <a:spcAft>
                <a:spcPts val="0"/>
              </a:spcAft>
              <a:buFont typeface="Arial" pitchFamily="34" charset="0"/>
              <a:buChar char="•"/>
              <a:defRPr/>
            </a:pPr>
            <a:r>
              <a:rPr lang="en-US" sz="4400" b="1" dirty="0">
                <a:effectLst>
                  <a:outerShdw blurRad="38100" dist="38100" dir="2700000" algn="tl">
                    <a:srgbClr val="000000">
                      <a:alpha val="43137"/>
                    </a:srgbClr>
                  </a:outerShdw>
                </a:effectLst>
                <a:hlinkClick r:id="rId2"/>
              </a:rPr>
              <a:t>Mind maps</a:t>
            </a:r>
            <a:endParaRPr lang="en-US" sz="4400" b="1" dirty="0">
              <a:effectLst>
                <a:outerShdw blurRad="38100" dist="38100" dir="2700000" algn="tl">
                  <a:srgbClr val="000000">
                    <a:alpha val="43137"/>
                  </a:srgbClr>
                </a:outerShdw>
              </a:effectLst>
            </a:endParaRPr>
          </a:p>
          <a:p>
            <a:pPr marL="687388" eaLnBrk="1" fontAlgn="auto" hangingPunct="1">
              <a:spcAft>
                <a:spcPts val="0"/>
              </a:spcAft>
              <a:buFont typeface="Arial" pitchFamily="34" charset="0"/>
              <a:buChar char="•"/>
              <a:defRPr/>
            </a:pPr>
            <a:r>
              <a:rPr lang="en-US" sz="4400" b="1" dirty="0">
                <a:effectLst>
                  <a:outerShdw blurRad="38100" dist="38100" dir="2700000" algn="tl">
                    <a:srgbClr val="000000">
                      <a:alpha val="43137"/>
                    </a:srgbClr>
                  </a:outerShdw>
                </a:effectLst>
                <a:hlinkClick r:id="rId3"/>
              </a:rPr>
              <a:t>Using photos, paintings, etc. to encourage discourse</a:t>
            </a:r>
            <a:endParaRPr lang="en-US" sz="4400" b="1" dirty="0">
              <a:effectLst>
                <a:outerShdw blurRad="38100" dist="38100" dir="2700000" algn="tl">
                  <a:srgbClr val="000000">
                    <a:alpha val="43137"/>
                  </a:srgbClr>
                </a:outerShdw>
              </a:effectLst>
            </a:endParaRPr>
          </a:p>
          <a:p>
            <a:pPr marL="687388" eaLnBrk="1" fontAlgn="auto" hangingPunct="1">
              <a:spcAft>
                <a:spcPts val="0"/>
              </a:spcAft>
              <a:buFont typeface="Arial" pitchFamily="34" charset="0"/>
              <a:buChar char="•"/>
              <a:defRPr/>
            </a:pPr>
            <a:r>
              <a:rPr lang="en-US" sz="4400" b="1" dirty="0">
                <a:effectLst>
                  <a:outerShdw blurRad="38100" dist="38100" dir="2700000" algn="tl">
                    <a:srgbClr val="000000">
                      <a:alpha val="43137"/>
                    </a:srgbClr>
                  </a:outerShdw>
                </a:effectLst>
                <a:hlinkClick r:id="rId4"/>
              </a:rPr>
              <a:t>Creating personal road maps</a:t>
            </a:r>
            <a:r>
              <a:rPr lang="en-US" sz="4400" b="1" dirty="0">
                <a:effectLst>
                  <a:outerShdw blurRad="38100" dist="38100" dir="2700000" algn="tl">
                    <a:srgbClr val="000000">
                      <a:alpha val="43137"/>
                    </a:srgbClr>
                  </a:outerShdw>
                </a:effectLst>
              </a:rPr>
              <a:t> </a:t>
            </a:r>
            <a:r>
              <a:rPr lang="en-US" sz="4400" b="1" dirty="0"/>
              <a:t>/ other visual aids to use during discourse</a:t>
            </a:r>
          </a:p>
          <a:p>
            <a:pPr marL="687388" eaLnBrk="1" fontAlgn="auto" hangingPunct="1">
              <a:spcAft>
                <a:spcPts val="0"/>
              </a:spcAft>
              <a:buFont typeface="Arial" pitchFamily="34" charset="0"/>
              <a:buChar char="•"/>
              <a:defRPr/>
            </a:pPr>
            <a:r>
              <a:rPr lang="en-US" sz="4400" b="1" dirty="0"/>
              <a:t>Graphs used to initiate explanations of statistics</a:t>
            </a:r>
          </a:p>
          <a:p>
            <a:pPr marL="687388" eaLnBrk="1" fontAlgn="auto" hangingPunct="1">
              <a:spcAft>
                <a:spcPts val="0"/>
              </a:spcAft>
              <a:buFont typeface="Arial" pitchFamily="34" charset="0"/>
              <a:buChar char="•"/>
              <a:defRPr/>
            </a:pPr>
            <a:r>
              <a:rPr lang="en-US" sz="4400" b="1" dirty="0">
                <a:effectLst>
                  <a:outerShdw blurRad="38100" dist="38100" dir="2700000" algn="tl">
                    <a:srgbClr val="000000">
                      <a:alpha val="43137"/>
                    </a:srgbClr>
                  </a:outerShdw>
                </a:effectLst>
                <a:hlinkClick r:id="rId5"/>
              </a:rPr>
              <a:t>Videos</a:t>
            </a:r>
            <a:endParaRPr lang="en-US" sz="4400" b="1" dirty="0">
              <a:effectLst>
                <a:outerShdw blurRad="38100" dist="38100" dir="2700000" algn="tl">
                  <a:srgbClr val="000000">
                    <a:alpha val="43137"/>
                  </a:srgbClr>
                </a:outerShdw>
              </a:effectLst>
            </a:endParaRPr>
          </a:p>
          <a:p>
            <a:pPr marL="687388" eaLnBrk="1" fontAlgn="auto" hangingPunct="1">
              <a:spcAft>
                <a:spcPts val="0"/>
              </a:spcAft>
              <a:buFont typeface="Arial" pitchFamily="34" charset="0"/>
              <a:buChar char="•"/>
              <a:defRPr/>
            </a:pPr>
            <a:r>
              <a:rPr lang="en-US" sz="4400" b="1" dirty="0">
                <a:effectLst>
                  <a:outerShdw blurRad="38100" dist="38100" dir="2700000" algn="tl">
                    <a:srgbClr val="000000">
                      <a:alpha val="43137"/>
                    </a:srgbClr>
                  </a:outerShdw>
                </a:effectLst>
                <a:hlinkClick r:id="rId6"/>
              </a:rPr>
              <a:t>Creating multimedia projects</a:t>
            </a:r>
            <a:endParaRPr lang="en-US" sz="4400" b="1" dirty="0">
              <a:effectLst>
                <a:outerShdw blurRad="38100" dist="38100" dir="2700000" algn="tl">
                  <a:srgbClr val="000000">
                    <a:alpha val="43137"/>
                  </a:srgbClr>
                </a:outerShdw>
              </a:effectLst>
            </a:endParaRPr>
          </a:p>
          <a:p>
            <a:pPr marL="687388" eaLnBrk="1" fontAlgn="auto" hangingPunct="1">
              <a:spcAft>
                <a:spcPts val="0"/>
              </a:spcAft>
              <a:buFont typeface="Arial" pitchFamily="34" charset="0"/>
              <a:buChar char="•"/>
              <a:defRPr/>
            </a:pPr>
            <a:r>
              <a:rPr lang="en-US" sz="4400" b="1" dirty="0"/>
              <a:t>Highlighting texts in different colors to indicate tense, or function</a:t>
            </a:r>
          </a:p>
          <a:p>
            <a:pPr marL="687388" eaLnBrk="1" fontAlgn="auto" hangingPunct="1">
              <a:spcAft>
                <a:spcPts val="0"/>
              </a:spcAft>
              <a:buFont typeface="Arial" pitchFamily="34" charset="0"/>
              <a:buChar char="•"/>
              <a:defRPr/>
            </a:pPr>
            <a:r>
              <a:rPr lang="en-US" sz="4400" b="1" dirty="0"/>
              <a:t>Games such as Pictionary</a:t>
            </a:r>
          </a:p>
          <a:p>
            <a:pPr eaLnBrk="1" fontAlgn="auto" hangingPunct="1">
              <a:spcAft>
                <a:spcPts val="0"/>
              </a:spcAft>
              <a:buFont typeface="Arial" pitchFamily="34" charset="0"/>
              <a:buChar char="•"/>
              <a:defRPr/>
            </a:pPr>
            <a:endParaRPr lang="en-US" dirty="0"/>
          </a:p>
        </p:txBody>
      </p:sp>
      <p:sp>
        <p:nvSpPr>
          <p:cNvPr id="59395"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b="1" smtClean="0"/>
              <a:t/>
            </a:r>
            <a:br>
              <a:rPr lang="id-ID" sz="2800" b="1" smtClean="0"/>
            </a:br>
            <a:r>
              <a:rPr lang="en-US" sz="2000" smtClean="0"/>
              <a:t> (from different sources)</a:t>
            </a:r>
          </a:p>
        </p:txBody>
      </p:sp>
      <p:pic>
        <p:nvPicPr>
          <p:cNvPr id="59396" name="Picture 2" descr="Hasil gambar"/>
          <p:cNvPicPr>
            <a:picLocks noChangeAspect="1" noChangeArrowheads="1"/>
          </p:cNvPicPr>
          <p:nvPr/>
        </p:nvPicPr>
        <p:blipFill>
          <a:blip r:embed="rId7"/>
          <a:srcRect/>
          <a:stretch>
            <a:fillRect/>
          </a:stretch>
        </p:blipFill>
        <p:spPr bwMode="auto">
          <a:xfrm>
            <a:off x="5880100" y="692150"/>
            <a:ext cx="3263900" cy="2273300"/>
          </a:xfrm>
          <a:prstGeom prst="rect">
            <a:avLst/>
          </a:prstGeom>
          <a:noFill/>
          <a:ln w="9525">
            <a:noFill/>
            <a:miter lim="800000"/>
            <a:headEnd/>
            <a:tailEnd/>
          </a:ln>
        </p:spPr>
      </p:pic>
      <p:sp>
        <p:nvSpPr>
          <p:cNvPr id="59397" name="AutoShape 4" descr="Hasil gambar untuk flashcard for young learner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59398" name="Picture 5"/>
          <p:cNvPicPr>
            <a:picLocks noChangeAspect="1" noChangeArrowheads="1"/>
          </p:cNvPicPr>
          <p:nvPr/>
        </p:nvPicPr>
        <p:blipFill>
          <a:blip r:embed="rId8"/>
          <a:srcRect/>
          <a:stretch>
            <a:fillRect/>
          </a:stretch>
        </p:blipFill>
        <p:spPr bwMode="auto">
          <a:xfrm>
            <a:off x="6235700" y="3443288"/>
            <a:ext cx="2552700"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627688" cy="4525963"/>
          </a:xfrm>
        </p:spPr>
        <p:txBody>
          <a:bodyPr rtlCol="0">
            <a:normAutofit fontScale="70000" lnSpcReduction="20000"/>
          </a:bodyPr>
          <a:lstStyle/>
          <a:p>
            <a:pPr eaLnBrk="1" fontAlgn="auto" hangingPunct="1">
              <a:spcAft>
                <a:spcPts val="0"/>
              </a:spcAft>
              <a:buFont typeface="Wingdings 2" pitchFamily="18" charset="2"/>
              <a:buNone/>
              <a:defRPr/>
            </a:pPr>
            <a:r>
              <a:rPr lang="en-US" sz="3400" b="1" dirty="0"/>
              <a:t>4. </a:t>
            </a:r>
            <a:r>
              <a:rPr lang="en-US" sz="3400" b="1" u="sng" dirty="0">
                <a:solidFill>
                  <a:srgbClr val="FF0000"/>
                </a:solidFill>
              </a:rPr>
              <a:t>Bodily/Kinesthetic:</a:t>
            </a:r>
          </a:p>
          <a:p>
            <a:pPr marL="744538" eaLnBrk="1" fontAlgn="auto" hangingPunct="1">
              <a:spcAft>
                <a:spcPts val="0"/>
              </a:spcAft>
              <a:buFont typeface="Arial" pitchFamily="34" charset="0"/>
              <a:buChar char="•"/>
              <a:defRPr/>
            </a:pPr>
            <a:r>
              <a:rPr lang="en-US" sz="3400" b="1" dirty="0"/>
              <a:t>Use parts of body to make things</a:t>
            </a:r>
          </a:p>
          <a:p>
            <a:pPr marL="744538" eaLnBrk="1" fontAlgn="auto" hangingPunct="1">
              <a:spcAft>
                <a:spcPts val="0"/>
              </a:spcAft>
              <a:buFont typeface="Arial" pitchFamily="34" charset="0"/>
              <a:buChar char="•"/>
              <a:defRPr/>
            </a:pPr>
            <a:r>
              <a:rPr lang="en-US" sz="3400" b="1" dirty="0"/>
              <a:t>Do activities such as playing ball games</a:t>
            </a:r>
          </a:p>
          <a:p>
            <a:pPr marL="744538" eaLnBrk="1" fontAlgn="auto" hangingPunct="1">
              <a:spcAft>
                <a:spcPts val="0"/>
              </a:spcAft>
              <a:buFont typeface="Arial" pitchFamily="34" charset="0"/>
              <a:buChar char="•"/>
              <a:defRPr/>
            </a:pPr>
            <a:r>
              <a:rPr lang="en-US" sz="3400" b="1" dirty="0"/>
              <a:t>Typing </a:t>
            </a:r>
          </a:p>
          <a:p>
            <a:pPr marL="744538" eaLnBrk="1" fontAlgn="auto" hangingPunct="1">
              <a:spcAft>
                <a:spcPts val="0"/>
              </a:spcAft>
              <a:buFont typeface="Arial" pitchFamily="34" charset="0"/>
              <a:buChar char="•"/>
              <a:defRPr/>
            </a:pPr>
            <a:r>
              <a:rPr lang="en-US" sz="3400" b="1" dirty="0">
                <a:effectLst>
                  <a:outerShdw blurRad="38100" dist="38100" dir="2700000" algn="tl">
                    <a:srgbClr val="000000">
                      <a:alpha val="43137"/>
                    </a:srgbClr>
                  </a:outerShdw>
                </a:effectLst>
                <a:hlinkClick r:id="rId2"/>
              </a:rPr>
              <a:t>Movement games</a:t>
            </a:r>
            <a:r>
              <a:rPr lang="en-US" sz="3400" b="1" dirty="0">
                <a:effectLst>
                  <a:outerShdw blurRad="38100" dist="38100" dir="2700000" algn="tl">
                    <a:srgbClr val="000000">
                      <a:alpha val="43137"/>
                    </a:srgbClr>
                  </a:outerShdw>
                </a:effectLst>
              </a:rPr>
              <a:t> </a:t>
            </a:r>
            <a:r>
              <a:rPr lang="en-US" sz="3400" b="1" dirty="0"/>
              <a:t>(especially popular in children's English classes)</a:t>
            </a:r>
          </a:p>
          <a:p>
            <a:pPr marL="744538" eaLnBrk="1" fontAlgn="auto" hangingPunct="1">
              <a:spcAft>
                <a:spcPts val="0"/>
              </a:spcAft>
              <a:buFont typeface="Arial" pitchFamily="34" charset="0"/>
              <a:buChar char="•"/>
              <a:defRPr/>
            </a:pPr>
            <a:r>
              <a:rPr lang="en-US" sz="3400" b="1" dirty="0">
                <a:effectLst>
                  <a:outerShdw blurRad="38100" dist="38100" dir="2700000" algn="tl">
                    <a:srgbClr val="000000">
                      <a:alpha val="43137"/>
                    </a:srgbClr>
                  </a:outerShdw>
                </a:effectLst>
                <a:hlinkClick r:id="rId3"/>
              </a:rPr>
              <a:t>Role plays</a:t>
            </a:r>
            <a:r>
              <a:rPr lang="en-US" sz="3400" b="1" dirty="0">
                <a:effectLst>
                  <a:outerShdw blurRad="38100" dist="38100" dir="2700000" algn="tl">
                    <a:srgbClr val="000000">
                      <a:alpha val="43137"/>
                    </a:srgbClr>
                  </a:outerShdw>
                </a:effectLst>
              </a:rPr>
              <a:t> </a:t>
            </a:r>
            <a:r>
              <a:rPr lang="en-US" sz="3400" b="1" dirty="0"/>
              <a:t>/ drama</a:t>
            </a:r>
          </a:p>
          <a:p>
            <a:pPr marL="744538" eaLnBrk="1" fontAlgn="auto" hangingPunct="1">
              <a:spcAft>
                <a:spcPts val="0"/>
              </a:spcAft>
              <a:buFont typeface="Arial" pitchFamily="34" charset="0"/>
              <a:buChar char="•"/>
              <a:defRPr/>
            </a:pPr>
            <a:r>
              <a:rPr lang="en-US" sz="3400" b="1" dirty="0"/>
              <a:t>Pantomime vocabulary activities</a:t>
            </a:r>
          </a:p>
          <a:p>
            <a:pPr marL="744538" eaLnBrk="1" fontAlgn="auto" hangingPunct="1">
              <a:spcAft>
                <a:spcPts val="0"/>
              </a:spcAft>
              <a:buFont typeface="Arial" pitchFamily="34" charset="0"/>
              <a:buChar char="•"/>
              <a:defRPr/>
            </a:pPr>
            <a:r>
              <a:rPr lang="en-US" sz="3400" b="1" dirty="0"/>
              <a:t>Facial expression games</a:t>
            </a:r>
          </a:p>
          <a:p>
            <a:pPr marL="744538" eaLnBrk="1" fontAlgn="auto" hangingPunct="1">
              <a:spcAft>
                <a:spcPts val="0"/>
              </a:spcAft>
              <a:buFont typeface="Arial" pitchFamily="34" charset="0"/>
              <a:buChar char="•"/>
              <a:defRPr/>
            </a:pPr>
            <a:r>
              <a:rPr lang="en-US" sz="3400" b="1" dirty="0"/>
              <a:t>For classes with access to athletic facilities, explanation of sporting rules</a:t>
            </a:r>
          </a:p>
          <a:p>
            <a:pPr eaLnBrk="1" fontAlgn="auto" hangingPunct="1">
              <a:spcAft>
                <a:spcPts val="0"/>
              </a:spcAft>
              <a:buFont typeface="Arial" pitchFamily="34" charset="0"/>
              <a:buChar char="•"/>
              <a:defRPr/>
            </a:pPr>
            <a:endParaRPr lang="en-US" b="1" dirty="0"/>
          </a:p>
        </p:txBody>
      </p:sp>
      <p:sp>
        <p:nvSpPr>
          <p:cNvPr id="60419"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smtClean="0"/>
              <a:t/>
            </a:r>
            <a:br>
              <a:rPr lang="id-ID" sz="2800" smtClean="0"/>
            </a:br>
            <a:r>
              <a:rPr lang="en-US" sz="2000" smtClean="0"/>
              <a:t> (from different sources)</a:t>
            </a:r>
          </a:p>
        </p:txBody>
      </p:sp>
      <p:sp>
        <p:nvSpPr>
          <p:cNvPr id="60420" name="AutoShape 2" descr="Hasil gambar untuk tpr in learning english"/>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60421" name="Picture 3"/>
          <p:cNvPicPr>
            <a:picLocks noChangeAspect="1" noChangeArrowheads="1"/>
          </p:cNvPicPr>
          <p:nvPr/>
        </p:nvPicPr>
        <p:blipFill>
          <a:blip r:embed="rId4"/>
          <a:srcRect/>
          <a:stretch>
            <a:fillRect/>
          </a:stretch>
        </p:blipFill>
        <p:spPr bwMode="auto">
          <a:xfrm>
            <a:off x="6227763" y="981075"/>
            <a:ext cx="2619375" cy="1743075"/>
          </a:xfrm>
          <a:prstGeom prst="rect">
            <a:avLst/>
          </a:prstGeom>
          <a:noFill/>
          <a:ln w="9525">
            <a:noFill/>
            <a:miter lim="800000"/>
            <a:headEnd/>
            <a:tailEnd/>
          </a:ln>
        </p:spPr>
      </p:pic>
      <p:sp>
        <p:nvSpPr>
          <p:cNvPr id="60422" name="AutoShape 5" descr="Hasil gambar untuk tpr in learning english"/>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id-ID"/>
          </a:p>
        </p:txBody>
      </p:sp>
      <p:pic>
        <p:nvPicPr>
          <p:cNvPr id="60423" name="Picture 6"/>
          <p:cNvPicPr>
            <a:picLocks noChangeAspect="1" noChangeArrowheads="1"/>
          </p:cNvPicPr>
          <p:nvPr/>
        </p:nvPicPr>
        <p:blipFill>
          <a:blip r:embed="rId5"/>
          <a:srcRect/>
          <a:stretch>
            <a:fillRect/>
          </a:stretch>
        </p:blipFill>
        <p:spPr bwMode="auto">
          <a:xfrm>
            <a:off x="6303963" y="3716338"/>
            <a:ext cx="24669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571625"/>
            <a:ext cx="4403725" cy="4714875"/>
          </a:xfrm>
        </p:spPr>
        <p:txBody>
          <a:bodyPr rtlCol="0">
            <a:normAutofit/>
          </a:bodyPr>
          <a:lstStyle/>
          <a:p>
            <a:pPr eaLnBrk="1" fontAlgn="auto" hangingPunct="1">
              <a:spcAft>
                <a:spcPts val="0"/>
              </a:spcAft>
              <a:buFont typeface="Wingdings 2" pitchFamily="18" charset="2"/>
              <a:buNone/>
              <a:defRPr/>
            </a:pPr>
            <a:r>
              <a:rPr lang="en-US" sz="2800" b="1" dirty="0"/>
              <a:t>5. </a:t>
            </a:r>
            <a:r>
              <a:rPr lang="en-US" sz="2800" b="1" u="sng" dirty="0">
                <a:solidFill>
                  <a:srgbClr val="FF0000"/>
                </a:solidFill>
              </a:rPr>
              <a:t>Musical </a:t>
            </a:r>
            <a:r>
              <a:rPr lang="en-US" sz="2800" b="1" dirty="0">
                <a:solidFill>
                  <a:srgbClr val="FF0000"/>
                </a:solidFill>
              </a:rPr>
              <a:t>:</a:t>
            </a:r>
          </a:p>
          <a:p>
            <a:pPr marL="687388" eaLnBrk="1" fontAlgn="auto" hangingPunct="1">
              <a:spcAft>
                <a:spcPts val="0"/>
              </a:spcAft>
              <a:buFont typeface="Arial" pitchFamily="34" charset="0"/>
              <a:buChar char="•"/>
              <a:defRPr/>
            </a:pPr>
            <a:r>
              <a:rPr lang="en-US" sz="2800" b="1" dirty="0"/>
              <a:t>Produce and recognize songs</a:t>
            </a:r>
          </a:p>
          <a:p>
            <a:pPr marL="687388" eaLnBrk="1" fontAlgn="auto" hangingPunct="1">
              <a:spcAft>
                <a:spcPts val="0"/>
              </a:spcAft>
              <a:buFont typeface="Arial" pitchFamily="34" charset="0"/>
              <a:buChar char="•"/>
              <a:defRPr/>
            </a:pPr>
            <a:r>
              <a:rPr lang="en-US" sz="2800" b="1" dirty="0"/>
              <a:t>Play around with melodies</a:t>
            </a:r>
          </a:p>
          <a:p>
            <a:pPr marL="687388" eaLnBrk="1" fontAlgn="auto" hangingPunct="1">
              <a:spcAft>
                <a:spcPts val="0"/>
              </a:spcAft>
              <a:buFont typeface="Arial" pitchFamily="34" charset="0"/>
              <a:buChar char="•"/>
              <a:defRPr/>
            </a:pPr>
            <a:r>
              <a:rPr lang="en-US" sz="2800" b="1" dirty="0"/>
              <a:t>Singing</a:t>
            </a:r>
          </a:p>
          <a:p>
            <a:pPr marL="687388" eaLnBrk="1" fontAlgn="auto" hangingPunct="1">
              <a:spcAft>
                <a:spcPts val="0"/>
              </a:spcAft>
              <a:buFont typeface="Arial" pitchFamily="34" charset="0"/>
              <a:buChar char="•"/>
              <a:defRPr/>
            </a:pPr>
            <a:r>
              <a:rPr lang="en-US" sz="2800" b="1" dirty="0"/>
              <a:t>Composing </a:t>
            </a:r>
            <a:r>
              <a:rPr lang="en-US" sz="2800" b="1" dirty="0" smtClean="0"/>
              <a:t>rhythm</a:t>
            </a:r>
            <a:endParaRPr lang="id-ID" sz="2800" b="1" dirty="0" smtClean="0"/>
          </a:p>
          <a:p>
            <a:pPr marL="687388" eaLnBrk="1" fontAlgn="auto" hangingPunct="1">
              <a:spcAft>
                <a:spcPts val="0"/>
              </a:spcAft>
              <a:buFont typeface="Arial" pitchFamily="34" charset="0"/>
              <a:buChar char="•"/>
              <a:defRPr/>
            </a:pPr>
            <a:r>
              <a:rPr lang="id-ID" sz="2800" b="1" i="1" dirty="0" smtClean="0">
                <a:solidFill>
                  <a:srgbClr val="FF0000"/>
                </a:solidFill>
              </a:rPr>
              <a:t>Adapting/modifying song</a:t>
            </a:r>
            <a:endParaRPr lang="en-US" sz="2800" b="1" i="1" dirty="0">
              <a:solidFill>
                <a:srgbClr val="FF0000"/>
              </a:solidFill>
            </a:endParaRPr>
          </a:p>
          <a:p>
            <a:pPr eaLnBrk="1" fontAlgn="auto" hangingPunct="1">
              <a:spcAft>
                <a:spcPts val="0"/>
              </a:spcAft>
              <a:buFont typeface="Arial" pitchFamily="34" charset="0"/>
              <a:buChar char="•"/>
              <a:defRPr/>
            </a:pPr>
            <a:endParaRPr lang="en-US" dirty="0"/>
          </a:p>
        </p:txBody>
      </p:sp>
      <p:sp>
        <p:nvSpPr>
          <p:cNvPr id="61443" name="Title 1"/>
          <p:cNvSpPr>
            <a:spLocks noGrp="1"/>
          </p:cNvSpPr>
          <p:nvPr>
            <p:ph type="title"/>
          </p:nvPr>
        </p:nvSpPr>
        <p:spPr>
          <a:xfrm>
            <a:off x="0" y="0"/>
            <a:ext cx="5286375" cy="1066800"/>
          </a:xfrm>
          <a:solidFill>
            <a:srgbClr val="FFFF00"/>
          </a:solidFill>
        </p:spPr>
        <p:txBody>
          <a:bodyPr/>
          <a:lstStyle/>
          <a:p>
            <a:pPr eaLnBrk="1" hangingPunct="1"/>
            <a:r>
              <a:rPr lang="en-US" sz="2800" b="1" smtClean="0"/>
              <a:t>Multiple Intelligences</a:t>
            </a:r>
            <a:r>
              <a:rPr lang="id-ID" sz="2800" b="1" smtClean="0"/>
              <a:t/>
            </a:r>
            <a:br>
              <a:rPr lang="id-ID" sz="2800" b="1" smtClean="0"/>
            </a:br>
            <a:r>
              <a:rPr lang="en-US" sz="2000" smtClean="0"/>
              <a:t> (from different sources)</a:t>
            </a:r>
          </a:p>
        </p:txBody>
      </p:sp>
      <p:sp>
        <p:nvSpPr>
          <p:cNvPr id="61444" name="AutoShape 4" descr="Hasil gambar untuk itsy bitsy spider so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sp>
        <p:nvSpPr>
          <p:cNvPr id="61445" name="AutoShape 7" descr="Hasil gambar untuk itsy bitsy spider song"/>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id-ID"/>
          </a:p>
        </p:txBody>
      </p:sp>
      <p:pic>
        <p:nvPicPr>
          <p:cNvPr id="61446" name="Picture 3"/>
          <p:cNvPicPr>
            <a:picLocks noChangeAspect="1" noChangeArrowheads="1"/>
          </p:cNvPicPr>
          <p:nvPr/>
        </p:nvPicPr>
        <p:blipFill>
          <a:blip r:embed="rId2"/>
          <a:srcRect/>
          <a:stretch>
            <a:fillRect/>
          </a:stretch>
        </p:blipFill>
        <p:spPr bwMode="auto">
          <a:xfrm>
            <a:off x="6227763" y="1643063"/>
            <a:ext cx="2619375" cy="3643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4938" y="0"/>
            <a:ext cx="3471862" cy="1357313"/>
          </a:xfrm>
          <a:solidFill>
            <a:schemeClr val="accent6">
              <a:lumMod val="60000"/>
              <a:lumOff val="40000"/>
            </a:schemeClr>
          </a:solidFill>
        </p:spPr>
        <p:txBody>
          <a:bodyPr/>
          <a:lstStyle/>
          <a:p>
            <a:pPr>
              <a:defRPr/>
            </a:pPr>
            <a:r>
              <a:rPr lang="id-ID" sz="3600" b="1" dirty="0" smtClean="0">
                <a:latin typeface="Lucida Calligraphy" pitchFamily="66" charset="0"/>
              </a:rPr>
              <a:t/>
            </a:r>
            <a:br>
              <a:rPr lang="id-ID" sz="3600" b="1" dirty="0" smtClean="0">
                <a:latin typeface="Lucida Calligraphy" pitchFamily="66" charset="0"/>
              </a:rPr>
            </a:br>
            <a:r>
              <a:rPr lang="id-ID" sz="3600" b="1" dirty="0" smtClean="0">
                <a:latin typeface="Lucida Calligraphy" pitchFamily="66" charset="0"/>
              </a:rPr>
              <a:t>3</a:t>
            </a:r>
            <a:r>
              <a:rPr lang="id-ID" sz="3600" b="1" dirty="0" smtClean="0">
                <a:latin typeface="Lucida Calligraphy" pitchFamily="66" charset="0"/>
                <a:sym typeface="Wingdings" pitchFamily="2" charset="2"/>
              </a:rPr>
              <a:t></a:t>
            </a:r>
            <a:r>
              <a:rPr lang="id-ID" sz="3600" b="1" dirty="0" smtClean="0">
                <a:latin typeface="Lucida Calligraphy" pitchFamily="66" charset="0"/>
              </a:rPr>
              <a:t>Rainbow </a:t>
            </a:r>
            <a:br>
              <a:rPr lang="id-ID" sz="3600" b="1" dirty="0" smtClean="0">
                <a:latin typeface="Lucida Calligraphy" pitchFamily="66" charset="0"/>
              </a:rPr>
            </a:br>
            <a:r>
              <a:rPr lang="id-ID" sz="2800" b="1" dirty="0" smtClean="0">
                <a:latin typeface="Lucida Calligraphy" pitchFamily="66" charset="0"/>
              </a:rPr>
              <a:t>(Pelangi)</a:t>
            </a:r>
            <a:r>
              <a:rPr lang="id-ID" sz="2800" dirty="0" smtClean="0">
                <a:latin typeface="Lucida Calligraphy" pitchFamily="66" charset="0"/>
              </a:rPr>
              <a:t/>
            </a:r>
            <a:br>
              <a:rPr lang="id-ID" sz="2800" dirty="0" smtClean="0">
                <a:latin typeface="Lucida Calligraphy" pitchFamily="66" charset="0"/>
              </a:rPr>
            </a:br>
            <a:endParaRPr lang="id-ID" sz="2800" dirty="0"/>
          </a:p>
        </p:txBody>
      </p:sp>
      <p:sp>
        <p:nvSpPr>
          <p:cNvPr id="62467" name="Content Placeholder 3"/>
          <p:cNvSpPr>
            <a:spLocks noGrp="1"/>
          </p:cNvSpPr>
          <p:nvPr>
            <p:ph sz="half" idx="2"/>
          </p:nvPr>
        </p:nvSpPr>
        <p:spPr>
          <a:xfrm>
            <a:off x="6143625" y="1600200"/>
            <a:ext cx="2543175" cy="4900613"/>
          </a:xfrm>
        </p:spPr>
        <p:txBody>
          <a:bodyPr/>
          <a:lstStyle/>
          <a:p>
            <a:pPr>
              <a:buFont typeface="Arial" charset="0"/>
              <a:buNone/>
            </a:pPr>
            <a:endParaRPr lang="id-ID" smtClean="0"/>
          </a:p>
        </p:txBody>
      </p:sp>
      <p:sp>
        <p:nvSpPr>
          <p:cNvPr id="62468" name="Content Placeholder 5"/>
          <p:cNvSpPr>
            <a:spLocks noGrp="1"/>
          </p:cNvSpPr>
          <p:nvPr>
            <p:ph sz="half" idx="1"/>
          </p:nvPr>
        </p:nvSpPr>
        <p:spPr>
          <a:xfrm>
            <a:off x="457200" y="1600200"/>
            <a:ext cx="4757738" cy="4525963"/>
          </a:xfrm>
        </p:spPr>
        <p:txBody>
          <a:bodyPr/>
          <a:lstStyle/>
          <a:p>
            <a:pPr>
              <a:buFont typeface="Arial" charset="0"/>
              <a:buNone/>
            </a:pPr>
            <a:r>
              <a:rPr lang="id-ID" sz="3200" b="1" smtClean="0">
                <a:solidFill>
                  <a:srgbClr val="FF0000"/>
                </a:solidFill>
              </a:rPr>
              <a:t>Rainbow, rainbow</a:t>
            </a:r>
          </a:p>
          <a:p>
            <a:pPr>
              <a:buFont typeface="Arial" charset="0"/>
              <a:buNone/>
            </a:pPr>
            <a:r>
              <a:rPr lang="id-ID" sz="3200" b="1" smtClean="0">
                <a:solidFill>
                  <a:srgbClr val="FF0000"/>
                </a:solidFill>
              </a:rPr>
              <a:t>How beautiful you are</a:t>
            </a:r>
          </a:p>
          <a:p>
            <a:pPr>
              <a:buFont typeface="Arial" charset="0"/>
              <a:buNone/>
            </a:pPr>
            <a:r>
              <a:rPr lang="id-ID" sz="3200" b="1" smtClean="0">
                <a:solidFill>
                  <a:srgbClr val="FF0000"/>
                </a:solidFill>
              </a:rPr>
              <a:t>Red, yellow, and green</a:t>
            </a:r>
          </a:p>
          <a:p>
            <a:pPr>
              <a:buFont typeface="Arial" charset="0"/>
              <a:buNone/>
            </a:pPr>
            <a:r>
              <a:rPr lang="id-ID" sz="3200" b="1" smtClean="0">
                <a:solidFill>
                  <a:srgbClr val="FF0000"/>
                </a:solidFill>
              </a:rPr>
              <a:t>In the blue blue sky</a:t>
            </a:r>
          </a:p>
          <a:p>
            <a:pPr>
              <a:buFont typeface="Arial" charset="0"/>
              <a:buNone/>
            </a:pPr>
            <a:r>
              <a:rPr lang="id-ID" sz="3200" b="1" smtClean="0">
                <a:solidFill>
                  <a:srgbClr val="FF0000"/>
                </a:solidFill>
              </a:rPr>
              <a:t>Your creator is great</a:t>
            </a:r>
          </a:p>
          <a:p>
            <a:pPr>
              <a:buFont typeface="Arial" charset="0"/>
              <a:buNone/>
            </a:pPr>
            <a:r>
              <a:rPr lang="id-ID" sz="3200" b="1" smtClean="0">
                <a:solidFill>
                  <a:srgbClr val="FF0000"/>
                </a:solidFill>
              </a:rPr>
              <a:t>I wonder who is it</a:t>
            </a:r>
          </a:p>
          <a:p>
            <a:pPr>
              <a:buFont typeface="Arial" charset="0"/>
              <a:buNone/>
            </a:pPr>
            <a:r>
              <a:rPr lang="id-ID" sz="3200" b="1" smtClean="0">
                <a:solidFill>
                  <a:srgbClr val="FF0000"/>
                </a:solidFill>
              </a:rPr>
              <a:t>Rainbow rainbow</a:t>
            </a:r>
          </a:p>
          <a:p>
            <a:pPr>
              <a:buFont typeface="Arial" charset="0"/>
              <a:buNone/>
            </a:pPr>
            <a:r>
              <a:rPr lang="id-ID" sz="3200" b="1" smtClean="0">
                <a:solidFill>
                  <a:srgbClr val="FF0000"/>
                </a:solidFill>
              </a:rPr>
              <a:t>The creation of God</a:t>
            </a:r>
          </a:p>
          <a:p>
            <a:endParaRPr lang="id-ID" smtClean="0"/>
          </a:p>
        </p:txBody>
      </p:sp>
      <p:sp>
        <p:nvSpPr>
          <p:cNvPr id="7" name="Content Placeholder 3"/>
          <p:cNvSpPr txBox="1">
            <a:spLocks/>
          </p:cNvSpPr>
          <p:nvPr/>
        </p:nvSpPr>
        <p:spPr bwMode="auto">
          <a:xfrm>
            <a:off x="6072188" y="1600200"/>
            <a:ext cx="2614612" cy="4900613"/>
          </a:xfrm>
          <a:prstGeom prst="rect">
            <a:avLst/>
          </a:prstGeom>
          <a:noFill/>
          <a:ln w="9525">
            <a:noFill/>
            <a:miter lim="800000"/>
            <a:headEnd/>
            <a:tailEnd/>
          </a:ln>
        </p:spPr>
        <p:txBody>
          <a:bodyPr/>
          <a:lstStyle/>
          <a:p>
            <a:pPr marL="342900" indent="-342900" algn="ctr" eaLnBrk="0" hangingPunct="0">
              <a:spcBef>
                <a:spcPct val="20000"/>
              </a:spcBef>
              <a:buFont typeface="Arial" charset="0"/>
              <a:buNone/>
              <a:defRPr/>
            </a:pPr>
            <a:endParaRPr lang="id-ID" sz="6600" dirty="0">
              <a:latin typeface="+mn-lt"/>
              <a:cs typeface="+mn-cs"/>
            </a:endParaRPr>
          </a:p>
          <a:p>
            <a:pPr marL="342900" indent="-342900" algn="ctr" eaLnBrk="0" hangingPunct="0">
              <a:spcBef>
                <a:spcPct val="20000"/>
              </a:spcBef>
              <a:buFont typeface="Arial" charset="0"/>
              <a:buNone/>
              <a:defRPr/>
            </a:pPr>
            <a:r>
              <a:rPr lang="id-ID" sz="9600" dirty="0">
                <a:latin typeface="+mn-lt"/>
                <a:cs typeface="+mn-cs"/>
              </a:rPr>
              <a:t>?</a:t>
            </a:r>
          </a:p>
        </p:txBody>
      </p:sp>
      <p:pic>
        <p:nvPicPr>
          <p:cNvPr id="62470" name="Picture 2"/>
          <p:cNvPicPr>
            <a:picLocks noChangeAspect="1" noChangeArrowheads="1"/>
          </p:cNvPicPr>
          <p:nvPr/>
        </p:nvPicPr>
        <p:blipFill>
          <a:blip r:embed="rId2"/>
          <a:srcRect t="13217" b="12926"/>
          <a:stretch>
            <a:fillRect/>
          </a:stretch>
        </p:blipFill>
        <p:spPr bwMode="auto">
          <a:xfrm>
            <a:off x="0" y="0"/>
            <a:ext cx="5214938" cy="135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15888"/>
            <a:ext cx="8229600" cy="779462"/>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graphicFrame>
        <p:nvGraphicFramePr>
          <p:cNvPr id="4" name="Content Placeholder 3"/>
          <p:cNvGraphicFramePr>
            <a:graphicFrameLocks noGrp="1"/>
          </p:cNvGraphicFramePr>
          <p:nvPr>
            <p:ph idx="1"/>
          </p:nvPr>
        </p:nvGraphicFramePr>
        <p:xfrm>
          <a:off x="457200" y="980728"/>
          <a:ext cx="8435280" cy="587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7313"/>
          </a:xfrm>
          <a:solidFill>
            <a:schemeClr val="accent6"/>
          </a:solidFill>
        </p:spPr>
        <p:txBody>
          <a:bodyPr/>
          <a:lstStyle/>
          <a:p>
            <a:pPr>
              <a:defRPr/>
            </a:pPr>
            <a:r>
              <a:rPr lang="id-ID" sz="3600" b="1" dirty="0" smtClean="0">
                <a:latin typeface="Lucida Calligraphy" pitchFamily="66" charset="0"/>
              </a:rPr>
              <a:t/>
            </a:r>
            <a:br>
              <a:rPr lang="id-ID" sz="3600" b="1" dirty="0" smtClean="0">
                <a:latin typeface="Lucida Calligraphy" pitchFamily="66" charset="0"/>
              </a:rPr>
            </a:br>
            <a:r>
              <a:rPr lang="id-ID" sz="3600" b="1" dirty="0" smtClean="0">
                <a:latin typeface="Lucida Calligraphy" pitchFamily="66" charset="0"/>
              </a:rPr>
              <a:t>3</a:t>
            </a:r>
            <a:r>
              <a:rPr lang="id-ID" sz="3600" b="1" dirty="0" smtClean="0">
                <a:latin typeface="Lucida Calligraphy" pitchFamily="66" charset="0"/>
                <a:sym typeface="Wingdings" pitchFamily="2" charset="2"/>
              </a:rPr>
              <a:t> </a:t>
            </a:r>
            <a:r>
              <a:rPr lang="id-ID" sz="3600" b="1" dirty="0" smtClean="0">
                <a:latin typeface="Lucida Calligraphy" pitchFamily="66" charset="0"/>
              </a:rPr>
              <a:t>I Love Everybody</a:t>
            </a:r>
            <a:br>
              <a:rPr lang="id-ID" sz="3600" b="1" dirty="0" smtClean="0">
                <a:latin typeface="Lucida Calligraphy" pitchFamily="66" charset="0"/>
              </a:rPr>
            </a:br>
            <a:r>
              <a:rPr lang="id-ID" sz="2800" b="1" dirty="0" smtClean="0">
                <a:latin typeface="Lucida Calligraphy" pitchFamily="66" charset="0"/>
              </a:rPr>
              <a:t>(Aku Sayang Ibu )</a:t>
            </a:r>
            <a:r>
              <a:rPr lang="id-ID" dirty="0" smtClean="0">
                <a:latin typeface="Lucida Calligraphy" pitchFamily="66" charset="0"/>
              </a:rPr>
              <a:t/>
            </a:r>
            <a:br>
              <a:rPr lang="id-ID" dirty="0" smtClean="0">
                <a:latin typeface="Lucida Calligraphy" pitchFamily="66" charset="0"/>
              </a:rPr>
            </a:br>
            <a:endParaRPr lang="id-ID" dirty="0"/>
          </a:p>
        </p:txBody>
      </p:sp>
      <p:sp>
        <p:nvSpPr>
          <p:cNvPr id="63491" name="Content Placeholder 3"/>
          <p:cNvSpPr>
            <a:spLocks noGrp="1"/>
          </p:cNvSpPr>
          <p:nvPr>
            <p:ph sz="half" idx="2"/>
          </p:nvPr>
        </p:nvSpPr>
        <p:spPr>
          <a:xfrm>
            <a:off x="6072188" y="1600200"/>
            <a:ext cx="2614612" cy="4900613"/>
          </a:xfrm>
        </p:spPr>
        <p:txBody>
          <a:bodyPr/>
          <a:lstStyle/>
          <a:p>
            <a:pPr algn="ctr">
              <a:buFont typeface="Arial" charset="0"/>
              <a:buNone/>
            </a:pPr>
            <a:endParaRPr lang="id-ID" sz="6600" smtClean="0"/>
          </a:p>
          <a:p>
            <a:pPr algn="ctr">
              <a:buFont typeface="Arial" charset="0"/>
              <a:buNone/>
            </a:pPr>
            <a:r>
              <a:rPr lang="id-ID" sz="9600" smtClean="0"/>
              <a:t>?</a:t>
            </a:r>
          </a:p>
        </p:txBody>
      </p:sp>
      <p:sp>
        <p:nvSpPr>
          <p:cNvPr id="6" name="Content Placeholder 5"/>
          <p:cNvSpPr>
            <a:spLocks noGrp="1"/>
          </p:cNvSpPr>
          <p:nvPr>
            <p:ph sz="half" idx="1"/>
          </p:nvPr>
        </p:nvSpPr>
        <p:spPr>
          <a:xfrm>
            <a:off x="457200" y="1600200"/>
            <a:ext cx="5186363" cy="4972050"/>
          </a:xfrm>
          <a:solidFill>
            <a:schemeClr val="accent2">
              <a:lumMod val="60000"/>
              <a:lumOff val="40000"/>
            </a:schemeClr>
          </a:solidFill>
        </p:spPr>
        <p:txBody>
          <a:bodyPr/>
          <a:lstStyle/>
          <a:p>
            <a:pPr>
              <a:buFont typeface="Arial" charset="0"/>
              <a:buNone/>
              <a:defRPr/>
            </a:pPr>
            <a:r>
              <a:rPr lang="id-ID" b="1" dirty="0" smtClean="0">
                <a:latin typeface="Lucida Calligraphy" pitchFamily="66" charset="0"/>
              </a:rPr>
              <a:t>One and one</a:t>
            </a:r>
          </a:p>
          <a:p>
            <a:pPr>
              <a:buFont typeface="Arial" charset="0"/>
              <a:buNone/>
              <a:defRPr/>
            </a:pPr>
            <a:r>
              <a:rPr lang="id-ID" b="1" dirty="0" smtClean="0">
                <a:latin typeface="Lucida Calligraphy" pitchFamily="66" charset="0"/>
              </a:rPr>
              <a:t>I love my mommy</a:t>
            </a:r>
          </a:p>
          <a:p>
            <a:pPr>
              <a:buFont typeface="Arial" charset="0"/>
              <a:buNone/>
              <a:defRPr/>
            </a:pPr>
            <a:r>
              <a:rPr lang="id-ID" b="1" dirty="0" smtClean="0">
                <a:latin typeface="Lucida Calligraphy" pitchFamily="66" charset="0"/>
              </a:rPr>
              <a:t>Two and two</a:t>
            </a:r>
          </a:p>
          <a:p>
            <a:pPr>
              <a:buFont typeface="Arial" charset="0"/>
              <a:buNone/>
              <a:defRPr/>
            </a:pPr>
            <a:r>
              <a:rPr lang="id-ID" b="1" dirty="0" smtClean="0">
                <a:latin typeface="Lucida Calligraphy" pitchFamily="66" charset="0"/>
              </a:rPr>
              <a:t>I love my daddy</a:t>
            </a:r>
          </a:p>
          <a:p>
            <a:pPr>
              <a:buFont typeface="Arial" charset="0"/>
              <a:buNone/>
              <a:defRPr/>
            </a:pPr>
            <a:r>
              <a:rPr lang="id-ID" b="1" dirty="0" smtClean="0">
                <a:latin typeface="Lucida Calligraphy" pitchFamily="66" charset="0"/>
              </a:rPr>
              <a:t>Three and three</a:t>
            </a:r>
          </a:p>
          <a:p>
            <a:pPr>
              <a:buFont typeface="Arial" charset="0"/>
              <a:buNone/>
              <a:defRPr/>
            </a:pPr>
            <a:r>
              <a:rPr lang="id-ID" b="1" dirty="0" smtClean="0">
                <a:latin typeface="Lucida Calligraphy" pitchFamily="66" charset="0"/>
              </a:rPr>
              <a:t>I love brother, sister</a:t>
            </a:r>
          </a:p>
          <a:p>
            <a:pPr>
              <a:buFont typeface="Arial" charset="0"/>
              <a:buNone/>
              <a:defRPr/>
            </a:pPr>
            <a:r>
              <a:rPr lang="id-ID" b="1" dirty="0" smtClean="0">
                <a:latin typeface="Lucida Calligraphy" pitchFamily="66" charset="0"/>
              </a:rPr>
              <a:t>One and two and three</a:t>
            </a:r>
          </a:p>
          <a:p>
            <a:pPr>
              <a:buFont typeface="Arial" charset="0"/>
              <a:buNone/>
              <a:defRPr/>
            </a:pPr>
            <a:r>
              <a:rPr lang="id-ID" b="1" dirty="0" smtClean="0">
                <a:latin typeface="Lucida Calligraphy" pitchFamily="66" charset="0"/>
              </a:rPr>
              <a:t>I love everybody</a:t>
            </a:r>
            <a:endParaRPr lang="id-ID" b="1" dirty="0">
              <a:latin typeface="Lucida Calligraphy" pitchFamily="66"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1">
              <a:lumMod val="40000"/>
              <a:lumOff val="60000"/>
            </a:schemeClr>
          </a:solidFill>
        </p:spPr>
        <p:txBody>
          <a:bodyPr/>
          <a:lstStyle/>
          <a:p>
            <a:pPr>
              <a:buFont typeface="Arial" charset="0"/>
              <a:buNone/>
              <a:defRPr/>
            </a:pPr>
            <a:r>
              <a:rPr lang="id-ID" b="1" dirty="0" smtClean="0">
                <a:latin typeface="Lucida Calligraphy" pitchFamily="66" charset="0"/>
              </a:rPr>
              <a:t>I love my father,</a:t>
            </a:r>
          </a:p>
          <a:p>
            <a:pPr>
              <a:buFont typeface="Arial" charset="0"/>
              <a:buNone/>
              <a:defRPr/>
            </a:pPr>
            <a:r>
              <a:rPr lang="id-ID" b="1" dirty="0" smtClean="0">
                <a:latin typeface="Lucida Calligraphy" pitchFamily="66" charset="0"/>
              </a:rPr>
              <a:t>and I love my mother,</a:t>
            </a:r>
          </a:p>
          <a:p>
            <a:pPr>
              <a:buFont typeface="Arial" charset="0"/>
              <a:buNone/>
              <a:defRPr/>
            </a:pPr>
            <a:r>
              <a:rPr lang="id-ID" b="1" dirty="0" smtClean="0">
                <a:latin typeface="Lucida Calligraphy" pitchFamily="66" charset="0"/>
              </a:rPr>
              <a:t>I love my brother,</a:t>
            </a:r>
          </a:p>
          <a:p>
            <a:pPr>
              <a:buFont typeface="Arial" charset="0"/>
              <a:buNone/>
              <a:defRPr/>
            </a:pPr>
            <a:r>
              <a:rPr lang="id-ID" b="1" dirty="0" smtClean="0">
                <a:latin typeface="Lucida Calligraphy" pitchFamily="66" charset="0"/>
              </a:rPr>
              <a:t>and my sister too</a:t>
            </a:r>
          </a:p>
          <a:p>
            <a:pPr>
              <a:buFont typeface="Arial" charset="0"/>
              <a:buNone/>
              <a:defRPr/>
            </a:pPr>
            <a:r>
              <a:rPr lang="id-ID" b="1" dirty="0" smtClean="0">
                <a:latin typeface="Lucida Calligraphy" pitchFamily="66" charset="0"/>
              </a:rPr>
              <a:t>(2x)</a:t>
            </a:r>
          </a:p>
          <a:p>
            <a:pPr>
              <a:buFont typeface="Arial" charset="0"/>
              <a:buNone/>
              <a:defRPr/>
            </a:pPr>
            <a:r>
              <a:rPr lang="id-ID" b="1" dirty="0" smtClean="0">
                <a:latin typeface="Lucida Calligraphy" pitchFamily="66" charset="0"/>
              </a:rPr>
              <a:t>Yes, they are my family (2x)</a:t>
            </a:r>
          </a:p>
          <a:p>
            <a:pPr>
              <a:buFont typeface="Arial" charset="0"/>
              <a:buNone/>
              <a:defRPr/>
            </a:pPr>
            <a:r>
              <a:rPr lang="id-ID" b="1" dirty="0" smtClean="0">
                <a:latin typeface="Lucida Calligraphy" pitchFamily="66" charset="0"/>
              </a:rPr>
              <a:t>Famili...family...oh...oh...oh...oh..</a:t>
            </a:r>
          </a:p>
          <a:p>
            <a:pPr>
              <a:defRPr/>
            </a:pPr>
            <a:endParaRPr lang="id-ID" dirty="0"/>
          </a:p>
        </p:txBody>
      </p:sp>
      <p:sp>
        <p:nvSpPr>
          <p:cNvPr id="4" name="Title 1"/>
          <p:cNvSpPr>
            <a:spLocks noGrp="1"/>
          </p:cNvSpPr>
          <p:nvPr>
            <p:ph type="title"/>
          </p:nvPr>
        </p:nvSpPr>
        <p:spPr>
          <a:solidFill>
            <a:schemeClr val="accent6"/>
          </a:solidFill>
        </p:spPr>
        <p:txBody>
          <a:bodyPr/>
          <a:lstStyle/>
          <a:p>
            <a:pPr>
              <a:defRPr/>
            </a:pPr>
            <a:r>
              <a:rPr lang="id-ID" sz="3600" b="1" dirty="0" smtClean="0">
                <a:latin typeface="Lucida Calligraphy" pitchFamily="66" charset="0"/>
              </a:rPr>
              <a:t/>
            </a:r>
            <a:br>
              <a:rPr lang="id-ID" sz="3600" b="1" dirty="0" smtClean="0">
                <a:latin typeface="Lucida Calligraphy" pitchFamily="66" charset="0"/>
              </a:rPr>
            </a:br>
            <a:r>
              <a:rPr lang="id-ID" sz="3600" b="1" dirty="0" smtClean="0">
                <a:latin typeface="Lucida Calligraphy" pitchFamily="66" charset="0"/>
              </a:rPr>
              <a:t/>
            </a:r>
            <a:br>
              <a:rPr lang="id-ID" sz="3600" b="1" dirty="0" smtClean="0">
                <a:latin typeface="Lucida Calligraphy" pitchFamily="66" charset="0"/>
              </a:rPr>
            </a:br>
            <a:r>
              <a:rPr lang="id-ID" sz="3600" b="1" dirty="0" smtClean="0">
                <a:latin typeface="Lucida Calligraphy" pitchFamily="66" charset="0"/>
              </a:rPr>
              <a:t>3</a:t>
            </a:r>
            <a:r>
              <a:rPr lang="id-ID" sz="3600" b="1" dirty="0" smtClean="0">
                <a:latin typeface="Lucida Calligraphy" pitchFamily="66" charset="0"/>
                <a:sym typeface="Wingdings" pitchFamily="2" charset="2"/>
              </a:rPr>
              <a:t> </a:t>
            </a:r>
            <a:r>
              <a:rPr lang="id-ID" sz="3600" b="1" dirty="0" smtClean="0">
                <a:latin typeface="Lucida Calligraphy" pitchFamily="66" charset="0"/>
              </a:rPr>
              <a:t>Family</a:t>
            </a:r>
            <a:br>
              <a:rPr lang="id-ID" sz="3600" b="1" dirty="0" smtClean="0">
                <a:latin typeface="Lucida Calligraphy" pitchFamily="66" charset="0"/>
              </a:rPr>
            </a:br>
            <a:r>
              <a:rPr lang="id-ID" dirty="0" smtClean="0">
                <a:latin typeface="Lucida Calligraphy" pitchFamily="66" charset="0"/>
              </a:rPr>
              <a:t/>
            </a:r>
            <a:br>
              <a:rPr lang="id-ID" dirty="0" smtClean="0">
                <a:latin typeface="Lucida Calligraphy" pitchFamily="66" charset="0"/>
              </a:rPr>
            </a:br>
            <a:endParaRPr lang="id-ID"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7313"/>
          </a:xfrm>
          <a:solidFill>
            <a:schemeClr val="bg1">
              <a:lumMod val="65000"/>
            </a:schemeClr>
          </a:solidFill>
        </p:spPr>
        <p:txBody>
          <a:bodyPr/>
          <a:lstStyle/>
          <a:p>
            <a:pPr>
              <a:defRPr/>
            </a:pPr>
            <a:r>
              <a:rPr lang="id-ID" sz="3600" b="1" dirty="0" smtClean="0">
                <a:latin typeface="Lucida Calligraphy" pitchFamily="66" charset="0"/>
              </a:rPr>
              <a:t/>
            </a:r>
            <a:br>
              <a:rPr lang="id-ID" sz="3600" b="1" dirty="0" smtClean="0">
                <a:latin typeface="Lucida Calligraphy" pitchFamily="66" charset="0"/>
              </a:rPr>
            </a:br>
            <a:r>
              <a:rPr lang="id-ID" sz="3600" b="1" dirty="0" smtClean="0">
                <a:latin typeface="Lucida Calligraphy" pitchFamily="66" charset="0"/>
              </a:rPr>
              <a:t>3 </a:t>
            </a:r>
            <a:r>
              <a:rPr lang="id-ID" sz="3600" b="1" dirty="0" smtClean="0">
                <a:latin typeface="Lucida Calligraphy" pitchFamily="66" charset="0"/>
                <a:sym typeface="Wingdings" pitchFamily="2" charset="2"/>
              </a:rPr>
              <a:t></a:t>
            </a:r>
            <a:r>
              <a:rPr lang="id-ID" sz="3600" b="1" dirty="0" smtClean="0">
                <a:latin typeface="Lucida Calligraphy" pitchFamily="66" charset="0"/>
              </a:rPr>
              <a:t>Little Teapot</a:t>
            </a:r>
            <a:br>
              <a:rPr lang="id-ID" sz="3600" b="1" dirty="0" smtClean="0">
                <a:latin typeface="Lucida Calligraphy" pitchFamily="66" charset="0"/>
              </a:rPr>
            </a:br>
            <a:r>
              <a:rPr lang="id-ID" sz="3600" b="1" dirty="0" smtClean="0">
                <a:latin typeface="Lucida Calligraphy" pitchFamily="66" charset="0"/>
              </a:rPr>
              <a:t>(Teko Kecil )</a:t>
            </a:r>
            <a:r>
              <a:rPr lang="id-ID" dirty="0" smtClean="0">
                <a:latin typeface="Lucida Calligraphy" pitchFamily="66" charset="0"/>
              </a:rPr>
              <a:t/>
            </a:r>
            <a:br>
              <a:rPr lang="id-ID" dirty="0" smtClean="0">
                <a:latin typeface="Lucida Calligraphy" pitchFamily="66" charset="0"/>
              </a:rPr>
            </a:br>
            <a:endParaRPr lang="id-ID" dirty="0"/>
          </a:p>
        </p:txBody>
      </p:sp>
      <p:sp>
        <p:nvSpPr>
          <p:cNvPr id="65539" name="Content Placeholder 3"/>
          <p:cNvSpPr>
            <a:spLocks noGrp="1"/>
          </p:cNvSpPr>
          <p:nvPr>
            <p:ph sz="half" idx="2"/>
          </p:nvPr>
        </p:nvSpPr>
        <p:spPr>
          <a:xfrm>
            <a:off x="4648200" y="1600200"/>
            <a:ext cx="4038600" cy="4900613"/>
          </a:xfrm>
        </p:spPr>
        <p:txBody>
          <a:bodyPr/>
          <a:lstStyle/>
          <a:p>
            <a:pPr>
              <a:buFont typeface="Arial" charset="0"/>
              <a:buNone/>
            </a:pPr>
            <a:r>
              <a:rPr lang="id-ID" sz="3200" b="1" smtClean="0"/>
              <a:t>Aku teko kecil yang mungil</a:t>
            </a:r>
          </a:p>
          <a:p>
            <a:pPr>
              <a:buFont typeface="Arial" charset="0"/>
              <a:buNone/>
            </a:pPr>
            <a:r>
              <a:rPr lang="id-ID" sz="3200" b="1" smtClean="0"/>
              <a:t>Ini gagangku dan corongku</a:t>
            </a:r>
          </a:p>
          <a:p>
            <a:pPr>
              <a:buFont typeface="Arial" charset="0"/>
              <a:buNone/>
            </a:pPr>
            <a:r>
              <a:rPr lang="id-ID" sz="3200" b="1" smtClean="0"/>
              <a:t>Bila mendidih, aku bersiul (tuiiiiit)</a:t>
            </a:r>
          </a:p>
          <a:p>
            <a:pPr>
              <a:buFont typeface="Arial" charset="0"/>
              <a:buNone/>
            </a:pPr>
            <a:r>
              <a:rPr lang="id-ID" sz="3200" b="1" smtClean="0"/>
              <a:t>Miringkan aku dan tuangkan</a:t>
            </a:r>
          </a:p>
        </p:txBody>
      </p:sp>
      <p:sp>
        <p:nvSpPr>
          <p:cNvPr id="6" name="Content Placeholder 5"/>
          <p:cNvSpPr>
            <a:spLocks noGrp="1"/>
          </p:cNvSpPr>
          <p:nvPr>
            <p:ph sz="half" idx="1"/>
          </p:nvPr>
        </p:nvSpPr>
        <p:spPr>
          <a:solidFill>
            <a:schemeClr val="accent6">
              <a:lumMod val="60000"/>
              <a:lumOff val="40000"/>
            </a:schemeClr>
          </a:solidFill>
        </p:spPr>
        <p:txBody>
          <a:bodyPr/>
          <a:lstStyle/>
          <a:p>
            <a:pPr>
              <a:buFont typeface="Arial" charset="0"/>
              <a:buNone/>
              <a:defRPr/>
            </a:pPr>
            <a:r>
              <a:rPr lang="id-ID" b="1" dirty="0" smtClean="0">
                <a:latin typeface="Lucida Calligraphy" pitchFamily="66" charset="0"/>
              </a:rPr>
              <a:t>I’m a little teapot, short and stout</a:t>
            </a:r>
          </a:p>
          <a:p>
            <a:pPr>
              <a:buFont typeface="Arial" charset="0"/>
              <a:buNone/>
              <a:defRPr/>
            </a:pPr>
            <a:r>
              <a:rPr lang="id-ID" b="1" dirty="0" smtClean="0">
                <a:latin typeface="Lucida Calligraphy" pitchFamily="66" charset="0"/>
              </a:rPr>
              <a:t>Here is my handle, here is my spout</a:t>
            </a:r>
          </a:p>
          <a:p>
            <a:pPr>
              <a:buFont typeface="Arial" charset="0"/>
              <a:buNone/>
              <a:defRPr/>
            </a:pPr>
            <a:r>
              <a:rPr lang="id-ID" b="1" dirty="0" smtClean="0">
                <a:latin typeface="Lucida Calligraphy" pitchFamily="66" charset="0"/>
              </a:rPr>
              <a:t>When I get my steam up then I shout (tweeeeet)</a:t>
            </a:r>
          </a:p>
          <a:p>
            <a:pPr>
              <a:buFont typeface="Arial" charset="0"/>
              <a:buNone/>
              <a:defRPr/>
            </a:pPr>
            <a:r>
              <a:rPr lang="id-ID" b="1" dirty="0" smtClean="0">
                <a:latin typeface="Lucida Calligraphy" pitchFamily="66" charset="0"/>
              </a:rPr>
              <a:t>Tip me over and pour me out</a:t>
            </a:r>
          </a:p>
          <a:p>
            <a:pPr>
              <a:buFont typeface="Arial" charset="0"/>
              <a:buNone/>
              <a:defRPr/>
            </a:pPr>
            <a:endParaRPr lang="id-ID"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691063" cy="3557588"/>
          </a:xfrm>
        </p:spPr>
        <p:txBody>
          <a:bodyPr rtlCol="0">
            <a:normAutofit/>
          </a:bodyPr>
          <a:lstStyle/>
          <a:p>
            <a:pPr marL="858838" indent="-630238" eaLnBrk="1" fontAlgn="auto" hangingPunct="1">
              <a:spcAft>
                <a:spcPts val="0"/>
              </a:spcAft>
              <a:buFont typeface="Wingdings 2" pitchFamily="18" charset="2"/>
              <a:buNone/>
              <a:defRPr/>
            </a:pPr>
            <a:r>
              <a:rPr lang="en-US" sz="2600" b="1" dirty="0"/>
              <a:t>6. </a:t>
            </a:r>
            <a:r>
              <a:rPr lang="en-US" sz="2600" b="1" u="sng" dirty="0">
                <a:solidFill>
                  <a:srgbClr val="FF0000"/>
                </a:solidFill>
              </a:rPr>
              <a:t>Interpersonal:</a:t>
            </a:r>
            <a:r>
              <a:rPr lang="en-US" sz="2600" b="1" dirty="0">
                <a:solidFill>
                  <a:srgbClr val="FF0000"/>
                </a:solidFill>
              </a:rPr>
              <a:t> </a:t>
            </a:r>
          </a:p>
          <a:p>
            <a:pPr marL="858838" eaLnBrk="1" fontAlgn="auto" hangingPunct="1">
              <a:spcAft>
                <a:spcPts val="0"/>
              </a:spcAft>
              <a:buFont typeface="Arial" pitchFamily="34" charset="0"/>
              <a:buChar char="•"/>
              <a:defRPr/>
            </a:pPr>
            <a:r>
              <a:rPr lang="en-US" sz="2600" b="1" dirty="0" smtClean="0"/>
              <a:t>Understand </a:t>
            </a:r>
            <a:r>
              <a:rPr lang="en-US" sz="2600" b="1" dirty="0"/>
              <a:t>others</a:t>
            </a:r>
          </a:p>
          <a:p>
            <a:pPr marL="858838" eaLnBrk="1" fontAlgn="auto" hangingPunct="1">
              <a:spcAft>
                <a:spcPts val="0"/>
              </a:spcAft>
              <a:buFont typeface="Arial" pitchFamily="34" charset="0"/>
              <a:buChar char="•"/>
              <a:defRPr/>
            </a:pPr>
            <a:r>
              <a:rPr lang="en-US" sz="2600" b="1" dirty="0"/>
              <a:t>Cooperate with others</a:t>
            </a:r>
          </a:p>
          <a:p>
            <a:pPr marL="858838" eaLnBrk="1" fontAlgn="auto" hangingPunct="1">
              <a:spcAft>
                <a:spcPts val="0"/>
              </a:spcAft>
              <a:buFont typeface="Arial" pitchFamily="34" charset="0"/>
              <a:buChar char="•"/>
              <a:defRPr/>
            </a:pPr>
            <a:r>
              <a:rPr lang="en-US" sz="2600" b="1" dirty="0"/>
              <a:t>Small group work</a:t>
            </a:r>
          </a:p>
          <a:p>
            <a:pPr marL="858838" eaLnBrk="1" fontAlgn="auto" hangingPunct="1">
              <a:spcAft>
                <a:spcPts val="0"/>
              </a:spcAft>
              <a:buFont typeface="Arial" pitchFamily="34" charset="0"/>
              <a:buChar char="•"/>
              <a:defRPr/>
            </a:pPr>
            <a:r>
              <a:rPr lang="en-US" sz="2600" b="1" dirty="0">
                <a:effectLst>
                  <a:outerShdw blurRad="38100" dist="38100" dir="2700000" algn="tl">
                    <a:srgbClr val="000000">
                      <a:alpha val="43137"/>
                    </a:srgbClr>
                  </a:outerShdw>
                </a:effectLst>
                <a:hlinkClick r:id="rId2"/>
              </a:rPr>
              <a:t>Team competitions</a:t>
            </a:r>
            <a:endParaRPr lang="en-US" sz="2600" b="1" dirty="0">
              <a:effectLst>
                <a:outerShdw blurRad="38100" dist="38100" dir="2700000" algn="tl">
                  <a:srgbClr val="000000">
                    <a:alpha val="43137"/>
                  </a:srgbClr>
                </a:outerShdw>
              </a:effectLst>
            </a:endParaRPr>
          </a:p>
          <a:p>
            <a:pPr marL="858838" eaLnBrk="1" fontAlgn="auto" hangingPunct="1">
              <a:spcAft>
                <a:spcPts val="0"/>
              </a:spcAft>
              <a:buFont typeface="Arial" pitchFamily="34" charset="0"/>
              <a:buChar char="•"/>
              <a:defRPr/>
            </a:pPr>
            <a:r>
              <a:rPr lang="en-US" sz="2600" b="1" dirty="0">
                <a:effectLst>
                  <a:outerShdw blurRad="38100" dist="38100" dir="2700000" algn="tl">
                    <a:srgbClr val="000000">
                      <a:alpha val="43137"/>
                    </a:srgbClr>
                  </a:outerShdw>
                </a:effectLst>
                <a:hlinkClick r:id="rId3"/>
              </a:rPr>
              <a:t>Role plays</a:t>
            </a:r>
            <a:r>
              <a:rPr lang="en-US" sz="2600" b="1" dirty="0">
                <a:effectLst>
                  <a:outerShdw blurRad="38100" dist="38100" dir="2700000" algn="tl">
                    <a:srgbClr val="000000">
                      <a:alpha val="43137"/>
                    </a:srgbClr>
                  </a:outerShdw>
                </a:effectLst>
              </a:rPr>
              <a:t> </a:t>
            </a:r>
            <a:r>
              <a:rPr lang="en-US" sz="2600" b="1" dirty="0"/>
              <a:t>using dialogues</a:t>
            </a:r>
          </a:p>
          <a:p>
            <a:pPr marL="858838" eaLnBrk="1" fontAlgn="auto" hangingPunct="1">
              <a:spcAft>
                <a:spcPts val="0"/>
              </a:spcAft>
              <a:buFont typeface="Arial" pitchFamily="34" charset="0"/>
              <a:buChar char="•"/>
              <a:defRPr/>
            </a:pPr>
            <a:r>
              <a:rPr lang="en-US" sz="2600" b="1" dirty="0"/>
              <a:t>Peer teaching</a:t>
            </a:r>
          </a:p>
          <a:p>
            <a:pPr eaLnBrk="1" fontAlgn="auto" hangingPunct="1">
              <a:spcAft>
                <a:spcPts val="0"/>
              </a:spcAft>
              <a:buFont typeface="Arial" pitchFamily="34" charset="0"/>
              <a:buChar char="•"/>
              <a:defRPr/>
            </a:pPr>
            <a:endParaRPr lang="en-US" dirty="0"/>
          </a:p>
        </p:txBody>
      </p:sp>
      <p:sp>
        <p:nvSpPr>
          <p:cNvPr id="66563"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smtClean="0"/>
              <a:t/>
            </a:r>
            <a:br>
              <a:rPr lang="id-ID" sz="2800" smtClean="0"/>
            </a:br>
            <a:r>
              <a:rPr lang="en-US" sz="2000" smtClean="0"/>
              <a:t> (from different sources)</a:t>
            </a:r>
          </a:p>
        </p:txBody>
      </p:sp>
      <p:sp>
        <p:nvSpPr>
          <p:cNvPr id="66564" name="AutoShape 2" descr="Hasil gambar untuk peer teachin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66565" name="Picture 4"/>
          <p:cNvPicPr>
            <a:picLocks noChangeAspect="1" noChangeArrowheads="1"/>
          </p:cNvPicPr>
          <p:nvPr/>
        </p:nvPicPr>
        <p:blipFill>
          <a:blip r:embed="rId4"/>
          <a:srcRect/>
          <a:stretch>
            <a:fillRect/>
          </a:stretch>
        </p:blipFill>
        <p:spPr bwMode="auto">
          <a:xfrm>
            <a:off x="5953125" y="1125538"/>
            <a:ext cx="2619375" cy="1743075"/>
          </a:xfrm>
          <a:prstGeom prst="rect">
            <a:avLst/>
          </a:prstGeom>
          <a:noFill/>
          <a:ln w="9525">
            <a:noFill/>
            <a:miter lim="800000"/>
            <a:headEnd/>
            <a:tailEnd/>
          </a:ln>
        </p:spPr>
      </p:pic>
      <p:pic>
        <p:nvPicPr>
          <p:cNvPr id="66566" name="Picture 6"/>
          <p:cNvPicPr>
            <a:picLocks noChangeAspect="1" noChangeArrowheads="1"/>
          </p:cNvPicPr>
          <p:nvPr/>
        </p:nvPicPr>
        <p:blipFill>
          <a:blip r:embed="rId5"/>
          <a:srcRect/>
          <a:stretch>
            <a:fillRect/>
          </a:stretch>
        </p:blipFill>
        <p:spPr bwMode="auto">
          <a:xfrm>
            <a:off x="5010150" y="3760788"/>
            <a:ext cx="4133850" cy="3097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35525" cy="4525963"/>
          </a:xfrm>
        </p:spPr>
        <p:txBody>
          <a:bodyPr rtlCol="0">
            <a:normAutofit fontScale="92500" lnSpcReduction="20000"/>
          </a:bodyPr>
          <a:lstStyle/>
          <a:p>
            <a:pPr eaLnBrk="1" fontAlgn="auto" hangingPunct="1">
              <a:spcAft>
                <a:spcPts val="0"/>
              </a:spcAft>
              <a:buFont typeface="Wingdings 2" pitchFamily="18" charset="2"/>
              <a:buNone/>
              <a:defRPr/>
            </a:pPr>
            <a:r>
              <a:rPr lang="en-US" sz="2600" b="1" dirty="0"/>
              <a:t>7. </a:t>
            </a:r>
            <a:r>
              <a:rPr lang="en-US" sz="2600" b="1" u="sng" dirty="0">
                <a:solidFill>
                  <a:srgbClr val="FF0000"/>
                </a:solidFill>
              </a:rPr>
              <a:t>Intrapersonal:</a:t>
            </a:r>
            <a:r>
              <a:rPr lang="en-US" sz="2600" b="1" dirty="0">
                <a:solidFill>
                  <a:srgbClr val="FF0000"/>
                </a:solidFill>
              </a:rPr>
              <a:t> </a:t>
            </a:r>
          </a:p>
          <a:p>
            <a:pPr marL="685800" indent="-228600" eaLnBrk="1" fontAlgn="auto" hangingPunct="1">
              <a:spcAft>
                <a:spcPts val="0"/>
              </a:spcAft>
              <a:buFont typeface="Arial" pitchFamily="34" charset="0"/>
              <a:buChar char="•"/>
              <a:defRPr/>
            </a:pPr>
            <a:r>
              <a:rPr lang="en-US" sz="2600" b="1" dirty="0"/>
              <a:t>Understand ourselves</a:t>
            </a:r>
          </a:p>
          <a:p>
            <a:pPr marL="685800" indent="-228600" eaLnBrk="1" fontAlgn="auto" hangingPunct="1">
              <a:spcAft>
                <a:spcPts val="0"/>
              </a:spcAft>
              <a:buFont typeface="Arial" pitchFamily="34" charset="0"/>
              <a:buChar char="•"/>
              <a:defRPr/>
            </a:pPr>
            <a:r>
              <a:rPr lang="en-US" sz="2600" b="1" dirty="0"/>
              <a:t>Know similarities and differences from others</a:t>
            </a:r>
          </a:p>
          <a:p>
            <a:pPr marL="685800" indent="-228600" eaLnBrk="1" fontAlgn="auto" hangingPunct="1">
              <a:spcAft>
                <a:spcPts val="0"/>
              </a:spcAft>
              <a:buFont typeface="Arial" pitchFamily="34" charset="0"/>
              <a:buChar char="•"/>
              <a:defRPr/>
            </a:pPr>
            <a:r>
              <a:rPr lang="en-US" sz="2600" b="1" dirty="0"/>
              <a:t>Deal with emotions</a:t>
            </a:r>
          </a:p>
          <a:p>
            <a:pPr marL="685800" indent="-228600" eaLnBrk="1" fontAlgn="auto" hangingPunct="1">
              <a:spcAft>
                <a:spcPts val="0"/>
              </a:spcAft>
              <a:buFont typeface="Arial" pitchFamily="34" charset="0"/>
              <a:buChar char="•"/>
              <a:defRPr/>
            </a:pPr>
            <a:r>
              <a:rPr lang="en-US" sz="2600" b="1" dirty="0"/>
              <a:t>Writing in logs and diaries</a:t>
            </a:r>
          </a:p>
          <a:p>
            <a:pPr marL="685800" indent="-228600" eaLnBrk="1" fontAlgn="auto" hangingPunct="1">
              <a:spcAft>
                <a:spcPts val="0"/>
              </a:spcAft>
              <a:buFont typeface="Arial" pitchFamily="34" charset="0"/>
              <a:buChar char="•"/>
              <a:defRPr/>
            </a:pPr>
            <a:r>
              <a:rPr lang="en-US" sz="2600" b="1" dirty="0"/>
              <a:t>Estimating learning strengths, weaknesses, progress over time</a:t>
            </a:r>
          </a:p>
          <a:p>
            <a:pPr marL="685800" indent="-228600" eaLnBrk="1" fontAlgn="auto" hangingPunct="1">
              <a:spcAft>
                <a:spcPts val="0"/>
              </a:spcAft>
              <a:buFont typeface="Arial" pitchFamily="34" charset="0"/>
              <a:buChar char="•"/>
              <a:defRPr/>
            </a:pPr>
            <a:r>
              <a:rPr lang="en-US" sz="2600" b="1" dirty="0">
                <a:effectLst>
                  <a:outerShdw blurRad="38100" dist="38100" dir="2700000" algn="tl">
                    <a:srgbClr val="000000">
                      <a:alpha val="43137"/>
                    </a:srgbClr>
                  </a:outerShdw>
                </a:effectLst>
                <a:hlinkClick r:id="rId2"/>
              </a:rPr>
              <a:t>Understanding learner objectives</a:t>
            </a:r>
            <a:endParaRPr lang="en-US" sz="2600" b="1" dirty="0">
              <a:effectLst>
                <a:outerShdw blurRad="38100" dist="38100" dir="2700000" algn="tl">
                  <a:srgbClr val="000000">
                    <a:alpha val="43137"/>
                  </a:srgbClr>
                </a:outerShdw>
              </a:effectLst>
            </a:endParaRPr>
          </a:p>
          <a:p>
            <a:pPr marL="685800" indent="-228600" eaLnBrk="1" fontAlgn="auto" hangingPunct="1">
              <a:spcAft>
                <a:spcPts val="0"/>
              </a:spcAft>
              <a:buFont typeface="Arial" pitchFamily="34" charset="0"/>
              <a:buChar char="•"/>
              <a:defRPr/>
            </a:pPr>
            <a:r>
              <a:rPr lang="en-US" sz="2600" b="1" dirty="0"/>
              <a:t>Speaking about one's personal history with confidence</a:t>
            </a:r>
          </a:p>
          <a:p>
            <a:pPr eaLnBrk="1" fontAlgn="auto" hangingPunct="1">
              <a:spcAft>
                <a:spcPts val="0"/>
              </a:spcAft>
              <a:buFont typeface="Arial" pitchFamily="34" charset="0"/>
              <a:buChar char="•"/>
              <a:defRPr/>
            </a:pPr>
            <a:endParaRPr lang="en-US" dirty="0"/>
          </a:p>
        </p:txBody>
      </p:sp>
      <p:sp>
        <p:nvSpPr>
          <p:cNvPr id="67587"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smtClean="0"/>
              <a:t/>
            </a:r>
            <a:br>
              <a:rPr lang="id-ID" sz="2800" smtClean="0"/>
            </a:br>
            <a:r>
              <a:rPr lang="en-US" sz="2000" smtClean="0"/>
              <a:t> (from different sources)</a:t>
            </a:r>
          </a:p>
        </p:txBody>
      </p:sp>
      <p:pic>
        <p:nvPicPr>
          <p:cNvPr id="67588" name="Picture 2"/>
          <p:cNvPicPr>
            <a:picLocks noChangeAspect="1" noChangeArrowheads="1"/>
          </p:cNvPicPr>
          <p:nvPr/>
        </p:nvPicPr>
        <p:blipFill>
          <a:blip r:embed="rId3"/>
          <a:srcRect/>
          <a:stretch>
            <a:fillRect/>
          </a:stretch>
        </p:blipFill>
        <p:spPr bwMode="auto">
          <a:xfrm>
            <a:off x="5810250" y="3789363"/>
            <a:ext cx="3087688" cy="2303462"/>
          </a:xfrm>
          <a:prstGeom prst="rect">
            <a:avLst/>
          </a:prstGeom>
          <a:noFill/>
          <a:ln w="9525">
            <a:noFill/>
            <a:miter lim="800000"/>
            <a:headEnd/>
            <a:tailEnd/>
          </a:ln>
        </p:spPr>
      </p:pic>
      <p:pic>
        <p:nvPicPr>
          <p:cNvPr id="67589" name="Picture 3"/>
          <p:cNvPicPr>
            <a:picLocks noChangeAspect="1" noChangeArrowheads="1"/>
          </p:cNvPicPr>
          <p:nvPr/>
        </p:nvPicPr>
        <p:blipFill>
          <a:blip r:embed="rId4"/>
          <a:srcRect/>
          <a:stretch>
            <a:fillRect/>
          </a:stretch>
        </p:blipFill>
        <p:spPr bwMode="auto">
          <a:xfrm>
            <a:off x="6084888" y="785813"/>
            <a:ext cx="2216150"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916113"/>
            <a:ext cx="4889500" cy="4441825"/>
          </a:xfrm>
        </p:spPr>
        <p:txBody>
          <a:bodyPr rtlCol="0">
            <a:normAutofit fontScale="70000" lnSpcReduction="20000"/>
          </a:bodyPr>
          <a:lstStyle/>
          <a:p>
            <a:pPr eaLnBrk="1" fontAlgn="auto" hangingPunct="1">
              <a:spcAft>
                <a:spcPts val="0"/>
              </a:spcAft>
              <a:buFont typeface="Wingdings 2" pitchFamily="18" charset="2"/>
              <a:buNone/>
              <a:defRPr/>
            </a:pPr>
            <a:r>
              <a:rPr lang="en-US" sz="3100" b="1" dirty="0"/>
              <a:t>8. </a:t>
            </a:r>
            <a:r>
              <a:rPr lang="en-US" sz="3100" b="1" u="sng" dirty="0">
                <a:solidFill>
                  <a:srgbClr val="FF0000"/>
                </a:solidFill>
              </a:rPr>
              <a:t>Naturalist</a:t>
            </a:r>
            <a:r>
              <a:rPr lang="en-US" sz="3100" b="1" dirty="0">
                <a:solidFill>
                  <a:srgbClr val="FF0000"/>
                </a:solidFill>
              </a:rPr>
              <a:t> :</a:t>
            </a:r>
          </a:p>
          <a:p>
            <a:pPr marL="857250" indent="-400050" eaLnBrk="1" fontAlgn="auto" hangingPunct="1">
              <a:spcAft>
                <a:spcPts val="0"/>
              </a:spcAft>
              <a:buFont typeface="Arial" pitchFamily="34" charset="0"/>
              <a:buChar char="•"/>
              <a:defRPr/>
            </a:pPr>
            <a:r>
              <a:rPr lang="en-US" sz="3100" b="1" dirty="0"/>
              <a:t>Recognize species of </a:t>
            </a:r>
            <a:r>
              <a:rPr lang="en-US" sz="3100" b="1" dirty="0" smtClean="0"/>
              <a:t>plants</a:t>
            </a:r>
            <a:endParaRPr lang="id-ID" sz="3100" b="1" dirty="0" smtClean="0"/>
          </a:p>
          <a:p>
            <a:pPr marL="857250" indent="-400050" eaLnBrk="1" fontAlgn="auto" hangingPunct="1">
              <a:spcAft>
                <a:spcPts val="0"/>
              </a:spcAft>
              <a:buFont typeface="Arial" pitchFamily="34" charset="0"/>
              <a:buChar char="•"/>
              <a:defRPr/>
            </a:pPr>
            <a:endParaRPr lang="en-US" sz="3100" b="1" dirty="0"/>
          </a:p>
          <a:p>
            <a:pPr marL="857250" indent="-400050" eaLnBrk="1" fontAlgn="auto" hangingPunct="1">
              <a:spcAft>
                <a:spcPts val="0"/>
              </a:spcAft>
              <a:buFont typeface="Arial" pitchFamily="34" charset="0"/>
              <a:buChar char="•"/>
              <a:defRPr/>
            </a:pPr>
            <a:r>
              <a:rPr lang="en-US" sz="3100" b="1" dirty="0"/>
              <a:t>Characterize different </a:t>
            </a:r>
            <a:r>
              <a:rPr lang="en-US" sz="3100" b="1" dirty="0" smtClean="0"/>
              <a:t>animals</a:t>
            </a:r>
            <a:endParaRPr lang="id-ID" sz="3100" b="1" dirty="0" smtClean="0"/>
          </a:p>
          <a:p>
            <a:pPr marL="857250" indent="-400050" eaLnBrk="1" fontAlgn="auto" hangingPunct="1">
              <a:spcAft>
                <a:spcPts val="0"/>
              </a:spcAft>
              <a:buFont typeface="Arial" pitchFamily="34" charset="0"/>
              <a:buChar char="•"/>
              <a:defRPr/>
            </a:pPr>
            <a:endParaRPr lang="en-US" sz="3100" b="1" dirty="0"/>
          </a:p>
          <a:p>
            <a:pPr marL="857250" indent="-400050" eaLnBrk="1" fontAlgn="auto" hangingPunct="1">
              <a:spcAft>
                <a:spcPts val="0"/>
              </a:spcAft>
              <a:buFont typeface="Arial" pitchFamily="34" charset="0"/>
              <a:buChar char="•"/>
              <a:defRPr/>
            </a:pPr>
            <a:r>
              <a:rPr lang="en-US" sz="3100" b="1" dirty="0"/>
              <a:t>Relate to natural </a:t>
            </a:r>
            <a:r>
              <a:rPr lang="en-US" sz="3100" b="1" dirty="0" smtClean="0"/>
              <a:t>world</a:t>
            </a:r>
            <a:endParaRPr lang="id-ID" sz="3100" b="1" dirty="0" smtClean="0"/>
          </a:p>
          <a:p>
            <a:pPr marL="857250" indent="-400050" eaLnBrk="1" fontAlgn="auto" hangingPunct="1">
              <a:spcAft>
                <a:spcPts val="0"/>
              </a:spcAft>
              <a:buFont typeface="Arial" pitchFamily="34" charset="0"/>
              <a:buChar char="•"/>
              <a:defRPr/>
            </a:pPr>
            <a:endParaRPr lang="en-US" sz="3100" b="1" dirty="0"/>
          </a:p>
          <a:p>
            <a:pPr marL="857250" indent="-400050" eaLnBrk="1" fontAlgn="auto" hangingPunct="1">
              <a:spcAft>
                <a:spcPts val="0"/>
              </a:spcAft>
              <a:buFont typeface="Arial" pitchFamily="34" charset="0"/>
              <a:buChar char="•"/>
              <a:defRPr/>
            </a:pPr>
            <a:r>
              <a:rPr lang="en-US" sz="3100" b="1" dirty="0"/>
              <a:t>Exploring outdoors but in </a:t>
            </a:r>
            <a:r>
              <a:rPr lang="en-US" sz="3100" b="1" dirty="0" smtClean="0"/>
              <a:t>English</a:t>
            </a:r>
            <a:endParaRPr lang="id-ID" sz="3100" b="1" dirty="0" smtClean="0"/>
          </a:p>
          <a:p>
            <a:pPr marL="857250" indent="-400050" eaLnBrk="1" fontAlgn="auto" hangingPunct="1">
              <a:spcAft>
                <a:spcPts val="0"/>
              </a:spcAft>
              <a:buFont typeface="Arial" pitchFamily="34" charset="0"/>
              <a:buChar char="•"/>
              <a:defRPr/>
            </a:pPr>
            <a:endParaRPr lang="en-US" sz="3100" b="1" dirty="0"/>
          </a:p>
          <a:p>
            <a:pPr marL="857250" indent="-400050" eaLnBrk="1" fontAlgn="auto" hangingPunct="1">
              <a:spcAft>
                <a:spcPts val="0"/>
              </a:spcAft>
              <a:buFont typeface="Arial" pitchFamily="34" charset="0"/>
              <a:buChar char="•"/>
              <a:defRPr/>
            </a:pPr>
            <a:r>
              <a:rPr lang="en-US" sz="3100" b="1" dirty="0"/>
              <a:t>Shopping and other field </a:t>
            </a:r>
            <a:r>
              <a:rPr lang="en-US" sz="3100" b="1" dirty="0" smtClean="0"/>
              <a:t>trips</a:t>
            </a:r>
            <a:endParaRPr lang="id-ID" sz="3100" b="1" dirty="0" smtClean="0"/>
          </a:p>
          <a:p>
            <a:pPr marL="857250" indent="-400050" eaLnBrk="1" fontAlgn="auto" hangingPunct="1">
              <a:spcAft>
                <a:spcPts val="0"/>
              </a:spcAft>
              <a:buFont typeface="Arial" pitchFamily="34" charset="0"/>
              <a:buChar char="•"/>
              <a:defRPr/>
            </a:pPr>
            <a:endParaRPr lang="en-US" sz="3100" b="1" dirty="0"/>
          </a:p>
          <a:p>
            <a:pPr marL="857250" indent="-400050" eaLnBrk="1" fontAlgn="auto" hangingPunct="1">
              <a:spcAft>
                <a:spcPts val="0"/>
              </a:spcAft>
              <a:buFont typeface="Arial" pitchFamily="34" charset="0"/>
              <a:buChar char="•"/>
              <a:defRPr/>
            </a:pPr>
            <a:r>
              <a:rPr lang="en-US" sz="3100" b="1" dirty="0"/>
              <a:t>Collecting plants to learn appropriate vocabulary</a:t>
            </a:r>
          </a:p>
          <a:p>
            <a:pPr eaLnBrk="1" fontAlgn="auto" hangingPunct="1">
              <a:spcAft>
                <a:spcPts val="0"/>
              </a:spcAft>
              <a:buFont typeface="Arial" pitchFamily="34" charset="0"/>
              <a:buChar char="•"/>
              <a:defRPr/>
            </a:pPr>
            <a:endParaRPr lang="en-US" b="1" dirty="0"/>
          </a:p>
        </p:txBody>
      </p:sp>
      <p:sp>
        <p:nvSpPr>
          <p:cNvPr id="68611" name="Title 1"/>
          <p:cNvSpPr>
            <a:spLocks noGrp="1"/>
          </p:cNvSpPr>
          <p:nvPr>
            <p:ph type="title"/>
          </p:nvPr>
        </p:nvSpPr>
        <p:spPr>
          <a:xfrm>
            <a:off x="0" y="0"/>
            <a:ext cx="4402138" cy="1066800"/>
          </a:xfrm>
          <a:solidFill>
            <a:srgbClr val="FFFF00"/>
          </a:solidFill>
        </p:spPr>
        <p:txBody>
          <a:bodyPr/>
          <a:lstStyle/>
          <a:p>
            <a:pPr eaLnBrk="1" hangingPunct="1"/>
            <a:r>
              <a:rPr lang="en-US" sz="2800" b="1" smtClean="0"/>
              <a:t>Multiple Intelligences</a:t>
            </a:r>
            <a:r>
              <a:rPr lang="id-ID" sz="2800" smtClean="0"/>
              <a:t/>
            </a:r>
            <a:br>
              <a:rPr lang="id-ID" sz="2800" smtClean="0"/>
            </a:br>
            <a:r>
              <a:rPr lang="en-US" sz="2000" smtClean="0"/>
              <a:t> (from different sources)</a:t>
            </a:r>
          </a:p>
        </p:txBody>
      </p:sp>
      <p:pic>
        <p:nvPicPr>
          <p:cNvPr id="68612" name="Picture 2" descr="Hasil gambar untuk young learners learn plants"/>
          <p:cNvPicPr>
            <a:picLocks noChangeAspect="1" noChangeArrowheads="1"/>
          </p:cNvPicPr>
          <p:nvPr/>
        </p:nvPicPr>
        <p:blipFill>
          <a:blip r:embed="rId2"/>
          <a:srcRect/>
          <a:stretch>
            <a:fillRect/>
          </a:stretch>
        </p:blipFill>
        <p:spPr bwMode="auto">
          <a:xfrm>
            <a:off x="5580063" y="3644900"/>
            <a:ext cx="3376612" cy="2247900"/>
          </a:xfrm>
          <a:prstGeom prst="rect">
            <a:avLst/>
          </a:prstGeom>
          <a:noFill/>
          <a:ln w="9525">
            <a:noFill/>
            <a:miter lim="800000"/>
            <a:headEnd/>
            <a:tailEnd/>
          </a:ln>
        </p:spPr>
      </p:pic>
      <p:pic>
        <p:nvPicPr>
          <p:cNvPr id="68613" name="Picture 4"/>
          <p:cNvPicPr>
            <a:picLocks noChangeAspect="1" noChangeArrowheads="1"/>
          </p:cNvPicPr>
          <p:nvPr/>
        </p:nvPicPr>
        <p:blipFill>
          <a:blip r:embed="rId3"/>
          <a:srcRect/>
          <a:stretch>
            <a:fillRect/>
          </a:stretch>
        </p:blipFill>
        <p:spPr bwMode="auto">
          <a:xfrm>
            <a:off x="5508625" y="815975"/>
            <a:ext cx="3278188" cy="218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75163" cy="706437"/>
          </a:xfrm>
          <a:solidFill>
            <a:srgbClr val="FFFF00"/>
          </a:solidFill>
        </p:spPr>
        <p:txBody>
          <a:bodyPr rtlCol="0">
            <a:normAutofit fontScale="90000"/>
          </a:bodyPr>
          <a:lstStyle/>
          <a:p>
            <a:pPr eaLnBrk="1" fontAlgn="auto" hangingPunct="1">
              <a:spcAft>
                <a:spcPts val="0"/>
              </a:spcAft>
              <a:defRPr/>
            </a:pPr>
            <a:r>
              <a:rPr lang="en-US" sz="3100" b="1" dirty="0"/>
              <a:t>Implication to EYL Class </a:t>
            </a:r>
            <a:r>
              <a:rPr lang="id-ID" dirty="0" smtClean="0"/>
              <a:t/>
            </a:r>
            <a:br>
              <a:rPr lang="id-ID" dirty="0" smtClean="0"/>
            </a:br>
            <a:r>
              <a:rPr lang="en-US" sz="2000" dirty="0" smtClean="0"/>
              <a:t>(</a:t>
            </a:r>
            <a:r>
              <a:rPr lang="en-US" sz="2000" dirty="0"/>
              <a:t>Paul, 2003)</a:t>
            </a:r>
            <a:endParaRPr lang="en-US" dirty="0"/>
          </a:p>
        </p:txBody>
      </p:sp>
      <p:sp>
        <p:nvSpPr>
          <p:cNvPr id="5" name="Cloud 4"/>
          <p:cNvSpPr/>
          <p:nvPr/>
        </p:nvSpPr>
        <p:spPr>
          <a:xfrm>
            <a:off x="71438" y="1341438"/>
            <a:ext cx="3671887" cy="1655762"/>
          </a:xfrm>
          <a:prstGeom prst="cloud">
            <a:avLst/>
          </a:prstGeom>
        </p:spPr>
        <p:style>
          <a:lnRef idx="1">
            <a:schemeClr val="accent1"/>
          </a:lnRef>
          <a:fillRef idx="2">
            <a:schemeClr val="accent1"/>
          </a:fillRef>
          <a:effectRef idx="1">
            <a:schemeClr val="accent1"/>
          </a:effectRef>
          <a:fontRef idx="minor">
            <a:schemeClr val="dk1"/>
          </a:fontRef>
        </p:style>
        <p:txBody>
          <a:bodyPr anchor="ctr"/>
          <a:lstStyle/>
          <a:p>
            <a:pPr lvl="1" fontAlgn="auto">
              <a:spcBef>
                <a:spcPts val="0"/>
              </a:spcBef>
              <a:spcAft>
                <a:spcPts val="0"/>
              </a:spcAft>
              <a:defRPr/>
            </a:pPr>
            <a:r>
              <a:rPr lang="id-ID" b="1" dirty="0"/>
              <a:t>1. </a:t>
            </a:r>
            <a:r>
              <a:rPr lang="en-US" b="1" dirty="0"/>
              <a:t>Understand and respect</a:t>
            </a:r>
            <a:r>
              <a:rPr lang="id-ID" b="1" dirty="0"/>
              <a:t>, d</a:t>
            </a:r>
            <a:r>
              <a:rPr lang="en-US" b="1" dirty="0" err="1"/>
              <a:t>ifferent</a:t>
            </a:r>
            <a:r>
              <a:rPr lang="en-US" b="1" dirty="0"/>
              <a:t> children learn in different ways</a:t>
            </a:r>
            <a:endParaRPr lang="en-US" sz="1050" b="1" dirty="0"/>
          </a:p>
        </p:txBody>
      </p:sp>
      <p:sp>
        <p:nvSpPr>
          <p:cNvPr id="6" name="Cloud 5"/>
          <p:cNvSpPr/>
          <p:nvPr/>
        </p:nvSpPr>
        <p:spPr>
          <a:xfrm>
            <a:off x="4284663" y="2146300"/>
            <a:ext cx="3671887" cy="1655763"/>
          </a:xfrm>
          <a:prstGeom prst="cloud">
            <a:avLst/>
          </a:prstGeom>
        </p:spPr>
        <p:style>
          <a:lnRef idx="1">
            <a:schemeClr val="accent2"/>
          </a:lnRef>
          <a:fillRef idx="2">
            <a:schemeClr val="accent2"/>
          </a:fillRef>
          <a:effectRef idx="1">
            <a:schemeClr val="accent2"/>
          </a:effectRef>
          <a:fontRef idx="minor">
            <a:schemeClr val="dk1"/>
          </a:fontRef>
        </p:style>
        <p:txBody>
          <a:bodyPr anchor="ctr"/>
          <a:lstStyle/>
          <a:p>
            <a:pPr marL="0" lvl="1" algn="ctr" fontAlgn="auto">
              <a:spcBef>
                <a:spcPts val="0"/>
              </a:spcBef>
              <a:spcAft>
                <a:spcPts val="0"/>
              </a:spcAft>
              <a:defRPr/>
            </a:pPr>
            <a:endParaRPr lang="id-ID" b="1" dirty="0"/>
          </a:p>
          <a:p>
            <a:pPr marL="0" lvl="1" algn="ctr" fontAlgn="auto">
              <a:spcBef>
                <a:spcPts val="0"/>
              </a:spcBef>
              <a:spcAft>
                <a:spcPts val="0"/>
              </a:spcAft>
              <a:defRPr/>
            </a:pPr>
            <a:r>
              <a:rPr lang="id-ID" b="1" dirty="0"/>
              <a:t>2. </a:t>
            </a:r>
            <a:r>
              <a:rPr lang="en-US" b="1" dirty="0"/>
              <a:t>Be careful about putting individual children into categories </a:t>
            </a:r>
            <a:endParaRPr lang="en-US" sz="1050" b="1" dirty="0"/>
          </a:p>
          <a:p>
            <a:pPr algn="ctr" fontAlgn="auto">
              <a:spcBef>
                <a:spcPts val="0"/>
              </a:spcBef>
              <a:spcAft>
                <a:spcPts val="0"/>
              </a:spcAft>
              <a:defRPr/>
            </a:pPr>
            <a:endParaRPr lang="en-US" dirty="0"/>
          </a:p>
        </p:txBody>
      </p:sp>
      <p:sp>
        <p:nvSpPr>
          <p:cNvPr id="7" name="Cloud 6"/>
          <p:cNvSpPr/>
          <p:nvPr/>
        </p:nvSpPr>
        <p:spPr>
          <a:xfrm>
            <a:off x="15875" y="3736975"/>
            <a:ext cx="3671888" cy="1657350"/>
          </a:xfrm>
          <a:prstGeom prst="cloud">
            <a:avLst/>
          </a:prstGeom>
        </p:spPr>
        <p:style>
          <a:lnRef idx="1">
            <a:schemeClr val="accent3"/>
          </a:lnRef>
          <a:fillRef idx="3">
            <a:schemeClr val="accent3"/>
          </a:fillRef>
          <a:effectRef idx="2">
            <a:schemeClr val="accent3"/>
          </a:effectRef>
          <a:fontRef idx="minor">
            <a:schemeClr val="lt1"/>
          </a:fontRef>
        </p:style>
        <p:txBody>
          <a:bodyPr anchor="ctr"/>
          <a:lstStyle/>
          <a:p>
            <a:pPr marL="0" lvl="1" algn="ctr" fontAlgn="auto">
              <a:spcBef>
                <a:spcPts val="0"/>
              </a:spcBef>
              <a:spcAft>
                <a:spcPts val="0"/>
              </a:spcAft>
              <a:defRPr/>
            </a:pPr>
            <a:endParaRPr lang="id-ID" b="1" dirty="0">
              <a:solidFill>
                <a:schemeClr val="tx1"/>
              </a:solidFill>
            </a:endParaRPr>
          </a:p>
          <a:p>
            <a:pPr marL="0" lvl="1" algn="ctr" fontAlgn="auto">
              <a:spcBef>
                <a:spcPts val="0"/>
              </a:spcBef>
              <a:spcAft>
                <a:spcPts val="0"/>
              </a:spcAft>
              <a:defRPr/>
            </a:pPr>
            <a:r>
              <a:rPr lang="id-ID" b="1" dirty="0">
                <a:solidFill>
                  <a:schemeClr val="tx1"/>
                </a:solidFill>
              </a:rPr>
              <a:t>3. </a:t>
            </a:r>
            <a:r>
              <a:rPr lang="en-US" b="1" dirty="0">
                <a:solidFill>
                  <a:schemeClr val="tx1"/>
                </a:solidFill>
              </a:rPr>
              <a:t>Avoid making generalized statement about children</a:t>
            </a:r>
            <a:endParaRPr lang="en-US" sz="1050" b="1" dirty="0">
              <a:solidFill>
                <a:schemeClr val="tx1"/>
              </a:solidFill>
            </a:endParaRPr>
          </a:p>
          <a:p>
            <a:pPr algn="ctr" fontAlgn="auto">
              <a:spcBef>
                <a:spcPts val="0"/>
              </a:spcBef>
              <a:spcAft>
                <a:spcPts val="0"/>
              </a:spcAft>
              <a:defRPr/>
            </a:pPr>
            <a:endParaRPr lang="en-US" dirty="0"/>
          </a:p>
        </p:txBody>
      </p:sp>
      <p:sp>
        <p:nvSpPr>
          <p:cNvPr id="8" name="Cloud 7"/>
          <p:cNvSpPr/>
          <p:nvPr/>
        </p:nvSpPr>
        <p:spPr>
          <a:xfrm>
            <a:off x="4330700" y="4868863"/>
            <a:ext cx="3671888" cy="1655762"/>
          </a:xfrm>
          <a:prstGeom prst="cloud">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a:t>4.</a:t>
            </a:r>
            <a:r>
              <a:rPr lang="en-US" b="1" dirty="0"/>
              <a:t> Provide a wide variety of activities</a:t>
            </a:r>
            <a:endParaRPr lang="en-US" sz="800" b="1" dirty="0"/>
          </a:p>
          <a:p>
            <a:pPr algn="ctr" fontAlgn="auto">
              <a:spcBef>
                <a:spcPts val="0"/>
              </a:spcBef>
              <a:spcAft>
                <a:spcPts val="0"/>
              </a:spcAft>
              <a:defRPr/>
            </a:pPr>
            <a:endParaRPr lang="en-US" dirty="0"/>
          </a:p>
        </p:txBody>
      </p:sp>
      <p:pic>
        <p:nvPicPr>
          <p:cNvPr id="69639" name="Picture 2" descr="Hasil gambar untuk young learners"/>
          <p:cNvPicPr>
            <a:picLocks noChangeAspect="1" noChangeArrowheads="1"/>
          </p:cNvPicPr>
          <p:nvPr/>
        </p:nvPicPr>
        <p:blipFill>
          <a:blip r:embed="rId2"/>
          <a:srcRect/>
          <a:stretch>
            <a:fillRect/>
          </a:stretch>
        </p:blipFill>
        <p:spPr bwMode="auto">
          <a:xfrm>
            <a:off x="5734050" y="0"/>
            <a:ext cx="3409950" cy="134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39750" y="620713"/>
            <a:ext cx="4175125" cy="4525962"/>
          </a:xfrm>
          <a:solidFill>
            <a:schemeClr val="accent2">
              <a:lumMod val="40000"/>
              <a:lumOff val="60000"/>
            </a:schemeClr>
          </a:solidFill>
        </p:spPr>
        <p:txBody>
          <a:bodyPr rtlCol="0">
            <a:normAutofit fontScale="92500" lnSpcReduction="10000"/>
          </a:bodyPr>
          <a:lstStyle/>
          <a:p>
            <a:pPr marL="0" indent="0" algn="ctr" eaLnBrk="1" fontAlgn="auto" hangingPunct="1">
              <a:spcAft>
                <a:spcPts val="0"/>
              </a:spcAft>
              <a:buFont typeface="Arial" pitchFamily="34" charset="0"/>
              <a:buNone/>
              <a:defRPr/>
            </a:pPr>
            <a:r>
              <a:rPr lang="en-US" sz="3300" b="1" dirty="0"/>
              <a:t>“Exposure to English”: </a:t>
            </a:r>
            <a:r>
              <a:rPr lang="id-ID" sz="2400" dirty="0"/>
              <a:t/>
            </a:r>
            <a:br>
              <a:rPr lang="id-ID" sz="2400" dirty="0"/>
            </a:br>
            <a:r>
              <a:rPr lang="en-US" i="1" dirty="0"/>
              <a:t>How much children hear &amp; how often they have opportunity to interact in English. </a:t>
            </a:r>
            <a:br>
              <a:rPr lang="en-US" i="1" dirty="0"/>
            </a:br>
            <a:r>
              <a:rPr lang="en-US" dirty="0"/>
              <a:t>It’s important that opportunities are created in the classroom for children to be exposed to natural language &amp; to interact with each other</a:t>
            </a:r>
          </a:p>
        </p:txBody>
      </p:sp>
      <p:sp>
        <p:nvSpPr>
          <p:cNvPr id="6" name="Content Placeholder 5"/>
          <p:cNvSpPr>
            <a:spLocks noGrp="1"/>
          </p:cNvSpPr>
          <p:nvPr>
            <p:ph sz="half" idx="2"/>
          </p:nvPr>
        </p:nvSpPr>
        <p:spPr>
          <a:xfrm>
            <a:off x="5072063" y="1916113"/>
            <a:ext cx="3614737" cy="4525962"/>
          </a:xfrm>
          <a:solidFill>
            <a:schemeClr val="accent5">
              <a:lumMod val="40000"/>
              <a:lumOff val="60000"/>
            </a:schemeClr>
          </a:solidFill>
        </p:spPr>
        <p:txBody>
          <a:bodyPr rtlCol="0">
            <a:normAutofit fontScale="92500" lnSpcReduction="10000"/>
          </a:bodyPr>
          <a:lstStyle/>
          <a:p>
            <a:pPr marL="0" indent="0" algn="ctr" eaLnBrk="1" fontAlgn="auto" hangingPunct="1">
              <a:spcAft>
                <a:spcPts val="0"/>
              </a:spcAft>
              <a:buFont typeface="Arial" pitchFamily="34" charset="0"/>
              <a:buNone/>
              <a:defRPr/>
            </a:pPr>
            <a:r>
              <a:rPr lang="en-US" sz="3500" b="1" i="1" dirty="0"/>
              <a:t>The implication</a:t>
            </a:r>
            <a:r>
              <a:rPr lang="en-US" sz="3500" dirty="0"/>
              <a:t>: </a:t>
            </a:r>
            <a:r>
              <a:rPr lang="id-ID" dirty="0"/>
              <a:t/>
            </a:r>
            <a:br>
              <a:rPr lang="id-ID" dirty="0"/>
            </a:br>
            <a:r>
              <a:rPr lang="en-US" dirty="0"/>
              <a:t>Teachers’ competencies in terms of their proficiency in English to provide the necessary exposure to the language, </a:t>
            </a:r>
            <a:r>
              <a:rPr lang="id-ID" dirty="0"/>
              <a:t>and</a:t>
            </a:r>
            <a:r>
              <a:rPr lang="en-US" dirty="0"/>
              <a:t> their methodology to offer appropriate tasks &amp; activities for children to communicate in a variety ways.</a:t>
            </a:r>
          </a:p>
        </p:txBody>
      </p:sp>
      <p:pic>
        <p:nvPicPr>
          <p:cNvPr id="70660" name="Picture 2" descr="Hasil gambar untuk children interact in language classroom"/>
          <p:cNvPicPr>
            <a:picLocks noChangeAspect="1" noChangeArrowheads="1"/>
          </p:cNvPicPr>
          <p:nvPr/>
        </p:nvPicPr>
        <p:blipFill>
          <a:blip r:embed="rId2"/>
          <a:srcRect/>
          <a:stretch>
            <a:fillRect/>
          </a:stretch>
        </p:blipFill>
        <p:spPr bwMode="auto">
          <a:xfrm>
            <a:off x="1187450" y="4797425"/>
            <a:ext cx="2619375" cy="1743075"/>
          </a:xfrm>
          <a:prstGeom prst="rect">
            <a:avLst/>
          </a:prstGeom>
          <a:noFill/>
          <a:ln w="9525">
            <a:noFill/>
            <a:miter lim="800000"/>
            <a:headEnd/>
            <a:tailEnd/>
          </a:ln>
        </p:spPr>
      </p:pic>
      <p:pic>
        <p:nvPicPr>
          <p:cNvPr id="70661" name="Picture 4" descr="Hasil gambar untuk children interact in language classroom"/>
          <p:cNvPicPr>
            <a:picLocks noChangeAspect="1" noChangeArrowheads="1"/>
          </p:cNvPicPr>
          <p:nvPr/>
        </p:nvPicPr>
        <p:blipFill>
          <a:blip r:embed="rId3"/>
          <a:srcRect/>
          <a:stretch>
            <a:fillRect/>
          </a:stretch>
        </p:blipFill>
        <p:spPr bwMode="auto">
          <a:xfrm>
            <a:off x="6011863" y="80963"/>
            <a:ext cx="2390775"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solidFill>
            <a:schemeClr val="accent6">
              <a:lumMod val="60000"/>
              <a:lumOff val="40000"/>
            </a:schemeClr>
          </a:solidFill>
        </p:spPr>
        <p:txBody>
          <a:bodyPr/>
          <a:lstStyle/>
          <a:p>
            <a:pPr>
              <a:defRPr/>
            </a:pPr>
            <a:r>
              <a:rPr lang="en-US" sz="4000" dirty="0"/>
              <a:t>Creating English-rich </a:t>
            </a:r>
            <a:r>
              <a:rPr lang="en-US" sz="4000" b="1" dirty="0"/>
              <a:t>environment </a:t>
            </a:r>
            <a:r>
              <a:rPr lang="en-US" sz="4000" dirty="0"/>
              <a:t>at schools</a:t>
            </a:r>
          </a:p>
        </p:txBody>
      </p:sp>
      <p:sp>
        <p:nvSpPr>
          <p:cNvPr id="365571" name="Rectangle 3"/>
          <p:cNvSpPr>
            <a:spLocks noGrp="1" noChangeArrowheads="1"/>
          </p:cNvSpPr>
          <p:nvPr>
            <p:ph type="body" idx="1"/>
          </p:nvPr>
        </p:nvSpPr>
        <p:spPr>
          <a:solidFill>
            <a:srgbClr val="FFFF00"/>
          </a:solidFill>
        </p:spPr>
        <p:txBody>
          <a:bodyPr/>
          <a:lstStyle/>
          <a:p>
            <a:pPr marL="609600" indent="-609600" algn="ctr">
              <a:buFontTx/>
              <a:buNone/>
            </a:pPr>
            <a:endParaRPr lang="en-US" smtClean="0">
              <a:solidFill>
                <a:srgbClr val="FF0000"/>
              </a:solidFill>
            </a:endParaRPr>
          </a:p>
          <a:p>
            <a:pPr marL="609600" indent="-609600">
              <a:buFont typeface="Wingdings" pitchFamily="2" charset="2"/>
              <a:buAutoNum type="arabicPeriod"/>
            </a:pPr>
            <a:r>
              <a:rPr lang="en-US" sz="4800" smtClean="0"/>
              <a:t>Wise words in the halls</a:t>
            </a:r>
          </a:p>
          <a:p>
            <a:pPr marL="609600" indent="-609600">
              <a:buFont typeface="Wingdings" pitchFamily="2" charset="2"/>
              <a:buAutoNum type="arabicPeriod"/>
            </a:pPr>
            <a:r>
              <a:rPr lang="en-US" sz="4800" smtClean="0"/>
              <a:t>Labels in English</a:t>
            </a:r>
          </a:p>
          <a:p>
            <a:pPr marL="609600" indent="-609600">
              <a:buFont typeface="Wingdings" pitchFamily="2" charset="2"/>
              <a:buAutoNum type="arabicPeriod"/>
            </a:pPr>
            <a:r>
              <a:rPr lang="en-US" sz="4800" smtClean="0"/>
              <a:t>Wall magazines in English</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fade">
                                      <p:cBhvr>
                                        <p:cTn id="7" dur="800" decel="100000"/>
                                        <p:tgtEl>
                                          <p:spTgt spid="365570"/>
                                        </p:tgtEl>
                                      </p:cBhvr>
                                    </p:animEffect>
                                    <p:anim calcmode="lin" valueType="num">
                                      <p:cBhvr>
                                        <p:cTn id="8" dur="800" decel="100000" fill="hold"/>
                                        <p:tgtEl>
                                          <p:spTgt spid="365570"/>
                                        </p:tgtEl>
                                        <p:attrNameLst>
                                          <p:attrName>style.rotation</p:attrName>
                                        </p:attrNameLst>
                                      </p:cBhvr>
                                      <p:tavLst>
                                        <p:tav tm="0">
                                          <p:val>
                                            <p:fltVal val="-90"/>
                                          </p:val>
                                        </p:tav>
                                        <p:tav tm="100000">
                                          <p:val>
                                            <p:fltVal val="0"/>
                                          </p:val>
                                        </p:tav>
                                      </p:tavLst>
                                    </p:anim>
                                    <p:anim calcmode="lin" valueType="num">
                                      <p:cBhvr>
                                        <p:cTn id="9" dur="800" decel="100000" fill="hold"/>
                                        <p:tgtEl>
                                          <p:spTgt spid="365570"/>
                                        </p:tgtEl>
                                        <p:attrNameLst>
                                          <p:attrName>ppt_x</p:attrName>
                                        </p:attrNameLst>
                                      </p:cBhvr>
                                      <p:tavLst>
                                        <p:tav tm="0">
                                          <p:val>
                                            <p:strVal val="#ppt_x+0.4"/>
                                          </p:val>
                                        </p:tav>
                                        <p:tav tm="100000">
                                          <p:val>
                                            <p:strVal val="#ppt_x-0.05"/>
                                          </p:val>
                                        </p:tav>
                                      </p:tavLst>
                                    </p:anim>
                                    <p:anim calcmode="lin" valueType="num">
                                      <p:cBhvr>
                                        <p:cTn id="10" dur="800" decel="100000" fill="hold"/>
                                        <p:tgtEl>
                                          <p:spTgt spid="3655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655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6557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65571">
                                            <p:bg/>
                                          </p:spTgt>
                                        </p:tgtEl>
                                        <p:attrNameLst>
                                          <p:attrName>style.visibility</p:attrName>
                                        </p:attrNameLst>
                                      </p:cBhvr>
                                      <p:to>
                                        <p:strVal val="visible"/>
                                      </p:to>
                                    </p:set>
                                    <p:animEffect transition="in" filter="fade">
                                      <p:cBhvr>
                                        <p:cTn id="17" dur="1000"/>
                                        <p:tgtEl>
                                          <p:spTgt spid="365571">
                                            <p:bg/>
                                          </p:spTgt>
                                        </p:tgtEl>
                                      </p:cBhvr>
                                    </p:animEffect>
                                    <p:anim calcmode="lin" valueType="num">
                                      <p:cBhvr>
                                        <p:cTn id="18" dur="1000" fill="hold"/>
                                        <p:tgtEl>
                                          <p:spTgt spid="365571">
                                            <p:bg/>
                                          </p:spTgt>
                                        </p:tgtEl>
                                        <p:attrNameLst>
                                          <p:attrName>ppt_x</p:attrName>
                                        </p:attrNameLst>
                                      </p:cBhvr>
                                      <p:tavLst>
                                        <p:tav tm="0">
                                          <p:val>
                                            <p:strVal val="#ppt_x"/>
                                          </p:val>
                                        </p:tav>
                                        <p:tav tm="100000">
                                          <p:val>
                                            <p:strVal val="#ppt_x"/>
                                          </p:val>
                                        </p:tav>
                                      </p:tavLst>
                                    </p:anim>
                                    <p:anim calcmode="lin" valueType="num">
                                      <p:cBhvr>
                                        <p:cTn id="19" dur="1000" fill="hold"/>
                                        <p:tgtEl>
                                          <p:spTgt spid="365571">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65571">
                                            <p:txEl>
                                              <p:pRg st="1" end="1"/>
                                            </p:txEl>
                                          </p:spTgt>
                                        </p:tgtEl>
                                        <p:attrNameLst>
                                          <p:attrName>style.visibility</p:attrName>
                                        </p:attrNameLst>
                                      </p:cBhvr>
                                      <p:to>
                                        <p:strVal val="visible"/>
                                      </p:to>
                                    </p:set>
                                    <p:animEffect transition="in" filter="fade">
                                      <p:cBhvr>
                                        <p:cTn id="24" dur="1000"/>
                                        <p:tgtEl>
                                          <p:spTgt spid="365571">
                                            <p:txEl>
                                              <p:pRg st="1" end="1"/>
                                            </p:txEl>
                                          </p:spTgt>
                                        </p:tgtEl>
                                      </p:cBhvr>
                                    </p:animEffect>
                                    <p:anim calcmode="lin" valueType="num">
                                      <p:cBhvr>
                                        <p:cTn id="25" dur="10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655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65571">
                                            <p:txEl>
                                              <p:pRg st="2" end="2"/>
                                            </p:txEl>
                                          </p:spTgt>
                                        </p:tgtEl>
                                        <p:attrNameLst>
                                          <p:attrName>style.visibility</p:attrName>
                                        </p:attrNameLst>
                                      </p:cBhvr>
                                      <p:to>
                                        <p:strVal val="visible"/>
                                      </p:to>
                                    </p:set>
                                    <p:animEffect transition="in" filter="fade">
                                      <p:cBhvr>
                                        <p:cTn id="31" dur="1000"/>
                                        <p:tgtEl>
                                          <p:spTgt spid="365571">
                                            <p:txEl>
                                              <p:pRg st="2" end="2"/>
                                            </p:txEl>
                                          </p:spTgt>
                                        </p:tgtEl>
                                      </p:cBhvr>
                                    </p:animEffect>
                                    <p:anim calcmode="lin" valueType="num">
                                      <p:cBhvr>
                                        <p:cTn id="32" dur="10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655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65571">
                                            <p:txEl>
                                              <p:pRg st="3" end="3"/>
                                            </p:txEl>
                                          </p:spTgt>
                                        </p:tgtEl>
                                        <p:attrNameLst>
                                          <p:attrName>style.visibility</p:attrName>
                                        </p:attrNameLst>
                                      </p:cBhvr>
                                      <p:to>
                                        <p:strVal val="visible"/>
                                      </p:to>
                                    </p:set>
                                    <p:animEffect transition="in" filter="fade">
                                      <p:cBhvr>
                                        <p:cTn id="38" dur="1000"/>
                                        <p:tgtEl>
                                          <p:spTgt spid="365571">
                                            <p:txEl>
                                              <p:pRg st="3" end="3"/>
                                            </p:txEl>
                                          </p:spTgt>
                                        </p:tgtEl>
                                      </p:cBhvr>
                                    </p:animEffect>
                                    <p:anim calcmode="lin" valueType="num">
                                      <p:cBhvr>
                                        <p:cTn id="39" dur="10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655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nimBg="1"/>
      <p:bldP spid="365571"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DSC01257"/>
          <p:cNvPicPr>
            <a:picLocks noChangeAspect="1" noChangeArrowheads="1"/>
          </p:cNvPicPr>
          <p:nvPr/>
        </p:nvPicPr>
        <p:blipFill>
          <a:blip r:embed="rId2"/>
          <a:srcRect/>
          <a:stretch>
            <a:fillRect/>
          </a:stretch>
        </p:blipFill>
        <p:spPr bwMode="auto">
          <a:xfrm>
            <a:off x="533400" y="457200"/>
            <a:ext cx="8001000" cy="6002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5984" y="0"/>
            <a:ext cx="6500858" cy="1714488"/>
          </a:xfrm>
        </p:spPr>
        <p:txBody>
          <a:bodyPr/>
          <a:lstStyle/>
          <a:p>
            <a:pPr eaLnBrk="1" hangingPunct="1"/>
            <a:r>
              <a:rPr lang="id-ID" b="1" dirty="0" smtClean="0"/>
              <a:t>		</a:t>
            </a:r>
            <a:r>
              <a:rPr lang="en-US" b="1" dirty="0" smtClean="0"/>
              <a:t/>
            </a:r>
            <a:br>
              <a:rPr lang="en-US" b="1" dirty="0" smtClean="0"/>
            </a:br>
            <a:r>
              <a:rPr lang="id-ID" b="1" dirty="0" smtClean="0"/>
              <a:t>Child Development</a:t>
            </a:r>
            <a:endParaRPr lang="en-US" sz="2400" dirty="0" smtClean="0"/>
          </a:p>
        </p:txBody>
      </p:sp>
      <p:grpSp>
        <p:nvGrpSpPr>
          <p:cNvPr id="2" name="Group 18"/>
          <p:cNvGrpSpPr>
            <a:grpSpLocks/>
          </p:cNvGrpSpPr>
          <p:nvPr/>
        </p:nvGrpSpPr>
        <p:grpSpPr bwMode="auto">
          <a:xfrm>
            <a:off x="571500" y="2151063"/>
            <a:ext cx="7929563" cy="4338637"/>
            <a:chOff x="136" y="1355"/>
            <a:chExt cx="3696" cy="2733"/>
          </a:xfrm>
        </p:grpSpPr>
        <p:sp>
          <p:nvSpPr>
            <p:cNvPr id="102405" name="Text Box 12"/>
            <p:cNvSpPr txBox="1">
              <a:spLocks noChangeArrowheads="1"/>
            </p:cNvSpPr>
            <p:nvPr/>
          </p:nvSpPr>
          <p:spPr bwMode="auto">
            <a:xfrm>
              <a:off x="143" y="2367"/>
              <a:ext cx="925" cy="368"/>
            </a:xfrm>
            <a:prstGeom prst="rect">
              <a:avLst/>
            </a:prstGeom>
            <a:noFill/>
            <a:ln w="9525">
              <a:noFill/>
              <a:miter lim="800000"/>
              <a:headEnd/>
              <a:tailEnd/>
            </a:ln>
          </p:spPr>
          <p:txBody>
            <a:bodyPr>
              <a:spAutoFit/>
            </a:bodyPr>
            <a:lstStyle/>
            <a:p>
              <a:pPr algn="ctr">
                <a:spcBef>
                  <a:spcPct val="50000"/>
                </a:spcBef>
              </a:pPr>
              <a:r>
                <a:rPr lang="en-US" sz="1600" b="1" i="1"/>
                <a:t>Sensory-motor stage (0-2)</a:t>
              </a:r>
            </a:p>
          </p:txBody>
        </p:sp>
        <p:sp>
          <p:nvSpPr>
            <p:cNvPr id="102406" name="Text Box 13"/>
            <p:cNvSpPr txBox="1">
              <a:spLocks noChangeArrowheads="1"/>
            </p:cNvSpPr>
            <p:nvPr/>
          </p:nvSpPr>
          <p:spPr bwMode="auto">
            <a:xfrm>
              <a:off x="1020" y="2092"/>
              <a:ext cx="1066" cy="368"/>
            </a:xfrm>
            <a:prstGeom prst="rect">
              <a:avLst/>
            </a:prstGeom>
            <a:noFill/>
            <a:ln w="9525">
              <a:noFill/>
              <a:miter lim="800000"/>
              <a:headEnd/>
              <a:tailEnd/>
            </a:ln>
          </p:spPr>
          <p:txBody>
            <a:bodyPr>
              <a:spAutoFit/>
            </a:bodyPr>
            <a:lstStyle/>
            <a:p>
              <a:pPr algn="ctr">
                <a:spcBef>
                  <a:spcPct val="50000"/>
                </a:spcBef>
              </a:pPr>
              <a:r>
                <a:rPr lang="en-US" sz="1600" b="1" i="1"/>
                <a:t>Pre Operational stage (2-7)</a:t>
              </a:r>
            </a:p>
          </p:txBody>
        </p:sp>
        <p:sp>
          <p:nvSpPr>
            <p:cNvPr id="102407" name="Text Box 14"/>
            <p:cNvSpPr txBox="1">
              <a:spLocks noChangeArrowheads="1"/>
            </p:cNvSpPr>
            <p:nvPr/>
          </p:nvSpPr>
          <p:spPr bwMode="auto">
            <a:xfrm>
              <a:off x="2029" y="1677"/>
              <a:ext cx="975" cy="368"/>
            </a:xfrm>
            <a:prstGeom prst="rect">
              <a:avLst/>
            </a:prstGeom>
            <a:noFill/>
            <a:ln w="9525">
              <a:noFill/>
              <a:miter lim="800000"/>
              <a:headEnd/>
              <a:tailEnd/>
            </a:ln>
          </p:spPr>
          <p:txBody>
            <a:bodyPr>
              <a:spAutoFit/>
            </a:bodyPr>
            <a:lstStyle/>
            <a:p>
              <a:pPr algn="ctr">
                <a:spcBef>
                  <a:spcPct val="50000"/>
                </a:spcBef>
              </a:pPr>
              <a:r>
                <a:rPr lang="en-US" sz="1600" b="1" i="1"/>
                <a:t>Concrete operational stage (7-11) </a:t>
              </a:r>
            </a:p>
          </p:txBody>
        </p:sp>
        <p:sp>
          <p:nvSpPr>
            <p:cNvPr id="102408" name="Text Box 15"/>
            <p:cNvSpPr txBox="1">
              <a:spLocks noChangeArrowheads="1"/>
            </p:cNvSpPr>
            <p:nvPr/>
          </p:nvSpPr>
          <p:spPr bwMode="auto">
            <a:xfrm>
              <a:off x="2857" y="1355"/>
              <a:ext cx="975" cy="368"/>
            </a:xfrm>
            <a:prstGeom prst="rect">
              <a:avLst/>
            </a:prstGeom>
            <a:noFill/>
            <a:ln w="9525">
              <a:noFill/>
              <a:miter lim="800000"/>
              <a:headEnd/>
              <a:tailEnd/>
            </a:ln>
          </p:spPr>
          <p:txBody>
            <a:bodyPr>
              <a:spAutoFit/>
            </a:bodyPr>
            <a:lstStyle/>
            <a:p>
              <a:pPr algn="ctr">
                <a:spcBef>
                  <a:spcPct val="50000"/>
                </a:spcBef>
              </a:pPr>
              <a:r>
                <a:rPr lang="en-US" sz="1600" b="1" i="1"/>
                <a:t>Formal operational stage (11-onwards) </a:t>
              </a:r>
            </a:p>
          </p:txBody>
        </p:sp>
        <p:grpSp>
          <p:nvGrpSpPr>
            <p:cNvPr id="3" name="Group 17"/>
            <p:cNvGrpSpPr>
              <a:grpSpLocks/>
            </p:cNvGrpSpPr>
            <p:nvPr/>
          </p:nvGrpSpPr>
          <p:grpSpPr bwMode="auto">
            <a:xfrm>
              <a:off x="136" y="1865"/>
              <a:ext cx="3629" cy="2223"/>
              <a:chOff x="136" y="1865"/>
              <a:chExt cx="3629" cy="2223"/>
            </a:xfrm>
          </p:grpSpPr>
          <p:sp>
            <p:nvSpPr>
              <p:cNvPr id="102410" name="Rectangle 6"/>
              <p:cNvSpPr>
                <a:spLocks noChangeArrowheads="1"/>
              </p:cNvSpPr>
              <p:nvPr/>
            </p:nvSpPr>
            <p:spPr bwMode="auto">
              <a:xfrm>
                <a:off x="363" y="2795"/>
                <a:ext cx="499" cy="1247"/>
              </a:xfrm>
              <a:prstGeom prst="rect">
                <a:avLst/>
              </a:prstGeom>
              <a:solidFill>
                <a:schemeClr val="accent1"/>
              </a:solidFill>
              <a:ln w="9525">
                <a:solidFill>
                  <a:schemeClr val="tx1"/>
                </a:solidFill>
                <a:miter lim="800000"/>
                <a:headEnd/>
                <a:tailEnd/>
              </a:ln>
            </p:spPr>
            <p:txBody>
              <a:bodyPr wrap="none" anchor="ctr"/>
              <a:lstStyle/>
              <a:p>
                <a:endParaRPr lang="id-ID"/>
              </a:p>
            </p:txBody>
          </p:sp>
          <p:sp>
            <p:nvSpPr>
              <p:cNvPr id="102411" name="Rectangle 9"/>
              <p:cNvSpPr>
                <a:spLocks noChangeArrowheads="1"/>
              </p:cNvSpPr>
              <p:nvPr/>
            </p:nvSpPr>
            <p:spPr bwMode="auto">
              <a:xfrm>
                <a:off x="1292" y="2455"/>
                <a:ext cx="499" cy="1610"/>
              </a:xfrm>
              <a:prstGeom prst="rect">
                <a:avLst/>
              </a:prstGeom>
              <a:solidFill>
                <a:schemeClr val="folHlink"/>
              </a:solidFill>
              <a:ln w="9525">
                <a:solidFill>
                  <a:schemeClr val="tx1"/>
                </a:solidFill>
                <a:miter lim="800000"/>
                <a:headEnd/>
                <a:tailEnd/>
              </a:ln>
            </p:spPr>
            <p:txBody>
              <a:bodyPr wrap="none" anchor="ctr"/>
              <a:lstStyle/>
              <a:p>
                <a:endParaRPr lang="id-ID"/>
              </a:p>
            </p:txBody>
          </p:sp>
          <p:sp>
            <p:nvSpPr>
              <p:cNvPr id="102412" name="Rectangle 10"/>
              <p:cNvSpPr>
                <a:spLocks noChangeArrowheads="1"/>
              </p:cNvSpPr>
              <p:nvPr/>
            </p:nvSpPr>
            <p:spPr bwMode="auto">
              <a:xfrm>
                <a:off x="2268" y="2183"/>
                <a:ext cx="499" cy="1882"/>
              </a:xfrm>
              <a:prstGeom prst="rect">
                <a:avLst/>
              </a:prstGeom>
              <a:solidFill>
                <a:schemeClr val="accent2"/>
              </a:solidFill>
              <a:ln w="9525">
                <a:solidFill>
                  <a:schemeClr val="tx1"/>
                </a:solidFill>
                <a:miter lim="800000"/>
                <a:headEnd/>
                <a:tailEnd/>
              </a:ln>
            </p:spPr>
            <p:txBody>
              <a:bodyPr wrap="none" anchor="ctr"/>
              <a:lstStyle/>
              <a:p>
                <a:endParaRPr lang="id-ID"/>
              </a:p>
            </p:txBody>
          </p:sp>
          <p:sp>
            <p:nvSpPr>
              <p:cNvPr id="102413" name="Rectangle 11"/>
              <p:cNvSpPr>
                <a:spLocks noChangeArrowheads="1"/>
              </p:cNvSpPr>
              <p:nvPr/>
            </p:nvSpPr>
            <p:spPr bwMode="auto">
              <a:xfrm>
                <a:off x="3152" y="1865"/>
                <a:ext cx="499" cy="2200"/>
              </a:xfrm>
              <a:prstGeom prst="rect">
                <a:avLst/>
              </a:prstGeom>
              <a:solidFill>
                <a:srgbClr val="FF6FCF"/>
              </a:solidFill>
              <a:ln w="9525">
                <a:solidFill>
                  <a:schemeClr val="tx1"/>
                </a:solidFill>
                <a:miter lim="800000"/>
                <a:headEnd/>
                <a:tailEnd/>
              </a:ln>
            </p:spPr>
            <p:txBody>
              <a:bodyPr wrap="none" anchor="ctr"/>
              <a:lstStyle/>
              <a:p>
                <a:endParaRPr lang="id-ID"/>
              </a:p>
            </p:txBody>
          </p:sp>
          <p:sp>
            <p:nvSpPr>
              <p:cNvPr id="102414" name="Rectangle 16"/>
              <p:cNvSpPr>
                <a:spLocks noChangeArrowheads="1"/>
              </p:cNvSpPr>
              <p:nvPr/>
            </p:nvSpPr>
            <p:spPr bwMode="auto">
              <a:xfrm>
                <a:off x="136" y="4042"/>
                <a:ext cx="3629" cy="46"/>
              </a:xfrm>
              <a:prstGeom prst="rect">
                <a:avLst/>
              </a:prstGeom>
              <a:solidFill>
                <a:schemeClr val="tx1"/>
              </a:solidFill>
              <a:ln w="9525">
                <a:solidFill>
                  <a:schemeClr val="tx1"/>
                </a:solidFill>
                <a:miter lim="800000"/>
                <a:headEnd/>
                <a:tailEnd/>
              </a:ln>
            </p:spPr>
            <p:txBody>
              <a:bodyPr wrap="none" anchor="ctr"/>
              <a:lstStyle/>
              <a:p>
                <a:endParaRPr lang="id-ID"/>
              </a:p>
            </p:txBody>
          </p:sp>
        </p:grpSp>
      </p:grpSp>
      <p:pic>
        <p:nvPicPr>
          <p:cNvPr id="102404" name="Picture 16" descr="Image result for jean piaget photos"/>
          <p:cNvPicPr>
            <a:picLocks noChangeAspect="1" noChangeArrowheads="1"/>
          </p:cNvPicPr>
          <p:nvPr/>
        </p:nvPicPr>
        <p:blipFill>
          <a:blip r:embed="rId2"/>
          <a:srcRect/>
          <a:stretch>
            <a:fillRect/>
          </a:stretch>
        </p:blipFill>
        <p:spPr bwMode="auto">
          <a:xfrm>
            <a:off x="0" y="357188"/>
            <a:ext cx="2171700" cy="1943100"/>
          </a:xfrm>
          <a:prstGeom prst="rect">
            <a:avLst/>
          </a:prstGeom>
          <a:noFill/>
          <a:ln w="9525">
            <a:noFill/>
            <a:miter lim="800000"/>
            <a:headEnd/>
            <a:tailEnd/>
          </a:ln>
        </p:spPr>
      </p:pic>
      <p:sp>
        <p:nvSpPr>
          <p:cNvPr id="15" name="Rectangle 14"/>
          <p:cNvSpPr/>
          <p:nvPr/>
        </p:nvSpPr>
        <p:spPr>
          <a:xfrm>
            <a:off x="0" y="2500306"/>
            <a:ext cx="2071670" cy="461665"/>
          </a:xfrm>
          <a:prstGeom prst="rect">
            <a:avLst/>
          </a:prstGeom>
        </p:spPr>
        <p:txBody>
          <a:bodyPr wrap="square">
            <a:spAutoFit/>
          </a:bodyPr>
          <a:lstStyle/>
          <a:p>
            <a:pPr algn="ctr"/>
            <a:r>
              <a:rPr lang="en-US" sz="2400" b="1" i="1" dirty="0" smtClean="0">
                <a:solidFill>
                  <a:srgbClr val="FF0000"/>
                </a:solidFill>
                <a:latin typeface="Calibri"/>
                <a:ea typeface="+mj-ea"/>
                <a:cs typeface="+mj-cs"/>
              </a:rPr>
              <a:t>1. Jean Piaget</a:t>
            </a:r>
            <a:endParaRPr lang="id-ID" sz="2400"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01_0542"/>
          <p:cNvPicPr>
            <a:picLocks noChangeAspect="1" noChangeArrowheads="1"/>
          </p:cNvPicPr>
          <p:nvPr/>
        </p:nvPicPr>
        <p:blipFill>
          <a:blip r:embed="rId2"/>
          <a:srcRect/>
          <a:stretch>
            <a:fillRect/>
          </a:stretch>
        </p:blipFill>
        <p:spPr bwMode="auto">
          <a:xfrm>
            <a:off x="533400" y="401638"/>
            <a:ext cx="8077200" cy="6056312"/>
          </a:xfrm>
          <a:prstGeom prst="rect">
            <a:avLst/>
          </a:prstGeom>
          <a:noFill/>
          <a:ln w="9525">
            <a:noFill/>
            <a:miter lim="800000"/>
            <a:headEnd/>
            <a:tailEnd/>
          </a:ln>
        </p:spPr>
      </p:pic>
      <p:pic>
        <p:nvPicPr>
          <p:cNvPr id="73731" name="Picture 2" descr="G:\SUT_TEAM\Photos SUT\Photo YSN\YSN_Sept_2008\101_0526.JPG"/>
          <p:cNvPicPr>
            <a:picLocks noChangeAspect="1" noChangeArrowheads="1"/>
          </p:cNvPicPr>
          <p:nvPr/>
        </p:nvPicPr>
        <p:blipFill>
          <a:blip r:embed="rId3"/>
          <a:srcRect/>
          <a:stretch>
            <a:fillRect/>
          </a:stretch>
        </p:blipFill>
        <p:spPr bwMode="auto">
          <a:xfrm>
            <a:off x="1660525" y="1246188"/>
            <a:ext cx="5821363" cy="436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101_0539"/>
          <p:cNvPicPr>
            <a:picLocks noChangeAspect="1" noChangeArrowheads="1"/>
          </p:cNvPicPr>
          <p:nvPr/>
        </p:nvPicPr>
        <p:blipFill>
          <a:blip r:embed="rId2"/>
          <a:srcRect/>
          <a:stretch>
            <a:fillRect/>
          </a:stretch>
        </p:blipFill>
        <p:spPr bwMode="auto">
          <a:xfrm>
            <a:off x="533400" y="230188"/>
            <a:ext cx="8305800" cy="622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101_0516"/>
          <p:cNvPicPr>
            <a:picLocks noChangeAspect="1" noChangeArrowheads="1"/>
          </p:cNvPicPr>
          <p:nvPr/>
        </p:nvPicPr>
        <p:blipFill>
          <a:blip r:embed="rId2"/>
          <a:srcRect/>
          <a:stretch>
            <a:fillRect/>
          </a:stretch>
        </p:blipFill>
        <p:spPr bwMode="auto">
          <a:xfrm>
            <a:off x="457200" y="344488"/>
            <a:ext cx="8229600" cy="6170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101_0517"/>
          <p:cNvPicPr>
            <a:picLocks noChangeAspect="1" noChangeArrowheads="1"/>
          </p:cNvPicPr>
          <p:nvPr/>
        </p:nvPicPr>
        <p:blipFill>
          <a:blip r:embed="rId2"/>
          <a:srcRect/>
          <a:stretch>
            <a:fillRect/>
          </a:stretch>
        </p:blipFill>
        <p:spPr bwMode="auto">
          <a:xfrm>
            <a:off x="381000" y="344488"/>
            <a:ext cx="8305800" cy="622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101_0519"/>
          <p:cNvPicPr>
            <a:picLocks noChangeAspect="1" noChangeArrowheads="1"/>
          </p:cNvPicPr>
          <p:nvPr/>
        </p:nvPicPr>
        <p:blipFill>
          <a:blip r:embed="rId2"/>
          <a:srcRect/>
          <a:stretch>
            <a:fillRect/>
          </a:stretch>
        </p:blipFill>
        <p:spPr bwMode="auto">
          <a:xfrm>
            <a:off x="457200" y="401638"/>
            <a:ext cx="8153400" cy="6113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SC01285"/>
          <p:cNvPicPr>
            <a:picLocks noChangeAspect="1" noChangeArrowheads="1"/>
          </p:cNvPicPr>
          <p:nvPr/>
        </p:nvPicPr>
        <p:blipFill>
          <a:blip r:embed="rId2"/>
          <a:srcRect/>
          <a:stretch>
            <a:fillRect/>
          </a:stretch>
        </p:blipFill>
        <p:spPr bwMode="auto">
          <a:xfrm>
            <a:off x="533400" y="400050"/>
            <a:ext cx="8077200" cy="6059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SC01258"/>
          <p:cNvPicPr>
            <a:picLocks noChangeAspect="1" noChangeArrowheads="1"/>
          </p:cNvPicPr>
          <p:nvPr/>
        </p:nvPicPr>
        <p:blipFill>
          <a:blip r:embed="rId2"/>
          <a:srcRect/>
          <a:stretch>
            <a:fillRect/>
          </a:stretch>
        </p:blipFill>
        <p:spPr bwMode="auto">
          <a:xfrm>
            <a:off x="457200" y="400050"/>
            <a:ext cx="8153400" cy="611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DSC01279"/>
          <p:cNvPicPr>
            <a:picLocks noChangeAspect="1" noChangeArrowheads="1"/>
          </p:cNvPicPr>
          <p:nvPr/>
        </p:nvPicPr>
        <p:blipFill>
          <a:blip r:embed="rId2"/>
          <a:srcRect/>
          <a:stretch>
            <a:fillRect/>
          </a:stretch>
        </p:blipFill>
        <p:spPr bwMode="auto">
          <a:xfrm>
            <a:off x="457200" y="285750"/>
            <a:ext cx="8305800" cy="623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DSC01280"/>
          <p:cNvPicPr>
            <a:picLocks noChangeAspect="1" noChangeArrowheads="1"/>
          </p:cNvPicPr>
          <p:nvPr/>
        </p:nvPicPr>
        <p:blipFill>
          <a:blip r:embed="rId2"/>
          <a:srcRect/>
          <a:stretch>
            <a:fillRect/>
          </a:stretch>
        </p:blipFill>
        <p:spPr bwMode="auto">
          <a:xfrm>
            <a:off x="457200" y="400050"/>
            <a:ext cx="8153400" cy="611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DSC01313"/>
          <p:cNvPicPr>
            <a:picLocks noChangeAspect="1" noChangeArrowheads="1"/>
          </p:cNvPicPr>
          <p:nvPr/>
        </p:nvPicPr>
        <p:blipFill>
          <a:blip r:embed="rId2"/>
          <a:srcRect/>
          <a:stretch>
            <a:fillRect/>
          </a:stretch>
        </p:blipFill>
        <p:spPr bwMode="auto">
          <a:xfrm>
            <a:off x="457200" y="398463"/>
            <a:ext cx="8229600" cy="617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8038" y="981075"/>
            <a:ext cx="5483225" cy="5721350"/>
          </a:xfrm>
        </p:spPr>
        <p:txBody>
          <a:bodyPr rtlCol="0">
            <a:normAutofit fontScale="85000" lnSpcReduction="20000"/>
          </a:bodyPr>
          <a:lstStyle/>
          <a:p>
            <a:pPr algn="just" eaLnBrk="1" fontAlgn="auto" hangingPunct="1">
              <a:spcAft>
                <a:spcPts val="0"/>
              </a:spcAft>
              <a:buFont typeface="Arial" pitchFamily="34" charset="0"/>
              <a:buChar char="•"/>
              <a:defRPr/>
            </a:pPr>
            <a:r>
              <a:rPr lang="en-US" dirty="0" smtClean="0"/>
              <a:t>The social environment, the cultural context, </a:t>
            </a:r>
            <a:r>
              <a:rPr lang="id-ID" dirty="0" smtClean="0"/>
              <a:t>and</a:t>
            </a:r>
            <a:r>
              <a:rPr lang="en-US" dirty="0" smtClean="0"/>
              <a:t> the influence of peers, teachers &amp; parents engaged in interactions with children are </a:t>
            </a:r>
            <a:r>
              <a:rPr lang="en-US" i="1" dirty="0" smtClean="0"/>
              <a:t>major sources of learning &amp; developmen</a:t>
            </a:r>
            <a:r>
              <a:rPr lang="en-US" dirty="0" smtClean="0"/>
              <a:t>t (</a:t>
            </a:r>
            <a:r>
              <a:rPr lang="en-US" i="1" dirty="0" smtClean="0"/>
              <a:t>Social Constructivism</a:t>
            </a:r>
            <a:r>
              <a:rPr lang="en-US" dirty="0" smtClean="0"/>
              <a:t>). </a:t>
            </a:r>
            <a:endParaRPr lang="id-ID" dirty="0" smtClean="0"/>
          </a:p>
          <a:p>
            <a:pPr algn="just" eaLnBrk="1" fontAlgn="auto" hangingPunct="1">
              <a:spcAft>
                <a:spcPts val="0"/>
              </a:spcAft>
              <a:buFont typeface="Arial" pitchFamily="34" charset="0"/>
              <a:buChar char="•"/>
              <a:defRPr/>
            </a:pPr>
            <a:endParaRPr lang="id-ID" dirty="0" smtClean="0"/>
          </a:p>
          <a:p>
            <a:pPr algn="just" eaLnBrk="1" fontAlgn="auto" hangingPunct="1">
              <a:spcAft>
                <a:spcPts val="0"/>
              </a:spcAft>
              <a:buFont typeface="Arial" pitchFamily="34" charset="0"/>
              <a:buChar char="•"/>
              <a:defRPr/>
            </a:pPr>
            <a:r>
              <a:rPr lang="en-US" dirty="0" smtClean="0"/>
              <a:t>The other concept is </a:t>
            </a:r>
            <a:r>
              <a:rPr lang="en-US" b="1" dirty="0" smtClean="0"/>
              <a:t>the </a:t>
            </a:r>
            <a:r>
              <a:rPr lang="en-US" b="1" i="1" dirty="0" smtClean="0"/>
              <a:t>Zone of Proximal Development</a:t>
            </a:r>
            <a:r>
              <a:rPr lang="en-US" b="1" dirty="0" smtClean="0"/>
              <a:t> (ZPD)</a:t>
            </a:r>
            <a:r>
              <a:rPr lang="id-ID" dirty="0"/>
              <a:t>.</a:t>
            </a:r>
            <a:r>
              <a:rPr lang="en-US" dirty="0" smtClean="0"/>
              <a:t> </a:t>
            </a:r>
            <a:r>
              <a:rPr lang="id-ID" dirty="0" smtClean="0"/>
              <a:t>It is t</a:t>
            </a:r>
            <a:r>
              <a:rPr lang="en-US" dirty="0" smtClean="0"/>
              <a:t>he difference between the current knowledge of the child &amp; the potential knowledge achievable with some help</a:t>
            </a:r>
            <a:r>
              <a:rPr lang="id-ID" dirty="0" smtClean="0"/>
              <a:t>s</a:t>
            </a:r>
            <a:r>
              <a:rPr lang="en-US" dirty="0" smtClean="0"/>
              <a:t> from a more knowledgeable peer/adult. </a:t>
            </a:r>
            <a:r>
              <a:rPr lang="id-ID" dirty="0" smtClean="0"/>
              <a:t/>
            </a:r>
            <a:br>
              <a:rPr lang="id-ID" dirty="0" smtClean="0"/>
            </a:br>
            <a:endParaRPr lang="en-US" dirty="0"/>
          </a:p>
        </p:txBody>
      </p:sp>
      <p:pic>
        <p:nvPicPr>
          <p:cNvPr id="103427" name="Picture 9" descr="VygotskyClass"/>
          <p:cNvPicPr>
            <a:picLocks noChangeAspect="1" noChangeArrowheads="1"/>
          </p:cNvPicPr>
          <p:nvPr/>
        </p:nvPicPr>
        <p:blipFill>
          <a:blip r:embed="rId2"/>
          <a:srcRect/>
          <a:stretch>
            <a:fillRect/>
          </a:stretch>
        </p:blipFill>
        <p:spPr bwMode="auto">
          <a:xfrm>
            <a:off x="22225" y="1700213"/>
            <a:ext cx="2901950" cy="3906837"/>
          </a:xfrm>
          <a:prstGeom prst="rect">
            <a:avLst/>
          </a:prstGeom>
          <a:noFill/>
          <a:ln w="9525">
            <a:noFill/>
            <a:miter lim="800000"/>
            <a:headEnd/>
            <a:tailEnd/>
          </a:ln>
        </p:spPr>
      </p:pic>
      <p:sp>
        <p:nvSpPr>
          <p:cNvPr id="103428" name="Rectangle 4"/>
          <p:cNvSpPr>
            <a:spLocks noChangeArrowheads="1"/>
          </p:cNvSpPr>
          <p:nvPr/>
        </p:nvSpPr>
        <p:spPr bwMode="auto">
          <a:xfrm>
            <a:off x="704850" y="5732463"/>
            <a:ext cx="2211824" cy="461665"/>
          </a:xfrm>
          <a:prstGeom prst="rect">
            <a:avLst/>
          </a:prstGeom>
          <a:noFill/>
          <a:ln w="9525">
            <a:noFill/>
            <a:miter lim="800000"/>
            <a:headEnd/>
            <a:tailEnd/>
          </a:ln>
        </p:spPr>
        <p:txBody>
          <a:bodyPr wrap="none">
            <a:spAutoFit/>
          </a:bodyPr>
          <a:lstStyle/>
          <a:p>
            <a:r>
              <a:rPr lang="id-ID" sz="2400" b="1" dirty="0">
                <a:solidFill>
                  <a:srgbClr val="FF0000"/>
                </a:solidFill>
              </a:rPr>
              <a:t>2. </a:t>
            </a:r>
            <a:r>
              <a:rPr lang="en-US" sz="2400" b="1" dirty="0">
                <a:solidFill>
                  <a:srgbClr val="FF0000"/>
                </a:solidFill>
              </a:rPr>
              <a:t>Lev </a:t>
            </a:r>
            <a:r>
              <a:rPr lang="en-US" sz="2400" b="1" dirty="0" err="1">
                <a:solidFill>
                  <a:srgbClr val="FF0000"/>
                </a:solidFill>
              </a:rPr>
              <a:t>Vygotsky</a:t>
            </a:r>
            <a:r>
              <a:rPr lang="en-US" sz="2400" dirty="0">
                <a:solidFill>
                  <a:srgbClr val="FF0000"/>
                </a:solidFill>
              </a:rPr>
              <a:t> </a:t>
            </a:r>
          </a:p>
        </p:txBody>
      </p:sp>
      <p:sp>
        <p:nvSpPr>
          <p:cNvPr id="6" name="Title 1"/>
          <p:cNvSpPr>
            <a:spLocks noGrp="1"/>
          </p:cNvSpPr>
          <p:nvPr>
            <p:ph type="title"/>
          </p:nvPr>
        </p:nvSpPr>
        <p:spPr>
          <a:xfrm>
            <a:off x="285750" y="0"/>
            <a:ext cx="8572500" cy="777875"/>
          </a:xfrm>
          <a:solidFill>
            <a:srgbClr val="FFC000"/>
          </a:solidFill>
        </p:spPr>
        <p:txBody>
          <a:bodyPr rtlCol="0">
            <a:normAutofit fontScale="90000"/>
          </a:bodyPr>
          <a:lstStyle/>
          <a:p>
            <a:pPr eaLnBrk="1" fontAlgn="auto" hangingPunct="1">
              <a:spcAft>
                <a:spcPts val="0"/>
              </a:spcAft>
              <a:defRPr/>
            </a:pPr>
            <a:r>
              <a:rPr lang="id-ID" sz="4000" b="1" dirty="0" smtClean="0"/>
              <a:t>Theories </a:t>
            </a:r>
            <a:r>
              <a:rPr lang="en-US" sz="40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DSC01314"/>
          <p:cNvPicPr>
            <a:picLocks noChangeAspect="1" noChangeArrowheads="1"/>
          </p:cNvPicPr>
          <p:nvPr/>
        </p:nvPicPr>
        <p:blipFill>
          <a:blip r:embed="rId2"/>
          <a:srcRect/>
          <a:stretch>
            <a:fillRect/>
          </a:stretch>
        </p:blipFill>
        <p:spPr bwMode="auto">
          <a:xfrm>
            <a:off x="457200" y="342900"/>
            <a:ext cx="8229600" cy="617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DSC01347"/>
          <p:cNvPicPr>
            <a:picLocks noChangeAspect="1" noChangeArrowheads="1"/>
          </p:cNvPicPr>
          <p:nvPr/>
        </p:nvPicPr>
        <p:blipFill>
          <a:blip r:embed="rId2"/>
          <a:srcRect/>
          <a:stretch>
            <a:fillRect/>
          </a:stretch>
        </p:blipFill>
        <p:spPr bwMode="auto">
          <a:xfrm>
            <a:off x="609600" y="457200"/>
            <a:ext cx="7924800" cy="594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DSC01350"/>
          <p:cNvPicPr>
            <a:picLocks noChangeAspect="1" noChangeArrowheads="1"/>
          </p:cNvPicPr>
          <p:nvPr/>
        </p:nvPicPr>
        <p:blipFill>
          <a:blip r:embed="rId2"/>
          <a:srcRect/>
          <a:stretch>
            <a:fillRect/>
          </a:stretch>
        </p:blipFill>
        <p:spPr bwMode="auto">
          <a:xfrm>
            <a:off x="381000" y="285750"/>
            <a:ext cx="8382000" cy="628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274638"/>
            <a:ext cx="8229600" cy="5940425"/>
          </a:xfrm>
          <a:solidFill>
            <a:srgbClr val="FF0000"/>
          </a:solidFill>
        </p:spPr>
        <p:txBody>
          <a:bodyPr/>
          <a:lstStyle/>
          <a:p>
            <a:r>
              <a:rPr lang="id-ID" sz="6600" b="1" smtClean="0">
                <a:latin typeface="Agency FB" pitchFamily="34" charset="0"/>
              </a:rPr>
              <a:t>Always check the spelling!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SUT_Pictures 1"/>
          <p:cNvPicPr>
            <a:picLocks noChangeAspect="1" noChangeArrowheads="1"/>
          </p:cNvPicPr>
          <p:nvPr/>
        </p:nvPicPr>
        <p:blipFill>
          <a:blip r:embed="rId2"/>
          <a:srcRect/>
          <a:stretch>
            <a:fillRect/>
          </a:stretch>
        </p:blipFill>
        <p:spPr bwMode="auto">
          <a:xfrm>
            <a:off x="609600" y="401638"/>
            <a:ext cx="8001000" cy="599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UT_Pictures 2"/>
          <p:cNvPicPr>
            <a:picLocks noChangeAspect="1" noChangeArrowheads="1"/>
          </p:cNvPicPr>
          <p:nvPr/>
        </p:nvPicPr>
        <p:blipFill>
          <a:blip r:embed="rId2"/>
          <a:srcRect/>
          <a:stretch>
            <a:fillRect/>
          </a:stretch>
        </p:blipFill>
        <p:spPr bwMode="auto">
          <a:xfrm>
            <a:off x="762000" y="571500"/>
            <a:ext cx="7772400" cy="582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SUT_Pictures 3"/>
          <p:cNvPicPr>
            <a:picLocks noChangeAspect="1" noChangeArrowheads="1"/>
          </p:cNvPicPr>
          <p:nvPr/>
        </p:nvPicPr>
        <p:blipFill>
          <a:blip r:embed="rId2"/>
          <a:srcRect/>
          <a:stretch>
            <a:fillRect/>
          </a:stretch>
        </p:blipFill>
        <p:spPr bwMode="auto">
          <a:xfrm>
            <a:off x="304800" y="344488"/>
            <a:ext cx="8382000" cy="628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UT_Pictures 4"/>
          <p:cNvPicPr>
            <a:picLocks noChangeAspect="1" noChangeArrowheads="1"/>
          </p:cNvPicPr>
          <p:nvPr/>
        </p:nvPicPr>
        <p:blipFill>
          <a:blip r:embed="rId2"/>
          <a:srcRect/>
          <a:stretch>
            <a:fillRect/>
          </a:stretch>
        </p:blipFill>
        <p:spPr bwMode="auto">
          <a:xfrm>
            <a:off x="609600" y="609600"/>
            <a:ext cx="7788275" cy="584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UT_Pictures 5"/>
          <p:cNvPicPr>
            <a:picLocks noChangeAspect="1" noChangeArrowheads="1"/>
          </p:cNvPicPr>
          <p:nvPr/>
        </p:nvPicPr>
        <p:blipFill>
          <a:blip r:embed="rId2"/>
          <a:srcRect/>
          <a:stretch>
            <a:fillRect/>
          </a:stretch>
        </p:blipFill>
        <p:spPr bwMode="auto">
          <a:xfrm>
            <a:off x="533400" y="458788"/>
            <a:ext cx="8001000" cy="599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endParaRPr lang="id-ID" smtClean="0"/>
          </a:p>
        </p:txBody>
      </p:sp>
      <p:pic>
        <p:nvPicPr>
          <p:cNvPr id="93187" name="Picture 2" descr="C:\Users\HP\Desktop\copy dr hp\Wrong-English rich environment2.jpg"/>
          <p:cNvPicPr>
            <a:picLocks noChangeAspect="1" noChangeArrowheads="1"/>
          </p:cNvPicPr>
          <p:nvPr/>
        </p:nvPicPr>
        <p:blipFill>
          <a:blip r:embed="rId2"/>
          <a:srcRect/>
          <a:stretch>
            <a:fillRect/>
          </a:stretch>
        </p:blipFill>
        <p:spPr bwMode="auto">
          <a:xfrm>
            <a:off x="2286000" y="2066925"/>
            <a:ext cx="4572000" cy="2724150"/>
          </a:xfrm>
          <a:prstGeom prst="rect">
            <a:avLst/>
          </a:prstGeom>
          <a:noFill/>
          <a:ln w="9525">
            <a:noFill/>
            <a:miter lim="800000"/>
            <a:headEnd/>
            <a:tailEnd/>
          </a:ln>
        </p:spPr>
      </p:pic>
      <p:pic>
        <p:nvPicPr>
          <p:cNvPr id="93188" name="Picture 3" descr="C:\Users\HP\Desktop\copy dr hp\Wrong-English rich environment1.jpg"/>
          <p:cNvPicPr>
            <a:picLocks noChangeAspect="1" noChangeArrowheads="1"/>
          </p:cNvPicPr>
          <p:nvPr/>
        </p:nvPicPr>
        <p:blipFill>
          <a:blip r:embed="rId3"/>
          <a:srcRect/>
          <a:stretch>
            <a:fillRect/>
          </a:stretch>
        </p:blipFill>
        <p:spPr bwMode="auto">
          <a:xfrm>
            <a:off x="214313" y="500063"/>
            <a:ext cx="8572500"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1688" y="1989138"/>
            <a:ext cx="5554662" cy="1225550"/>
          </a:xfrm>
        </p:spPr>
        <p:txBody>
          <a:bodyPr rtlCol="0">
            <a:normAutofit/>
          </a:bodyPr>
          <a:lstStyle/>
          <a:p>
            <a:pPr marL="0" indent="0" eaLnBrk="1" fontAlgn="auto" hangingPunct="1">
              <a:spcAft>
                <a:spcPts val="0"/>
              </a:spcAft>
              <a:buFont typeface="Arial" pitchFamily="34" charset="0"/>
              <a:buNone/>
              <a:defRPr/>
            </a:pPr>
            <a:r>
              <a:rPr lang="id-ID" sz="2800" i="1" dirty="0" smtClean="0"/>
              <a:t>“</a:t>
            </a:r>
            <a:r>
              <a:rPr lang="en-US" sz="2800" i="1" dirty="0" smtClean="0"/>
              <a:t>Scaffolding</a:t>
            </a:r>
            <a:r>
              <a:rPr lang="en-US" sz="2800" dirty="0"/>
              <a:t>: helping children to learn by offering systematic </a:t>
            </a:r>
            <a:r>
              <a:rPr lang="en-US" sz="2800" dirty="0" err="1" smtClean="0"/>
              <a:t>supp</a:t>
            </a:r>
            <a:r>
              <a:rPr lang="id-ID" sz="2800" dirty="0" smtClean="0"/>
              <a:t>ort”</a:t>
            </a:r>
          </a:p>
          <a:p>
            <a:pPr eaLnBrk="1" fontAlgn="auto" hangingPunct="1">
              <a:spcAft>
                <a:spcPts val="0"/>
              </a:spcAft>
              <a:buFont typeface="Arial" pitchFamily="34" charset="0"/>
              <a:buChar char="•"/>
              <a:defRPr/>
            </a:pPr>
            <a:endParaRPr lang="id-ID" dirty="0"/>
          </a:p>
        </p:txBody>
      </p:sp>
      <p:sp>
        <p:nvSpPr>
          <p:cNvPr id="4"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pic>
        <p:nvPicPr>
          <p:cNvPr id="104452" name="Picture 5" descr="pcl_0001_0001_0_img0024"/>
          <p:cNvPicPr>
            <a:picLocks noChangeAspect="1" noChangeArrowheads="1"/>
          </p:cNvPicPr>
          <p:nvPr/>
        </p:nvPicPr>
        <p:blipFill>
          <a:blip r:embed="rId2"/>
          <a:srcRect/>
          <a:stretch>
            <a:fillRect/>
          </a:stretch>
        </p:blipFill>
        <p:spPr bwMode="auto">
          <a:xfrm>
            <a:off x="198438" y="1844675"/>
            <a:ext cx="2506662" cy="3168650"/>
          </a:xfrm>
          <a:prstGeom prst="rect">
            <a:avLst/>
          </a:prstGeom>
          <a:noFill/>
          <a:ln w="9525">
            <a:noFill/>
            <a:miter lim="800000"/>
            <a:headEnd/>
            <a:tailEnd/>
          </a:ln>
        </p:spPr>
      </p:pic>
      <p:sp>
        <p:nvSpPr>
          <p:cNvPr id="104453" name="Rectangle 5"/>
          <p:cNvSpPr>
            <a:spLocks noChangeArrowheads="1"/>
          </p:cNvSpPr>
          <p:nvPr/>
        </p:nvSpPr>
        <p:spPr bwMode="auto">
          <a:xfrm>
            <a:off x="285720" y="5072074"/>
            <a:ext cx="2439514" cy="461665"/>
          </a:xfrm>
          <a:prstGeom prst="rect">
            <a:avLst/>
          </a:prstGeom>
          <a:noFill/>
          <a:ln w="9525">
            <a:noFill/>
            <a:miter lim="800000"/>
            <a:headEnd/>
            <a:tailEnd/>
          </a:ln>
        </p:spPr>
        <p:txBody>
          <a:bodyPr wrap="none">
            <a:spAutoFit/>
          </a:bodyPr>
          <a:lstStyle/>
          <a:p>
            <a:r>
              <a:rPr lang="id-ID" sz="2400" b="1" dirty="0">
                <a:solidFill>
                  <a:srgbClr val="FF0000"/>
                </a:solidFill>
              </a:rPr>
              <a:t>3. </a:t>
            </a:r>
            <a:r>
              <a:rPr lang="en-US" sz="2400" b="1" dirty="0">
                <a:solidFill>
                  <a:srgbClr val="FF0000"/>
                </a:solidFill>
              </a:rPr>
              <a:t>Jerome Bruner </a:t>
            </a:r>
            <a:endParaRPr lang="en-US" sz="2400" dirty="0">
              <a:solidFill>
                <a:srgbClr val="FF0000"/>
              </a:solidFill>
            </a:endParaRPr>
          </a:p>
        </p:txBody>
      </p:sp>
      <p:sp>
        <p:nvSpPr>
          <p:cNvPr id="104454" name="Rectangle 6"/>
          <p:cNvSpPr>
            <a:spLocks noChangeArrowheads="1"/>
          </p:cNvSpPr>
          <p:nvPr/>
        </p:nvSpPr>
        <p:spPr bwMode="auto">
          <a:xfrm>
            <a:off x="3311525" y="3644900"/>
            <a:ext cx="5616575" cy="2524125"/>
          </a:xfrm>
          <a:prstGeom prst="rect">
            <a:avLst/>
          </a:prstGeom>
          <a:noFill/>
          <a:ln w="9525">
            <a:noFill/>
            <a:miter lim="800000"/>
            <a:headEnd/>
            <a:tailEnd/>
          </a:ln>
        </p:spPr>
        <p:txBody>
          <a:bodyPr>
            <a:spAutoFit/>
          </a:bodyPr>
          <a:lstStyle/>
          <a:p>
            <a:r>
              <a:rPr lang="id-ID" sz="2800"/>
              <a:t>“</a:t>
            </a:r>
            <a:r>
              <a:rPr lang="en-US" sz="2800"/>
              <a:t>The social environment, i.e. social interaction with parents &amp; teacher can make a difference  in terms of offering unique, enriching experiences. </a:t>
            </a:r>
            <a:r>
              <a:rPr lang="id-ID" sz="2800"/>
              <a:t>“</a:t>
            </a:r>
          </a:p>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id-ID" smtClean="0"/>
          </a:p>
        </p:txBody>
      </p:sp>
      <p:pic>
        <p:nvPicPr>
          <p:cNvPr id="94211" name="Picture 2" descr="C:\Users\HP\Desktop\copy dr hp\Wrong-English rich environment2.jpg"/>
          <p:cNvPicPr>
            <a:picLocks noChangeAspect="1" noChangeArrowheads="1"/>
          </p:cNvPicPr>
          <p:nvPr/>
        </p:nvPicPr>
        <p:blipFill>
          <a:blip r:embed="rId2"/>
          <a:srcRect/>
          <a:stretch>
            <a:fillRect/>
          </a:stretch>
        </p:blipFill>
        <p:spPr bwMode="auto">
          <a:xfrm>
            <a:off x="357188" y="428625"/>
            <a:ext cx="8572500" cy="607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endParaRPr lang="id-ID" smtClean="0"/>
          </a:p>
        </p:txBody>
      </p:sp>
      <p:pic>
        <p:nvPicPr>
          <p:cNvPr id="94211" name="Picture 2" descr="C:\Users\HP\Desktop\copy dr hp\Wrong-English rich environment2.jpg"/>
          <p:cNvPicPr>
            <a:picLocks noChangeAspect="1" noChangeArrowheads="1"/>
          </p:cNvPicPr>
          <p:nvPr/>
        </p:nvPicPr>
        <p:blipFill>
          <a:blip r:embed="rId2"/>
          <a:srcRect/>
          <a:stretch>
            <a:fillRect/>
          </a:stretch>
        </p:blipFill>
        <p:spPr bwMode="auto">
          <a:xfrm>
            <a:off x="357188" y="428625"/>
            <a:ext cx="8572500" cy="6072188"/>
          </a:xfrm>
          <a:prstGeom prst="rect">
            <a:avLst/>
          </a:prstGeom>
          <a:noFill/>
          <a:ln w="9525">
            <a:noFill/>
            <a:miter lim="800000"/>
            <a:headEnd/>
            <a:tailEnd/>
          </a:ln>
        </p:spPr>
      </p:pic>
      <p:pic>
        <p:nvPicPr>
          <p:cNvPr id="94212" name="Picture 4" descr="C:\Users\HP\Desktop\IMG-20180306-WA0039.jpg"/>
          <p:cNvPicPr>
            <a:picLocks noChangeAspect="1" noChangeArrowheads="1"/>
          </p:cNvPicPr>
          <p:nvPr/>
        </p:nvPicPr>
        <p:blipFill>
          <a:blip r:embed="rId3"/>
          <a:srcRect/>
          <a:stretch>
            <a:fillRect/>
          </a:stretch>
        </p:blipFill>
        <p:spPr bwMode="auto">
          <a:xfrm>
            <a:off x="1143000" y="-28575"/>
            <a:ext cx="6858000" cy="69151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74625"/>
            <a:ext cx="7772400" cy="990600"/>
          </a:xfrm>
        </p:spPr>
        <p:txBody>
          <a:bodyPr/>
          <a:lstStyle/>
          <a:p>
            <a:pPr eaLnBrk="1" hangingPunct="1"/>
            <a:endParaRPr lang="id-ID" sz="1200" smtClean="0"/>
          </a:p>
        </p:txBody>
      </p:sp>
      <p:sp>
        <p:nvSpPr>
          <p:cNvPr id="95235" name="Rectangle 3"/>
          <p:cNvSpPr>
            <a:spLocks noGrp="1" noChangeArrowheads="1"/>
          </p:cNvSpPr>
          <p:nvPr>
            <p:ph type="body" idx="1"/>
          </p:nvPr>
        </p:nvSpPr>
        <p:spPr>
          <a:xfrm>
            <a:off x="358775" y="1412875"/>
            <a:ext cx="7772400" cy="4511675"/>
          </a:xfrm>
        </p:spPr>
        <p:txBody>
          <a:bodyPr/>
          <a:lstStyle/>
          <a:p>
            <a:pPr algn="ctr" eaLnBrk="1" hangingPunct="1">
              <a:lnSpc>
                <a:spcPct val="150000"/>
              </a:lnSpc>
              <a:buFontTx/>
              <a:buNone/>
            </a:pPr>
            <a:r>
              <a:rPr lang="en-US" sz="6600" b="1" smtClean="0">
                <a:solidFill>
                  <a:schemeClr val="accent2"/>
                </a:solidFill>
                <a:latin typeface="Baskerville Old Face" pitchFamily="18" charset="0"/>
              </a:rPr>
              <a:t>MATERI PEMBELAJARAN</a:t>
            </a:r>
            <a:r>
              <a:rPr lang="id-ID" sz="6600" b="1" smtClean="0">
                <a:solidFill>
                  <a:schemeClr val="accent2"/>
                </a:solidFill>
                <a:latin typeface="Baskerville Old Face" pitchFamily="18" charset="0"/>
              </a:rPr>
              <a:t> ANAK USIA DINI</a:t>
            </a:r>
            <a:endParaRPr lang="en-US" sz="6600" b="1" smtClean="0">
              <a:solidFill>
                <a:schemeClr val="accent2"/>
              </a:solidFill>
              <a:latin typeface="Baskerville Old Face"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88925"/>
            <a:ext cx="8229600" cy="693738"/>
          </a:xfrm>
        </p:spPr>
        <p:txBody>
          <a:bodyPr/>
          <a:lstStyle/>
          <a:p>
            <a:pPr eaLnBrk="1" hangingPunct="1"/>
            <a:r>
              <a:rPr lang="en-US" sz="3200" b="1" smtClean="0"/>
              <a:t>Materi usia 0 – 3 tahun:</a:t>
            </a:r>
          </a:p>
        </p:txBody>
      </p:sp>
      <p:sp>
        <p:nvSpPr>
          <p:cNvPr id="96259" name="Content Placeholder 2"/>
          <p:cNvSpPr>
            <a:spLocks noGrp="1"/>
          </p:cNvSpPr>
          <p:nvPr>
            <p:ph idx="1"/>
          </p:nvPr>
        </p:nvSpPr>
        <p:spPr>
          <a:xfrm>
            <a:off x="457200" y="1128713"/>
            <a:ext cx="8229600" cy="5195887"/>
          </a:xfrm>
        </p:spPr>
        <p:txBody>
          <a:bodyPr/>
          <a:lstStyle/>
          <a:p>
            <a:pPr eaLnBrk="1" hangingPunct="1"/>
            <a:r>
              <a:rPr lang="en-US" sz="2800" b="1" smtClean="0">
                <a:solidFill>
                  <a:schemeClr val="accent2"/>
                </a:solidFill>
              </a:rPr>
              <a:t>Pengenalan diri sendiri (Pengembangan konsep diri)</a:t>
            </a:r>
          </a:p>
          <a:p>
            <a:pPr eaLnBrk="1" hangingPunct="1"/>
            <a:r>
              <a:rPr lang="en-US" sz="2800" b="1" smtClean="0">
                <a:solidFill>
                  <a:schemeClr val="accent2"/>
                </a:solidFill>
              </a:rPr>
              <a:t>Pengenalan perasaan (perkembangan emosi)</a:t>
            </a:r>
          </a:p>
          <a:p>
            <a:pPr eaLnBrk="1" hangingPunct="1"/>
            <a:r>
              <a:rPr lang="en-US" sz="2800" b="1" smtClean="0">
                <a:solidFill>
                  <a:schemeClr val="accent2"/>
                </a:solidFill>
              </a:rPr>
              <a:t>Pengenalan tentang orang lain (perkembangan sosial)</a:t>
            </a:r>
          </a:p>
          <a:p>
            <a:pPr eaLnBrk="1" hangingPunct="1"/>
            <a:r>
              <a:rPr lang="en-US" sz="2800" b="1" smtClean="0">
                <a:solidFill>
                  <a:schemeClr val="accent2"/>
                </a:solidFill>
              </a:rPr>
              <a:t>Pengenalan berbagai gerak (perkembangan fisik)</a:t>
            </a:r>
          </a:p>
          <a:p>
            <a:pPr eaLnBrk="1" hangingPunct="1"/>
            <a:r>
              <a:rPr lang="en-US" sz="2800" b="1" smtClean="0">
                <a:solidFill>
                  <a:schemeClr val="accent2"/>
                </a:solidFill>
              </a:rPr>
              <a:t>Mengembangkan komunikasi (perkembangan bahasa)</a:t>
            </a:r>
          </a:p>
          <a:p>
            <a:pPr eaLnBrk="1" hangingPunct="1"/>
            <a:r>
              <a:rPr lang="en-US" sz="2800" b="1" smtClean="0">
                <a:solidFill>
                  <a:schemeClr val="accent2"/>
                </a:solidFill>
              </a:rPr>
              <a:t>Keterampilan berfikir </a:t>
            </a:r>
          </a:p>
          <a:p>
            <a:pPr eaLnBrk="1" hangingPunct="1">
              <a:buFontTx/>
              <a:buNone/>
            </a:pPr>
            <a:r>
              <a:rPr lang="en-US" sz="2800" b="1" smtClean="0">
                <a:solidFill>
                  <a:schemeClr val="accent2"/>
                </a:solidFill>
              </a:rPr>
              <a:t>	(perkembangan kognitif)</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z="3200" b="1" smtClean="0"/>
              <a:t>Materi usia 3 tahun ke atas:</a:t>
            </a:r>
            <a:endParaRPr lang="en-US" sz="3200" smtClean="0"/>
          </a:p>
        </p:txBody>
      </p:sp>
      <p:sp>
        <p:nvSpPr>
          <p:cNvPr id="97283" name="Content Placeholder 2"/>
          <p:cNvSpPr>
            <a:spLocks noGrp="1"/>
          </p:cNvSpPr>
          <p:nvPr>
            <p:ph idx="1"/>
          </p:nvPr>
        </p:nvSpPr>
        <p:spPr>
          <a:xfrm>
            <a:off x="457200" y="1055688"/>
            <a:ext cx="8229600" cy="5238750"/>
          </a:xfrm>
        </p:spPr>
        <p:txBody>
          <a:bodyPr/>
          <a:lstStyle/>
          <a:p>
            <a:pPr eaLnBrk="1" hangingPunct="1"/>
            <a:r>
              <a:rPr lang="en-US" sz="2600" b="1" smtClean="0">
                <a:solidFill>
                  <a:schemeClr val="accent2"/>
                </a:solidFill>
              </a:rPr>
              <a:t>Keaksaraan (peningkatan kosa kata &amp; bahasa, kesadaran phonologui, wawasan p[engetahuan, percakapan, memahami buku-buku &amp; teks lainnya.</a:t>
            </a:r>
          </a:p>
          <a:p>
            <a:pPr eaLnBrk="1" hangingPunct="1"/>
            <a:r>
              <a:rPr lang="en-US" sz="2600" b="1" smtClean="0">
                <a:solidFill>
                  <a:schemeClr val="accent2"/>
                </a:solidFill>
              </a:rPr>
              <a:t>Konsep Matematika (pengenalan angka-angka, pola-pola &amp; hubungan, geometri &amp; kesadaran ruang, pengukuran, pengumpulan data, pengorganisasian &amp; mempresentasikannya.</a:t>
            </a:r>
          </a:p>
          <a:p>
            <a:pPr eaLnBrk="1" hangingPunct="1"/>
            <a:r>
              <a:rPr lang="en-US" sz="2600" b="1" smtClean="0">
                <a:solidFill>
                  <a:schemeClr val="accent2"/>
                </a:solidFill>
              </a:rPr>
              <a:t>Pengetahuan alam (objek fisik, kehidupan, bumi &amp; lingkungan)</a:t>
            </a:r>
          </a:p>
          <a:p>
            <a:pPr eaLnBrk="1" hangingPunct="1"/>
            <a:r>
              <a:rPr lang="en-US" sz="2600" b="1" smtClean="0">
                <a:solidFill>
                  <a:schemeClr val="accent2"/>
                </a:solidFill>
              </a:rPr>
              <a:t>Pengetahuan sosial (tempat hidup </a:t>
            </a:r>
          </a:p>
          <a:p>
            <a:pPr eaLnBrk="1" hangingPunct="1">
              <a:buFontTx/>
              <a:buNone/>
            </a:pPr>
            <a:r>
              <a:rPr lang="en-US" sz="2600" b="1" smtClean="0">
                <a:solidFill>
                  <a:schemeClr val="accent2"/>
                </a:solidFill>
              </a:rPr>
              <a:t>	orang banyak, bekerja, berinteraksi)</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704850"/>
            <a:ext cx="8229600" cy="361950"/>
          </a:xfrm>
        </p:spPr>
        <p:txBody>
          <a:bodyPr/>
          <a:lstStyle/>
          <a:p>
            <a:pPr eaLnBrk="1" hangingPunct="1"/>
            <a:r>
              <a:rPr lang="en-US" sz="1100" b="1" smtClean="0"/>
              <a:t>Materi usia 3 tahun ke atas:</a:t>
            </a:r>
            <a:endParaRPr lang="en-US" sz="1100" smtClean="0"/>
          </a:p>
        </p:txBody>
      </p:sp>
      <p:sp>
        <p:nvSpPr>
          <p:cNvPr id="98307" name="Content Placeholder 2"/>
          <p:cNvSpPr>
            <a:spLocks noGrp="1"/>
          </p:cNvSpPr>
          <p:nvPr>
            <p:ph idx="1"/>
          </p:nvPr>
        </p:nvSpPr>
        <p:spPr>
          <a:xfrm>
            <a:off x="457200" y="1219200"/>
            <a:ext cx="8229600" cy="5105400"/>
          </a:xfrm>
        </p:spPr>
        <p:txBody>
          <a:bodyPr/>
          <a:lstStyle/>
          <a:p>
            <a:pPr eaLnBrk="1" hangingPunct="1"/>
            <a:r>
              <a:rPr lang="en-US" sz="2800" b="1" smtClean="0">
                <a:solidFill>
                  <a:schemeClr val="accent2"/>
                </a:solidFill>
              </a:rPr>
              <a:t>Seni (tari, musik, bermain peran, menggambar &amp; melukis)</a:t>
            </a:r>
          </a:p>
          <a:p>
            <a:pPr eaLnBrk="1" hangingPunct="1"/>
            <a:r>
              <a:rPr lang="en-US" sz="2800" b="1" smtClean="0">
                <a:solidFill>
                  <a:schemeClr val="accent2"/>
                </a:solidFill>
              </a:rPr>
              <a:t>Teknologi (alat-alat &amp; penggunaan operasi dasar)</a:t>
            </a:r>
          </a:p>
          <a:p>
            <a:pPr eaLnBrk="1" hangingPunct="1"/>
            <a:r>
              <a:rPr lang="en-US" sz="2800" b="1" smtClean="0">
                <a:solidFill>
                  <a:schemeClr val="accent2"/>
                </a:solidFill>
              </a:rPr>
              <a:t>Keterampilan proses (pengamatan &amp; eksplorasi, eksperimen, pemecahan masalah, koneksi, pengorganisasian, komunikasi &amp; informasi)</a:t>
            </a:r>
          </a:p>
          <a:p>
            <a:pPr eaLnBrk="1" hangingPunct="1"/>
            <a:endParaRPr lang="en-US" smtClean="0"/>
          </a:p>
        </p:txBody>
      </p:sp>
      <p:pic>
        <p:nvPicPr>
          <p:cNvPr id="98308" name="Picture 6" descr="Hasil gambar untuk young learners learn vocab'"/>
          <p:cNvPicPr>
            <a:picLocks noChangeAspect="1" noChangeArrowheads="1"/>
          </p:cNvPicPr>
          <p:nvPr/>
        </p:nvPicPr>
        <p:blipFill>
          <a:blip r:embed="rId2"/>
          <a:srcRect/>
          <a:stretch>
            <a:fillRect/>
          </a:stretch>
        </p:blipFill>
        <p:spPr bwMode="auto">
          <a:xfrm>
            <a:off x="2714625" y="4500563"/>
            <a:ext cx="4214813" cy="164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4"/>
          <p:cNvSpPr txBox="1">
            <a:spLocks noChangeArrowheads="1"/>
          </p:cNvSpPr>
          <p:nvPr/>
        </p:nvSpPr>
        <p:spPr bwMode="auto">
          <a:xfrm>
            <a:off x="1030288" y="617538"/>
            <a:ext cx="7200900" cy="4856162"/>
          </a:xfrm>
          <a:prstGeom prst="rect">
            <a:avLst/>
          </a:prstGeom>
          <a:gradFill rotWithShape="1">
            <a:gsLst>
              <a:gs pos="0">
                <a:srgbClr val="EBF5CE"/>
              </a:gs>
              <a:gs pos="100000">
                <a:srgbClr val="99CC00"/>
              </a:gs>
            </a:gsLst>
            <a:lin ang="5400000" scaled="1"/>
          </a:gradFill>
          <a:ln w="9525">
            <a:solidFill>
              <a:srgbClr val="000000"/>
            </a:solidFill>
            <a:miter lim="800000"/>
            <a:headEnd/>
            <a:tailEnd/>
          </a:ln>
        </p:spPr>
        <p:txBody>
          <a:bodyPr/>
          <a:lstStyle/>
          <a:p>
            <a:pPr algn="ctr"/>
            <a:r>
              <a:rPr lang="en-US" sz="3000"/>
              <a:t>Hal penting bagi orang tua:</a:t>
            </a:r>
          </a:p>
          <a:p>
            <a:endParaRPr lang="en-US" sz="3000"/>
          </a:p>
          <a:p>
            <a:pPr>
              <a:buFontTx/>
              <a:buChar char="•"/>
            </a:pPr>
            <a:r>
              <a:rPr lang="en-US" sz="3000"/>
              <a:t>Peka terhadap perbedaan kemampuan masing-masing anak</a:t>
            </a:r>
          </a:p>
          <a:p>
            <a:pPr>
              <a:buFontTx/>
              <a:buChar char="•"/>
            </a:pPr>
            <a:r>
              <a:rPr lang="en-US" sz="3000"/>
              <a:t>Terbuka terhadap perubahan anak</a:t>
            </a:r>
          </a:p>
          <a:p>
            <a:pPr>
              <a:buFontTx/>
              <a:buChar char="•"/>
            </a:pPr>
            <a:r>
              <a:rPr lang="en-US" sz="3000"/>
              <a:t>Pendampingan dan penghargaan yang tepat.</a:t>
            </a:r>
          </a:p>
          <a:p>
            <a:pPr>
              <a:buFontTx/>
              <a:buChar char="•"/>
            </a:pPr>
            <a:r>
              <a:rPr lang="en-US" sz="3000"/>
              <a:t>Kecerdasan tidak ditentukan oleh gen namun lebih banyak ditentukan oleh perlakuan/lingkungan.</a:t>
            </a:r>
          </a:p>
          <a:p>
            <a:pPr>
              <a:buFontTx/>
              <a:buChar char="•"/>
            </a:pPr>
            <a:endParaRPr lang="en-US" sz="3000"/>
          </a:p>
          <a:p>
            <a:endParaRPr lang="en-US" sz="30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id-ID"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Metode Pembelajaran</a:t>
            </a:r>
            <a:endParaRPr lang="id-ID"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Date Placeholder 5"/>
          <p:cNvSpPr txBox="1">
            <a:spLocks/>
          </p:cNvSpPr>
          <p:nvPr/>
        </p:nvSpPr>
        <p:spPr bwMode="auto">
          <a:xfrm>
            <a:off x="5002213" y="6629400"/>
            <a:ext cx="4141787" cy="206375"/>
          </a:xfrm>
          <a:prstGeom prst="rect">
            <a:avLst/>
          </a:prstGeom>
          <a:noFill/>
          <a:ln w="9525">
            <a:noFill/>
            <a:miter lim="800000"/>
            <a:headEnd/>
            <a:tailEnd/>
          </a:ln>
          <a:effectLst/>
        </p:spPr>
        <p:txBody>
          <a:bodyPr lIns="18000" tIns="10800" rIns="18000" bIns="10800">
            <a:spAutoFit/>
          </a:bodyPr>
          <a:lstStyle/>
          <a:p>
            <a:pPr algn="r">
              <a:defRPr/>
            </a:pPr>
            <a:r>
              <a:rPr lang="id-ID" altLang="ko-KR" sz="1200" b="1">
                <a:solidFill>
                  <a:schemeClr val="hlink"/>
                </a:solidFill>
                <a:effectLst>
                  <a:outerShdw blurRad="38100" dist="38100" dir="2700000" algn="tl">
                    <a:srgbClr val="C0C0C0"/>
                  </a:outerShdw>
                </a:effectLst>
                <a:latin typeface="+mn-lt"/>
                <a:ea typeface="굴림" charset="-127"/>
              </a:rPr>
              <a:t>Noble, Professional &amp; Global Educator</a:t>
            </a:r>
            <a:endParaRPr lang="en-US" altLang="ko-KR" sz="1200" b="1" dirty="0">
              <a:solidFill>
                <a:schemeClr val="hlink"/>
              </a:solidFill>
              <a:effectLst>
                <a:outerShdw blurRad="38100" dist="38100" dir="2700000" algn="tl">
                  <a:srgbClr val="C0C0C0"/>
                </a:outerShdw>
              </a:effectLst>
              <a:latin typeface="+mn-lt"/>
              <a:ea typeface="굴림" charset="-127"/>
            </a:endParaRPr>
          </a:p>
        </p:txBody>
      </p:sp>
      <p:sp>
        <p:nvSpPr>
          <p:cNvPr id="100356" name="Rectangle 1"/>
          <p:cNvSpPr>
            <a:spLocks noChangeArrowheads="1"/>
          </p:cNvSpPr>
          <p:nvPr/>
        </p:nvSpPr>
        <p:spPr bwMode="auto">
          <a:xfrm>
            <a:off x="249238" y="1411288"/>
            <a:ext cx="8285162" cy="4032250"/>
          </a:xfrm>
          <a:prstGeom prst="rect">
            <a:avLst/>
          </a:prstGeom>
          <a:noFill/>
          <a:ln w="9525">
            <a:noFill/>
            <a:miter lim="800000"/>
            <a:headEnd/>
            <a:tailEnd/>
          </a:ln>
        </p:spPr>
        <p:txBody>
          <a:bodyPr anchor="ctr">
            <a:spAutoFit/>
          </a:bodyPr>
          <a:lstStyle/>
          <a:p>
            <a:pPr>
              <a:buFontTx/>
              <a:buChar char="•"/>
            </a:pPr>
            <a:r>
              <a:rPr lang="en-US" sz="3200" b="1">
                <a:solidFill>
                  <a:srgbClr val="00B0F0"/>
                </a:solidFill>
                <a:latin typeface="Tahoma" pitchFamily="34" charset="0"/>
                <a:ea typeface="Calibri" pitchFamily="34" charset="0"/>
                <a:cs typeface="Tahoma" pitchFamily="34" charset="0"/>
              </a:rPr>
              <a:t>Bermain.</a:t>
            </a:r>
            <a:endParaRPr lang="id-ID" sz="3200" b="1">
              <a:solidFill>
                <a:srgbClr val="00B0F0"/>
              </a:solidFill>
              <a:latin typeface="Times New Roman" pitchFamily="18" charset="0"/>
              <a:ea typeface="Calibri" pitchFamily="34" charset="0"/>
              <a:cs typeface="Tahoma" pitchFamily="34" charset="0"/>
            </a:endParaRPr>
          </a:p>
          <a:p>
            <a:pPr>
              <a:buFontTx/>
              <a:buChar char="•"/>
            </a:pPr>
            <a:r>
              <a:rPr lang="en-US" sz="3200" b="1">
                <a:solidFill>
                  <a:srgbClr val="00B0F0"/>
                </a:solidFill>
                <a:latin typeface="Tahoma" pitchFamily="34" charset="0"/>
                <a:ea typeface="Calibri" pitchFamily="34" charset="0"/>
                <a:cs typeface="Tahoma" pitchFamily="34" charset="0"/>
              </a:rPr>
              <a:t>Bercerita</a:t>
            </a:r>
            <a:endParaRPr lang="id-ID" sz="3200" b="1">
              <a:solidFill>
                <a:srgbClr val="00B0F0"/>
              </a:solidFill>
              <a:latin typeface="Times New Roman" pitchFamily="18" charset="0"/>
              <a:ea typeface="Calibri" pitchFamily="34" charset="0"/>
              <a:cs typeface="Tahoma" pitchFamily="34" charset="0"/>
            </a:endParaRPr>
          </a:p>
          <a:p>
            <a:pPr>
              <a:buFontTx/>
              <a:buChar char="•"/>
            </a:pPr>
            <a:r>
              <a:rPr lang="en-US" sz="3200" b="1">
                <a:solidFill>
                  <a:srgbClr val="00B0F0"/>
                </a:solidFill>
                <a:latin typeface="Tahoma" pitchFamily="34" charset="0"/>
                <a:ea typeface="Calibri" pitchFamily="34" charset="0"/>
                <a:cs typeface="Tahoma" pitchFamily="34" charset="0"/>
              </a:rPr>
              <a:t>Bernyanyi</a:t>
            </a:r>
            <a:endParaRPr lang="id-ID" sz="3200" b="1">
              <a:solidFill>
                <a:srgbClr val="00B0F0"/>
              </a:solidFill>
              <a:latin typeface="Times New Roman" pitchFamily="18" charset="0"/>
              <a:ea typeface="Calibri" pitchFamily="34" charset="0"/>
              <a:cs typeface="Tahoma" pitchFamily="34" charset="0"/>
            </a:endParaRPr>
          </a:p>
          <a:p>
            <a:pPr>
              <a:buFontTx/>
              <a:buChar char="•"/>
            </a:pPr>
            <a:r>
              <a:rPr lang="en-US" sz="3200" b="1">
                <a:solidFill>
                  <a:srgbClr val="00B0F0"/>
                </a:solidFill>
                <a:latin typeface="Tahoma" pitchFamily="34" charset="0"/>
                <a:ea typeface="Calibri" pitchFamily="34" charset="0"/>
                <a:cs typeface="Tahoma" pitchFamily="34" charset="0"/>
              </a:rPr>
              <a:t>Bercakap (dialog dan tanya jawab)</a:t>
            </a:r>
            <a:endParaRPr lang="id-ID" sz="3200" b="1">
              <a:solidFill>
                <a:srgbClr val="00B0F0"/>
              </a:solidFill>
              <a:latin typeface="Times New Roman" pitchFamily="18" charset="0"/>
              <a:ea typeface="Calibri" pitchFamily="34" charset="0"/>
              <a:cs typeface="Tahoma" pitchFamily="34" charset="0"/>
            </a:endParaRPr>
          </a:p>
          <a:p>
            <a:pPr>
              <a:buFontTx/>
              <a:buChar char="•"/>
            </a:pPr>
            <a:r>
              <a:rPr lang="en-US" sz="3200" b="1">
                <a:solidFill>
                  <a:srgbClr val="00B0F0"/>
                </a:solidFill>
                <a:latin typeface="Tahoma" pitchFamily="34" charset="0"/>
                <a:ea typeface="Calibri" pitchFamily="34" charset="0"/>
                <a:cs typeface="Tahoma" pitchFamily="34" charset="0"/>
              </a:rPr>
              <a:t>Piknik</a:t>
            </a:r>
            <a:endParaRPr lang="id-ID" sz="3200" b="1">
              <a:solidFill>
                <a:srgbClr val="00B0F0"/>
              </a:solidFill>
              <a:latin typeface="Times New Roman" pitchFamily="18" charset="0"/>
              <a:ea typeface="Calibri" pitchFamily="34" charset="0"/>
              <a:cs typeface="Tahoma" pitchFamily="34" charset="0"/>
            </a:endParaRPr>
          </a:p>
          <a:p>
            <a:pPr>
              <a:buFontTx/>
              <a:buChar char="•"/>
            </a:pPr>
            <a:r>
              <a:rPr lang="en-US" sz="3200" b="1">
                <a:solidFill>
                  <a:srgbClr val="00B0F0"/>
                </a:solidFill>
                <a:latin typeface="Tahoma" pitchFamily="34" charset="0"/>
                <a:ea typeface="Calibri" pitchFamily="34" charset="0"/>
                <a:cs typeface="Tahoma" pitchFamily="34" charset="0"/>
              </a:rPr>
              <a:t>Praktik langsung</a:t>
            </a:r>
          </a:p>
          <a:p>
            <a:pPr>
              <a:buFontTx/>
              <a:buChar char="•"/>
            </a:pPr>
            <a:r>
              <a:rPr lang="en-US" sz="3200" b="1">
                <a:solidFill>
                  <a:srgbClr val="00B0F0"/>
                </a:solidFill>
                <a:latin typeface="Tahoma" pitchFamily="34" charset="0"/>
                <a:ea typeface="Calibri" pitchFamily="34" charset="0"/>
                <a:cs typeface="Tahoma" pitchFamily="34" charset="0"/>
              </a:rPr>
              <a:t>Bermain peran (sosio-drama)</a:t>
            </a:r>
          </a:p>
          <a:p>
            <a:pPr>
              <a:buFontTx/>
              <a:buChar char="•"/>
            </a:pPr>
            <a:r>
              <a:rPr lang="en-US" sz="3200" b="1">
                <a:solidFill>
                  <a:srgbClr val="00B0F0"/>
                </a:solidFill>
                <a:latin typeface="Tahoma" pitchFamily="34" charset="0"/>
                <a:ea typeface="Calibri" pitchFamily="34" charset="0"/>
                <a:cs typeface="Tahoma" pitchFamily="34" charset="0"/>
              </a:rPr>
              <a:t>Penugasan </a:t>
            </a:r>
            <a:endParaRPr lang="en-US" sz="3200" b="1">
              <a:solidFill>
                <a:srgbClr val="00B0F0"/>
              </a:solidFill>
              <a:ea typeface="Calibri" pitchFamily="34" charset="0"/>
              <a:cs typeface="Tahoma" pitchFamily="34" charset="0"/>
            </a:endParaRPr>
          </a:p>
        </p:txBody>
      </p:sp>
      <p:sp>
        <p:nvSpPr>
          <p:cNvPr id="100357" name="Content Placeholder 5"/>
          <p:cNvSpPr>
            <a:spLocks noGrp="1"/>
          </p:cNvSpPr>
          <p:nvPr>
            <p:ph idx="1"/>
          </p:nvPr>
        </p:nvSpPr>
        <p:spPr>
          <a:xfrm>
            <a:off x="457200" y="1500188"/>
            <a:ext cx="8229600" cy="4625975"/>
          </a:xfrm>
        </p:spPr>
        <p:txBody>
          <a:bodyPr/>
          <a:lstStyle/>
          <a:p>
            <a:endParaRPr lang="id-ID" smtClean="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4614863" cy="1138237"/>
          </a:xfrm>
          <a:solidFill>
            <a:schemeClr val="accent2">
              <a:lumMod val="60000"/>
              <a:lumOff val="40000"/>
            </a:schemeClr>
          </a:solidFill>
        </p:spPr>
        <p:txBody>
          <a:bodyPr rtlCol="0">
            <a:normAutofit/>
          </a:bodyPr>
          <a:lstStyle/>
          <a:p>
            <a:pPr eaLnBrk="1" fontAlgn="auto" hangingPunct="1">
              <a:spcAft>
                <a:spcPts val="0"/>
              </a:spcAft>
              <a:defRPr/>
            </a:pPr>
            <a:r>
              <a:rPr lang="en-US" sz="3200" b="1" dirty="0" smtClean="0"/>
              <a:t>TEYL </a:t>
            </a:r>
            <a:r>
              <a:rPr lang="en-US" sz="3200" b="1" dirty="0"/>
              <a:t>in Indonesia Context </a:t>
            </a:r>
            <a:r>
              <a:rPr lang="id-ID" sz="2000" b="1" dirty="0" smtClean="0"/>
              <a:t/>
            </a:r>
            <a:br>
              <a:rPr lang="id-ID" sz="2000" b="1" dirty="0" smtClean="0"/>
            </a:br>
            <a:r>
              <a:rPr lang="en-US" sz="2000" dirty="0" smtClean="0"/>
              <a:t>(</a:t>
            </a:r>
            <a:r>
              <a:rPr lang="en-US" sz="2000" dirty="0" err="1"/>
              <a:t>Musthafa</a:t>
            </a:r>
            <a:r>
              <a:rPr lang="en-US" sz="2000" dirty="0"/>
              <a:t>, </a:t>
            </a:r>
            <a:r>
              <a:rPr lang="en-US" sz="2000" dirty="0" smtClean="0"/>
              <a:t>2010)</a:t>
            </a:r>
            <a:endParaRPr lang="en-US" sz="2000" dirty="0"/>
          </a:p>
        </p:txBody>
      </p:sp>
      <p:sp>
        <p:nvSpPr>
          <p:cNvPr id="6" name="Content Placeholder 5"/>
          <p:cNvSpPr>
            <a:spLocks noGrp="1"/>
          </p:cNvSpPr>
          <p:nvPr>
            <p:ph idx="1"/>
          </p:nvPr>
        </p:nvSpPr>
        <p:spPr>
          <a:xfrm>
            <a:off x="468313" y="1916113"/>
            <a:ext cx="4618037" cy="4941887"/>
          </a:xfrm>
        </p:spPr>
        <p:txBody>
          <a:bodyPr rtlCol="0">
            <a:normAutofit fontScale="55000" lnSpcReduction="20000"/>
          </a:bodyPr>
          <a:lstStyle/>
          <a:p>
            <a:pPr eaLnBrk="1" fontAlgn="auto" hangingPunct="1">
              <a:spcAft>
                <a:spcPts val="0"/>
              </a:spcAft>
              <a:buFont typeface="Wingdings 2" pitchFamily="18" charset="2"/>
              <a:buNone/>
              <a:defRPr/>
            </a:pPr>
            <a:r>
              <a:rPr lang="en-US" sz="3600" b="1" dirty="0"/>
              <a:t>Requirements for effective TEYL:</a:t>
            </a:r>
          </a:p>
          <a:p>
            <a:pPr marL="514350" indent="-514350" eaLnBrk="1" fontAlgn="auto" hangingPunct="1">
              <a:spcAft>
                <a:spcPts val="0"/>
              </a:spcAft>
              <a:buFont typeface="+mj-lt"/>
              <a:buAutoNum type="alphaLcPeriod"/>
              <a:defRPr/>
            </a:pPr>
            <a:r>
              <a:rPr lang="en-US" sz="3600" b="1" dirty="0"/>
              <a:t>English should be used all the time to ensure that children have relatively much exposure to English</a:t>
            </a:r>
            <a:r>
              <a:rPr lang="en-US" sz="3600" b="1" dirty="0" smtClean="0"/>
              <a:t>.</a:t>
            </a:r>
            <a:endParaRPr lang="id-ID" sz="3600" b="1" dirty="0" smtClean="0"/>
          </a:p>
          <a:p>
            <a:pPr marL="514350" indent="-514350" eaLnBrk="1" fontAlgn="auto" hangingPunct="1">
              <a:spcAft>
                <a:spcPts val="0"/>
              </a:spcAft>
              <a:buFont typeface="+mj-lt"/>
              <a:buAutoNum type="alphaLcPeriod"/>
              <a:defRPr/>
            </a:pPr>
            <a:endParaRPr lang="en-US" sz="3600" b="1" dirty="0"/>
          </a:p>
          <a:p>
            <a:pPr marL="514350" indent="-514350" eaLnBrk="1" fontAlgn="auto" hangingPunct="1">
              <a:spcAft>
                <a:spcPts val="0"/>
              </a:spcAft>
              <a:buFont typeface="+mj-lt"/>
              <a:buAutoNum type="alphaLcPeriod"/>
              <a:defRPr/>
            </a:pPr>
            <a:r>
              <a:rPr lang="en-US" sz="3600" b="1" dirty="0"/>
              <a:t>Print-rich environment in English should be created and around the classroom</a:t>
            </a:r>
            <a:r>
              <a:rPr lang="en-US" sz="3600" b="1" dirty="0" smtClean="0"/>
              <a:t>.</a:t>
            </a:r>
            <a:endParaRPr lang="id-ID" sz="3600" b="1" dirty="0" smtClean="0"/>
          </a:p>
          <a:p>
            <a:pPr marL="514350" indent="-514350" eaLnBrk="1" fontAlgn="auto" hangingPunct="1">
              <a:spcAft>
                <a:spcPts val="0"/>
              </a:spcAft>
              <a:buFont typeface="+mj-lt"/>
              <a:buAutoNum type="alphaLcPeriod"/>
              <a:defRPr/>
            </a:pPr>
            <a:endParaRPr lang="en-US" sz="3600" b="1" dirty="0"/>
          </a:p>
          <a:p>
            <a:pPr marL="514350" indent="-514350" eaLnBrk="1" fontAlgn="auto" hangingPunct="1">
              <a:spcAft>
                <a:spcPts val="0"/>
              </a:spcAft>
              <a:buFont typeface="+mj-lt"/>
              <a:buAutoNum type="alphaLcPeriod"/>
              <a:defRPr/>
            </a:pPr>
            <a:r>
              <a:rPr lang="en-US" sz="3600" b="1" dirty="0"/>
              <a:t>Teachers of EYL should use </a:t>
            </a:r>
            <a:r>
              <a:rPr lang="en-US" sz="3600" b="1" u="sng" dirty="0"/>
              <a:t>activity-based teaching-learning techniques </a:t>
            </a:r>
            <a:r>
              <a:rPr lang="en-US" sz="3600" b="1" dirty="0"/>
              <a:t>such as TPR, games, &amp; projects</a:t>
            </a:r>
            <a:r>
              <a:rPr lang="en-US" sz="3600" b="1" dirty="0" smtClean="0"/>
              <a:t>.</a:t>
            </a:r>
            <a:endParaRPr lang="id-ID" sz="3600" b="1" dirty="0" smtClean="0"/>
          </a:p>
          <a:p>
            <a:pPr marL="514350" indent="-514350" eaLnBrk="1" fontAlgn="auto" hangingPunct="1">
              <a:spcAft>
                <a:spcPts val="0"/>
              </a:spcAft>
              <a:buFont typeface="+mj-lt"/>
              <a:buAutoNum type="alphaLcPeriod"/>
              <a:defRPr/>
            </a:pPr>
            <a:endParaRPr lang="en-US" sz="3600" b="1" dirty="0"/>
          </a:p>
          <a:p>
            <a:pPr marL="514350" indent="-514350" eaLnBrk="1" fontAlgn="auto" hangingPunct="1">
              <a:spcAft>
                <a:spcPts val="0"/>
              </a:spcAft>
              <a:buFont typeface="+mj-lt"/>
              <a:buAutoNum type="alphaLcPeriod"/>
              <a:defRPr/>
            </a:pPr>
            <a:r>
              <a:rPr lang="en-US" sz="3600" b="1" dirty="0"/>
              <a:t>The teachers should use </a:t>
            </a:r>
            <a:r>
              <a:rPr lang="en-US" sz="3600" b="1" u="sng" dirty="0"/>
              <a:t>various techniques </a:t>
            </a:r>
            <a:r>
              <a:rPr lang="en-US" sz="3600" b="1" dirty="0"/>
              <a:t>for short periods of time to maintain the interest level of the children in engaging the English lessons.</a:t>
            </a:r>
          </a:p>
          <a:p>
            <a:pPr eaLnBrk="1" fontAlgn="auto" hangingPunct="1">
              <a:spcAft>
                <a:spcPts val="0"/>
              </a:spcAft>
              <a:buFont typeface="Arial" pitchFamily="34" charset="0"/>
              <a:buChar char="•"/>
              <a:defRPr/>
            </a:pPr>
            <a:endParaRPr lang="en-US" dirty="0"/>
          </a:p>
        </p:txBody>
      </p:sp>
      <p:sp>
        <p:nvSpPr>
          <p:cNvPr id="7" name="Cloud Callout 6"/>
          <p:cNvSpPr/>
          <p:nvPr/>
        </p:nvSpPr>
        <p:spPr>
          <a:xfrm>
            <a:off x="5219700" y="115888"/>
            <a:ext cx="3600450" cy="1584325"/>
          </a:xfrm>
          <a:prstGeom prst="cloudCallout">
            <a:avLst>
              <a:gd name="adj1" fmla="val -99559"/>
              <a:gd name="adj2" fmla="val 24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dirty="0">
              <a:solidFill>
                <a:schemeClr val="tx1"/>
              </a:solidFill>
            </a:endParaRPr>
          </a:p>
          <a:p>
            <a:pPr algn="ctr" fontAlgn="auto">
              <a:spcBef>
                <a:spcPts val="0"/>
              </a:spcBef>
              <a:spcAft>
                <a:spcPts val="0"/>
              </a:spcAft>
              <a:defRPr/>
            </a:pPr>
            <a:r>
              <a:rPr lang="en-US" b="1" dirty="0">
                <a:solidFill>
                  <a:schemeClr val="tx1"/>
                </a:solidFill>
              </a:rPr>
              <a:t>English is as a </a:t>
            </a:r>
            <a:r>
              <a:rPr lang="en-US" b="1" i="1" dirty="0">
                <a:solidFill>
                  <a:schemeClr val="tx1"/>
                </a:solidFill>
              </a:rPr>
              <a:t>local content </a:t>
            </a:r>
            <a:r>
              <a:rPr lang="en-US" b="1" dirty="0">
                <a:solidFill>
                  <a:schemeClr val="tx1"/>
                </a:solidFill>
              </a:rPr>
              <a:t>in Elementary school &amp; EFL in Indonesia.</a:t>
            </a:r>
          </a:p>
          <a:p>
            <a:pPr algn="ctr" fontAlgn="auto">
              <a:spcBef>
                <a:spcPts val="0"/>
              </a:spcBef>
              <a:spcAft>
                <a:spcPts val="0"/>
              </a:spcAft>
              <a:defRPr/>
            </a:pPr>
            <a:endParaRPr lang="en-US" dirty="0">
              <a:solidFill>
                <a:schemeClr val="tx1"/>
              </a:solidFill>
            </a:endParaRPr>
          </a:p>
        </p:txBody>
      </p:sp>
      <p:pic>
        <p:nvPicPr>
          <p:cNvPr id="116741" name="Picture 2" descr="Hasil gambar untuk teaching english for young learners"/>
          <p:cNvPicPr>
            <a:picLocks noChangeAspect="1" noChangeArrowheads="1"/>
          </p:cNvPicPr>
          <p:nvPr/>
        </p:nvPicPr>
        <p:blipFill>
          <a:blip r:embed="rId2"/>
          <a:srcRect/>
          <a:stretch>
            <a:fillRect/>
          </a:stretch>
        </p:blipFill>
        <p:spPr bwMode="auto">
          <a:xfrm>
            <a:off x="6156325" y="2205038"/>
            <a:ext cx="2857500" cy="1600200"/>
          </a:xfrm>
          <a:prstGeom prst="rect">
            <a:avLst/>
          </a:prstGeom>
          <a:noFill/>
          <a:ln w="9525">
            <a:noFill/>
            <a:miter lim="800000"/>
            <a:headEnd/>
            <a:tailEnd/>
          </a:ln>
        </p:spPr>
      </p:pic>
      <p:pic>
        <p:nvPicPr>
          <p:cNvPr id="116742" name="Picture 4" descr="Hasil gambar untuk teaching english for young learners"/>
          <p:cNvPicPr>
            <a:picLocks noChangeAspect="1" noChangeArrowheads="1"/>
          </p:cNvPicPr>
          <p:nvPr/>
        </p:nvPicPr>
        <p:blipFill>
          <a:blip r:embed="rId3"/>
          <a:srcRect/>
          <a:stretch>
            <a:fillRect/>
          </a:stretch>
        </p:blipFill>
        <p:spPr bwMode="auto">
          <a:xfrm>
            <a:off x="6200775" y="4365625"/>
            <a:ext cx="2628900"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1916113"/>
            <a:ext cx="5338762" cy="4525962"/>
          </a:xfrm>
        </p:spPr>
        <p:txBody>
          <a:bodyPr rtlCol="0">
            <a:normAutofit fontScale="62500" lnSpcReduction="20000"/>
          </a:bodyPr>
          <a:lstStyle/>
          <a:p>
            <a:pPr marL="514350" indent="-514350" eaLnBrk="1" fontAlgn="auto" hangingPunct="1">
              <a:spcAft>
                <a:spcPts val="0"/>
              </a:spcAft>
              <a:buFont typeface="Arial" charset="0"/>
              <a:buNone/>
              <a:defRPr/>
            </a:pPr>
            <a:r>
              <a:rPr lang="id-ID" dirty="0" smtClean="0"/>
              <a:t>e. 	</a:t>
            </a:r>
            <a:r>
              <a:rPr lang="en-US" b="1" dirty="0" smtClean="0"/>
              <a:t>The </a:t>
            </a:r>
            <a:r>
              <a:rPr lang="en-US" b="1" dirty="0"/>
              <a:t>teachers should focus on functional English for vocabulary development &amp; for immediate fulfillment of communicative needs of the learners</a:t>
            </a:r>
            <a:r>
              <a:rPr lang="en-US" b="1" dirty="0" smtClean="0"/>
              <a:t>.</a:t>
            </a:r>
            <a:endParaRPr lang="id-ID" b="1" dirty="0" smtClean="0"/>
          </a:p>
          <a:p>
            <a:pPr marL="514350" indent="-514350" eaLnBrk="1" fontAlgn="auto" hangingPunct="1">
              <a:spcAft>
                <a:spcPts val="0"/>
              </a:spcAft>
              <a:buFont typeface="Wingdings 2" pitchFamily="18" charset="2"/>
              <a:buAutoNum type="alphaLcPeriod" startAt="4"/>
              <a:defRPr/>
            </a:pPr>
            <a:endParaRPr lang="en-US" b="1" dirty="0"/>
          </a:p>
          <a:p>
            <a:pPr marL="514350" indent="-514350" eaLnBrk="1" fontAlgn="auto" hangingPunct="1">
              <a:spcAft>
                <a:spcPts val="0"/>
              </a:spcAft>
              <a:buFont typeface="Arial" charset="0"/>
              <a:buNone/>
              <a:defRPr/>
            </a:pPr>
            <a:r>
              <a:rPr lang="id-ID" b="1" dirty="0" smtClean="0"/>
              <a:t>f.	</a:t>
            </a:r>
            <a:r>
              <a:rPr lang="en-US" b="1" dirty="0" smtClean="0"/>
              <a:t>The </a:t>
            </a:r>
            <a:r>
              <a:rPr lang="en-US" b="1" dirty="0"/>
              <a:t>teachers should reiterate often to ensure the acquisition of English expressions/vocabulary items</a:t>
            </a:r>
            <a:r>
              <a:rPr lang="en-US" b="1" dirty="0" smtClean="0"/>
              <a:t>.</a:t>
            </a:r>
            <a:endParaRPr lang="id-ID" b="1" dirty="0" smtClean="0"/>
          </a:p>
          <a:p>
            <a:pPr marL="514350" indent="-514350" eaLnBrk="1" fontAlgn="auto" hangingPunct="1">
              <a:spcAft>
                <a:spcPts val="0"/>
              </a:spcAft>
              <a:buFont typeface="Wingdings 2" pitchFamily="18" charset="2"/>
              <a:buAutoNum type="alphaLcPeriod" startAt="5"/>
              <a:defRPr/>
            </a:pPr>
            <a:endParaRPr lang="en-US" b="1" dirty="0"/>
          </a:p>
          <a:p>
            <a:pPr marL="514350" indent="-514350" eaLnBrk="1" fontAlgn="auto" hangingPunct="1">
              <a:spcAft>
                <a:spcPts val="0"/>
              </a:spcAft>
              <a:buFont typeface="Arial" charset="0"/>
              <a:buNone/>
              <a:defRPr/>
            </a:pPr>
            <a:r>
              <a:rPr lang="id-ID" b="1" dirty="0" smtClean="0"/>
              <a:t>g.	</a:t>
            </a:r>
            <a:r>
              <a:rPr lang="en-US" b="1" dirty="0" smtClean="0"/>
              <a:t>The </a:t>
            </a:r>
            <a:r>
              <a:rPr lang="en-US" b="1" dirty="0"/>
              <a:t>teachers should provide useful, acquisition-promoting routines</a:t>
            </a:r>
            <a:r>
              <a:rPr lang="en-US" b="1" dirty="0" smtClean="0"/>
              <a:t>.</a:t>
            </a:r>
            <a:endParaRPr lang="id-ID" b="1" dirty="0" smtClean="0"/>
          </a:p>
          <a:p>
            <a:pPr marL="514350" indent="-514350" eaLnBrk="1" fontAlgn="auto" hangingPunct="1">
              <a:spcAft>
                <a:spcPts val="0"/>
              </a:spcAft>
              <a:buFont typeface="Wingdings 2" pitchFamily="18" charset="2"/>
              <a:buAutoNum type="alphaLcPeriod" startAt="5"/>
              <a:defRPr/>
            </a:pPr>
            <a:endParaRPr lang="id-ID" b="1" dirty="0" smtClean="0"/>
          </a:p>
          <a:p>
            <a:pPr marL="514350" indent="-514350" eaLnBrk="1" fontAlgn="auto" hangingPunct="1">
              <a:spcAft>
                <a:spcPts val="0"/>
              </a:spcAft>
              <a:buFont typeface="Arial" charset="0"/>
              <a:buNone/>
              <a:defRPr/>
            </a:pPr>
            <a:r>
              <a:rPr lang="id-ID" b="1" dirty="0" smtClean="0"/>
              <a:t>h.	</a:t>
            </a:r>
            <a:r>
              <a:rPr lang="en-US" b="1" dirty="0" smtClean="0"/>
              <a:t>The </a:t>
            </a:r>
            <a:r>
              <a:rPr lang="en-US" b="1" dirty="0"/>
              <a:t>teachers should have a good command of English &amp; have an ability to act as a role model to the learners they teach.</a:t>
            </a:r>
          </a:p>
          <a:p>
            <a:pPr eaLnBrk="1" fontAlgn="auto" hangingPunct="1">
              <a:spcAft>
                <a:spcPts val="0"/>
              </a:spcAft>
              <a:buFont typeface="Arial" charset="0"/>
              <a:buNone/>
              <a:defRPr/>
            </a:pPr>
            <a:endParaRPr lang="en-US" dirty="0"/>
          </a:p>
        </p:txBody>
      </p:sp>
      <p:sp>
        <p:nvSpPr>
          <p:cNvPr id="4" name="Title 4"/>
          <p:cNvSpPr>
            <a:spLocks noGrp="1"/>
          </p:cNvSpPr>
          <p:nvPr>
            <p:ph type="title"/>
          </p:nvPr>
        </p:nvSpPr>
        <p:spPr>
          <a:xfrm>
            <a:off x="500063" y="357188"/>
            <a:ext cx="5043487" cy="1138237"/>
          </a:xfrm>
          <a:solidFill>
            <a:schemeClr val="accent2">
              <a:lumMod val="60000"/>
              <a:lumOff val="40000"/>
            </a:schemeClr>
          </a:solidFill>
        </p:spPr>
        <p:txBody>
          <a:bodyPr rtlCol="0">
            <a:normAutofit/>
          </a:bodyPr>
          <a:lstStyle/>
          <a:p>
            <a:pPr eaLnBrk="1" fontAlgn="auto" hangingPunct="1">
              <a:spcAft>
                <a:spcPts val="0"/>
              </a:spcAft>
              <a:defRPr/>
            </a:pPr>
            <a:r>
              <a:rPr lang="en-US" sz="3200" b="1" dirty="0"/>
              <a:t>TEYL in Indonesia Context </a:t>
            </a:r>
            <a:r>
              <a:rPr lang="id-ID" sz="2800" b="1" dirty="0" smtClean="0"/>
              <a:t/>
            </a:r>
            <a:br>
              <a:rPr lang="id-ID" sz="2800" b="1" dirty="0" smtClean="0"/>
            </a:br>
            <a:r>
              <a:rPr lang="en-US" sz="2400" dirty="0" smtClean="0"/>
              <a:t>(</a:t>
            </a:r>
            <a:r>
              <a:rPr lang="en-US" sz="2400" dirty="0" err="1"/>
              <a:t>Musthafa</a:t>
            </a:r>
            <a:r>
              <a:rPr lang="en-US" sz="2400" dirty="0"/>
              <a:t>, 2010</a:t>
            </a:r>
            <a:r>
              <a:rPr lang="en-US" sz="2400" dirty="0" smtClean="0"/>
              <a:t>)</a:t>
            </a:r>
            <a:endParaRPr lang="en-US" sz="2400" dirty="0"/>
          </a:p>
        </p:txBody>
      </p:sp>
      <p:pic>
        <p:nvPicPr>
          <p:cNvPr id="117764" name="Picture 4" descr="Hasil gambar untuk young learners learn vocab'"/>
          <p:cNvPicPr>
            <a:picLocks noChangeAspect="1" noChangeArrowheads="1"/>
          </p:cNvPicPr>
          <p:nvPr/>
        </p:nvPicPr>
        <p:blipFill>
          <a:blip r:embed="rId2"/>
          <a:srcRect/>
          <a:stretch>
            <a:fillRect/>
          </a:stretch>
        </p:blipFill>
        <p:spPr bwMode="auto">
          <a:xfrm>
            <a:off x="6011863" y="3789363"/>
            <a:ext cx="2776537" cy="1800225"/>
          </a:xfrm>
          <a:prstGeom prst="rect">
            <a:avLst/>
          </a:prstGeom>
          <a:noFill/>
          <a:ln w="9525">
            <a:noFill/>
            <a:miter lim="800000"/>
            <a:headEnd/>
            <a:tailEnd/>
          </a:ln>
        </p:spPr>
      </p:pic>
      <p:pic>
        <p:nvPicPr>
          <p:cNvPr id="117765" name="Picture 6" descr="Hasil gambar untuk young learners learn vocab'"/>
          <p:cNvPicPr>
            <a:picLocks noChangeAspect="1" noChangeArrowheads="1"/>
          </p:cNvPicPr>
          <p:nvPr/>
        </p:nvPicPr>
        <p:blipFill>
          <a:blip r:embed="rId3"/>
          <a:srcRect/>
          <a:stretch>
            <a:fillRect/>
          </a:stretch>
        </p:blipFill>
        <p:spPr bwMode="auto">
          <a:xfrm>
            <a:off x="5649913" y="1087438"/>
            <a:ext cx="3481387" cy="227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175" y="1773238"/>
            <a:ext cx="4619625" cy="3771900"/>
          </a:xfrm>
        </p:spPr>
        <p:txBody>
          <a:bodyPr rtlCol="0">
            <a:normAutofit fontScale="85000" lnSpcReduction="20000"/>
          </a:bodyPr>
          <a:lstStyle/>
          <a:p>
            <a:pPr marL="0" indent="0" algn="ctr" eaLnBrk="1" fontAlgn="auto" hangingPunct="1">
              <a:spcAft>
                <a:spcPts val="0"/>
              </a:spcAft>
              <a:buFont typeface="Arial" pitchFamily="34" charset="0"/>
              <a:buNone/>
              <a:defRPr/>
            </a:pPr>
            <a:r>
              <a:rPr lang="id-ID" dirty="0" smtClean="0"/>
              <a:t>“</a:t>
            </a:r>
            <a:r>
              <a:rPr lang="en-US" dirty="0" smtClean="0"/>
              <a:t>When assessing children’s intelligent, it had no unitary character, rather, it manifested itself in many different ways in different children (</a:t>
            </a:r>
            <a:r>
              <a:rPr lang="en-US" i="1" dirty="0" smtClean="0"/>
              <a:t>multiple intelligences</a:t>
            </a:r>
            <a:r>
              <a:rPr lang="en-US" dirty="0" smtClean="0"/>
              <a:t>). The types of intelligences are linguistic, </a:t>
            </a:r>
            <a:r>
              <a:rPr lang="en-US" dirty="0" err="1" smtClean="0"/>
              <a:t>logico</a:t>
            </a:r>
            <a:r>
              <a:rPr lang="en-US" dirty="0" smtClean="0"/>
              <a:t>-mathematical, musical, spatial, bodily/kinesthetic, interpersonal, intrapersonal, and natural. </a:t>
            </a:r>
            <a:r>
              <a:rPr lang="id-ID" dirty="0" smtClean="0"/>
              <a:t>“</a:t>
            </a:r>
            <a:endParaRPr lang="en-US" dirty="0"/>
          </a:p>
        </p:txBody>
      </p:sp>
      <p:sp>
        <p:nvSpPr>
          <p:cNvPr id="105475" name="Rectangle 3"/>
          <p:cNvSpPr>
            <a:spLocks noChangeArrowheads="1"/>
          </p:cNvSpPr>
          <p:nvPr/>
        </p:nvSpPr>
        <p:spPr bwMode="auto">
          <a:xfrm>
            <a:off x="357158" y="5000636"/>
            <a:ext cx="2614562" cy="461665"/>
          </a:xfrm>
          <a:prstGeom prst="rect">
            <a:avLst/>
          </a:prstGeom>
          <a:noFill/>
          <a:ln w="9525">
            <a:noFill/>
            <a:miter lim="800000"/>
            <a:headEnd/>
            <a:tailEnd/>
          </a:ln>
        </p:spPr>
        <p:txBody>
          <a:bodyPr wrap="none">
            <a:spAutoFit/>
          </a:bodyPr>
          <a:lstStyle/>
          <a:p>
            <a:r>
              <a:rPr lang="id-ID" sz="2400" b="1" dirty="0">
                <a:solidFill>
                  <a:srgbClr val="FF0000"/>
                </a:solidFill>
              </a:rPr>
              <a:t>4. </a:t>
            </a:r>
            <a:r>
              <a:rPr lang="en-US" sz="2400" b="1" dirty="0">
                <a:solidFill>
                  <a:srgbClr val="FF0000"/>
                </a:solidFill>
              </a:rPr>
              <a:t>Howard Gardner</a:t>
            </a:r>
            <a:endParaRPr lang="en-US" sz="2400" dirty="0">
              <a:solidFill>
                <a:srgbClr val="FF0000"/>
              </a:solidFill>
            </a:endParaRPr>
          </a:p>
        </p:txBody>
      </p:sp>
      <p:sp>
        <p:nvSpPr>
          <p:cNvPr id="5"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pic>
        <p:nvPicPr>
          <p:cNvPr id="105477" name="Picture 2"/>
          <p:cNvPicPr>
            <a:picLocks noChangeAspect="1" noChangeArrowheads="1"/>
          </p:cNvPicPr>
          <p:nvPr/>
        </p:nvPicPr>
        <p:blipFill>
          <a:blip r:embed="rId2"/>
          <a:srcRect/>
          <a:stretch>
            <a:fillRect/>
          </a:stretch>
        </p:blipFill>
        <p:spPr bwMode="auto">
          <a:xfrm>
            <a:off x="395288" y="1498600"/>
            <a:ext cx="2232025" cy="335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1916113"/>
            <a:ext cx="5338762" cy="4525962"/>
          </a:xfrm>
        </p:spPr>
        <p:txBody>
          <a:bodyPr rtlCol="0">
            <a:normAutofit fontScale="77500" lnSpcReduction="20000"/>
          </a:bodyPr>
          <a:lstStyle/>
          <a:p>
            <a:pPr marL="514350" indent="-514350" eaLnBrk="1" fontAlgn="auto" hangingPunct="1">
              <a:spcAft>
                <a:spcPts val="0"/>
              </a:spcAft>
              <a:buFont typeface="+mj-lt"/>
              <a:buAutoNum type="alphaLcPeriod"/>
              <a:defRPr/>
            </a:pPr>
            <a:r>
              <a:rPr lang="id-ID" dirty="0" smtClean="0"/>
              <a:t>No exact curriculum/lesson plan  for teachers to teach EYL  conducted by the government in Indonesia. </a:t>
            </a:r>
          </a:p>
          <a:p>
            <a:pPr marL="514350" indent="-514350" eaLnBrk="1" fontAlgn="auto" hangingPunct="1">
              <a:spcAft>
                <a:spcPts val="0"/>
              </a:spcAft>
              <a:buFont typeface="+mj-lt"/>
              <a:buAutoNum type="alphaLcPeriod"/>
              <a:defRPr/>
            </a:pPr>
            <a:endParaRPr lang="en-US" dirty="0"/>
          </a:p>
          <a:p>
            <a:pPr marL="514350" indent="-514350" eaLnBrk="1" fontAlgn="auto" hangingPunct="1">
              <a:spcAft>
                <a:spcPts val="0"/>
              </a:spcAft>
              <a:buFont typeface="+mj-lt"/>
              <a:buAutoNum type="alphaLcPeriod"/>
              <a:defRPr/>
            </a:pPr>
            <a:r>
              <a:rPr lang="en-US" dirty="0"/>
              <a:t>The </a:t>
            </a:r>
            <a:r>
              <a:rPr lang="id-ID" dirty="0" smtClean="0"/>
              <a:t>English </a:t>
            </a:r>
            <a:r>
              <a:rPr lang="en-US" dirty="0" smtClean="0"/>
              <a:t>teachers </a:t>
            </a:r>
            <a:r>
              <a:rPr lang="id-ID" dirty="0" smtClean="0"/>
              <a:t> in primary schools are confuse of how to conduct a good lesson plan.</a:t>
            </a:r>
          </a:p>
          <a:p>
            <a:pPr marL="514350" indent="-514350" eaLnBrk="1" fontAlgn="auto" hangingPunct="1">
              <a:spcAft>
                <a:spcPts val="0"/>
              </a:spcAft>
              <a:buFont typeface="+mj-lt"/>
              <a:buAutoNum type="alphaLcPeriod"/>
              <a:defRPr/>
            </a:pPr>
            <a:endParaRPr lang="en-US" dirty="0"/>
          </a:p>
          <a:p>
            <a:pPr marL="514350" indent="-514350" eaLnBrk="1" fontAlgn="auto" hangingPunct="1">
              <a:spcAft>
                <a:spcPts val="0"/>
              </a:spcAft>
              <a:buFont typeface="+mj-lt"/>
              <a:buAutoNum type="alphaLcPeriod"/>
              <a:defRPr/>
            </a:pPr>
            <a:r>
              <a:rPr lang="en-US" dirty="0"/>
              <a:t>The </a:t>
            </a:r>
            <a:r>
              <a:rPr lang="id-ID" dirty="0" smtClean="0"/>
              <a:t>stage is not clear enough to achieve the lesson’s objectives which are appropriate with the level of the students</a:t>
            </a:r>
            <a:r>
              <a:rPr lang="en-US" dirty="0" smtClean="0"/>
              <a:t>.</a:t>
            </a:r>
            <a:endParaRPr lang="id-ID" dirty="0" smtClean="0"/>
          </a:p>
          <a:p>
            <a:pPr marL="514350" indent="-514350" eaLnBrk="1" fontAlgn="auto" hangingPunct="1">
              <a:spcAft>
                <a:spcPts val="0"/>
              </a:spcAft>
              <a:buFont typeface="+mj-lt"/>
              <a:buAutoNum type="alphaLcPeriod"/>
              <a:defRPr/>
            </a:pPr>
            <a:endParaRPr lang="id-ID" dirty="0" smtClean="0"/>
          </a:p>
          <a:p>
            <a:pPr eaLnBrk="1" fontAlgn="auto" hangingPunct="1">
              <a:spcAft>
                <a:spcPts val="0"/>
              </a:spcAft>
              <a:buFont typeface="Arial" pitchFamily="34" charset="0"/>
              <a:buChar char="•"/>
              <a:defRPr/>
            </a:pPr>
            <a:endParaRPr lang="en-US" dirty="0"/>
          </a:p>
        </p:txBody>
      </p:sp>
      <p:sp>
        <p:nvSpPr>
          <p:cNvPr id="118787" name="Title 4"/>
          <p:cNvSpPr>
            <a:spLocks noGrp="1"/>
          </p:cNvSpPr>
          <p:nvPr>
            <p:ph type="title"/>
          </p:nvPr>
        </p:nvSpPr>
        <p:spPr>
          <a:xfrm>
            <a:off x="457200" y="274638"/>
            <a:ext cx="4543425" cy="1138237"/>
          </a:xfrm>
          <a:solidFill>
            <a:srgbClr val="00FF00"/>
          </a:solidFill>
        </p:spPr>
        <p:txBody>
          <a:bodyPr/>
          <a:lstStyle/>
          <a:p>
            <a:pPr eaLnBrk="1" hangingPunct="1"/>
            <a:r>
              <a:rPr lang="id-ID" sz="3200" b="1" dirty="0" smtClean="0">
                <a:latin typeface="Adobe Garamond Pro Bold" pitchFamily="18" charset="0"/>
              </a:rPr>
              <a:t>The Problem of </a:t>
            </a:r>
            <a:br>
              <a:rPr lang="id-ID" sz="3200" b="1" dirty="0" smtClean="0">
                <a:latin typeface="Adobe Garamond Pro Bold" pitchFamily="18" charset="0"/>
              </a:rPr>
            </a:br>
            <a:r>
              <a:rPr lang="en-US" sz="3200" b="1" dirty="0" smtClean="0">
                <a:latin typeface="Adobe Garamond Pro Bold" pitchFamily="18" charset="0"/>
              </a:rPr>
              <a:t>EYL in Indonesia Context </a:t>
            </a:r>
            <a:r>
              <a:rPr lang="id-ID" sz="2800" b="1" dirty="0" smtClean="0">
                <a:latin typeface="Adobe Garamond Pro Bold" pitchFamily="18" charset="0"/>
              </a:rPr>
              <a:t/>
            </a:r>
            <a:br>
              <a:rPr lang="id-ID" sz="2800" b="1" dirty="0" smtClean="0">
                <a:latin typeface="Adobe Garamond Pro Bold" pitchFamily="18" charset="0"/>
              </a:rPr>
            </a:br>
            <a:r>
              <a:rPr lang="en-US" sz="2000" dirty="0" smtClean="0">
                <a:latin typeface="Adobe Garamond Pro Bold" pitchFamily="18" charset="0"/>
              </a:rPr>
              <a:t>(</a:t>
            </a:r>
            <a:r>
              <a:rPr lang="id-ID" sz="2000" dirty="0" smtClean="0">
                <a:latin typeface="Adobe Garamond Pro Bold" pitchFamily="18" charset="0"/>
              </a:rPr>
              <a:t>Fadilah</a:t>
            </a:r>
            <a:r>
              <a:rPr lang="en-US" sz="2000" dirty="0" smtClean="0">
                <a:latin typeface="Adobe Garamond Pro Bold" pitchFamily="18" charset="0"/>
              </a:rPr>
              <a:t>, 201</a:t>
            </a:r>
            <a:r>
              <a:rPr lang="id-ID" sz="2000" dirty="0" smtClean="0">
                <a:latin typeface="Adobe Garamond Pro Bold" pitchFamily="18" charset="0"/>
              </a:rPr>
              <a:t>7</a:t>
            </a:r>
            <a:r>
              <a:rPr lang="en-US" sz="2000" dirty="0" smtClean="0">
                <a:latin typeface="Adobe Garamond Pro Bold" pitchFamily="18" charset="0"/>
              </a:rPr>
              <a:t>)</a:t>
            </a:r>
          </a:p>
        </p:txBody>
      </p:sp>
      <p:pic>
        <p:nvPicPr>
          <p:cNvPr id="118788" name="Picture 4" descr="Hasil gambar untuk young learners learn vocab'"/>
          <p:cNvPicPr>
            <a:picLocks noChangeAspect="1" noChangeArrowheads="1"/>
          </p:cNvPicPr>
          <p:nvPr/>
        </p:nvPicPr>
        <p:blipFill>
          <a:blip r:embed="rId2"/>
          <a:srcRect/>
          <a:stretch>
            <a:fillRect/>
          </a:stretch>
        </p:blipFill>
        <p:spPr bwMode="auto">
          <a:xfrm>
            <a:off x="6011863" y="3789363"/>
            <a:ext cx="2776537"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English Lesson at  Elementary Education </a:t>
            </a:r>
            <a:br>
              <a:rPr lang="en-US" sz="3200" b="1" dirty="0" smtClean="0"/>
            </a:br>
            <a:r>
              <a:rPr lang="en-US" sz="2000" b="1" dirty="0" smtClean="0"/>
              <a:t>(</a:t>
            </a:r>
            <a:r>
              <a:rPr lang="en-US" sz="2000" b="1" dirty="0" err="1" smtClean="0"/>
              <a:t>Maili</a:t>
            </a:r>
            <a:r>
              <a:rPr lang="en-US" sz="2000" b="1" dirty="0" smtClean="0"/>
              <a:t>, 2018)</a:t>
            </a:r>
            <a:endParaRPr lang="id-ID" sz="2000" b="1" dirty="0"/>
          </a:p>
        </p:txBody>
      </p:sp>
      <p:sp>
        <p:nvSpPr>
          <p:cNvPr id="3" name="Content Placeholder 2"/>
          <p:cNvSpPr>
            <a:spLocks noGrp="1"/>
          </p:cNvSpPr>
          <p:nvPr>
            <p:ph idx="1"/>
          </p:nvPr>
        </p:nvSpPr>
        <p:spPr/>
        <p:txBody>
          <a:bodyPr/>
          <a:lstStyle/>
          <a:p>
            <a:r>
              <a:rPr lang="en-US" sz="2600" dirty="0" smtClean="0"/>
              <a:t>The purpose: provide students’ competence in understanding oral and written information and simple expressions</a:t>
            </a:r>
          </a:p>
          <a:p>
            <a:r>
              <a:rPr lang="en-US" sz="2600" dirty="0" smtClean="0"/>
              <a:t>Students learn English better at Elementary school because there has not been a process of separation of left brain and right brain function in children (</a:t>
            </a:r>
            <a:r>
              <a:rPr lang="en-US" sz="2600" dirty="0" err="1" smtClean="0"/>
              <a:t>Lenneberg’s</a:t>
            </a:r>
            <a:r>
              <a:rPr lang="en-US" sz="2600" dirty="0" smtClean="0"/>
              <a:t> theory).</a:t>
            </a:r>
          </a:p>
          <a:p>
            <a:r>
              <a:rPr lang="en-US" sz="2600" dirty="0" smtClean="0"/>
              <a:t>Learning English at elementary school can help the students in learning English at Junior high school.</a:t>
            </a:r>
          </a:p>
          <a:p>
            <a:r>
              <a:rPr lang="en-US" sz="2600" dirty="0" smtClean="0"/>
              <a:t>The teaching method, model, materials should be varied and appropriate with the children’s development &amp; characteristics.</a:t>
            </a:r>
          </a:p>
          <a:p>
            <a:endParaRPr lang="id-ID"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r>
            <a:br>
              <a:rPr lang="en-US" b="1" dirty="0" smtClean="0"/>
            </a:br>
            <a:r>
              <a:rPr lang="en-US" sz="3600" b="1" dirty="0" smtClean="0"/>
              <a:t>Benefit of Learning More Languages </a:t>
            </a:r>
            <a:r>
              <a:rPr lang="en-US" sz="2400" dirty="0" smtClean="0"/>
              <a:t>(</a:t>
            </a:r>
            <a:r>
              <a:rPr lang="en-US" sz="2400" dirty="0" err="1" smtClean="0"/>
              <a:t>Chapelton</a:t>
            </a:r>
            <a:r>
              <a:rPr lang="en-US" sz="2400" dirty="0" smtClean="0"/>
              <a:t>, 2016). </a:t>
            </a:r>
            <a:endParaRPr lang="id-ID" sz="2400" dirty="0"/>
          </a:p>
        </p:txBody>
      </p:sp>
      <p:sp>
        <p:nvSpPr>
          <p:cNvPr id="3" name="Content Placeholder 2"/>
          <p:cNvSpPr>
            <a:spLocks noGrp="1"/>
          </p:cNvSpPr>
          <p:nvPr>
            <p:ph idx="1"/>
          </p:nvPr>
        </p:nvSpPr>
        <p:spPr>
          <a:xfrm>
            <a:off x="457200" y="2000240"/>
            <a:ext cx="8229600" cy="4125923"/>
          </a:xfrm>
        </p:spPr>
        <p:txBody>
          <a:bodyPr/>
          <a:lstStyle/>
          <a:p>
            <a:r>
              <a:rPr lang="en-US" sz="2800" dirty="0" smtClean="0"/>
              <a:t>Children learning an additional language tend to score better on standardized tests because learning languages develops listening, observation, problem-solving, and critical thinking skills. </a:t>
            </a:r>
          </a:p>
          <a:p>
            <a:r>
              <a:rPr lang="en-US" sz="2800" dirty="0" smtClean="0"/>
              <a:t>These are transferable skills that are of life-long benefit, both personally and professionally. </a:t>
            </a:r>
          </a:p>
          <a:p>
            <a:r>
              <a:rPr lang="en-US" sz="2800" dirty="0" smtClean="0"/>
              <a:t>Encouraging in children a love of language at an early age prepares them well for school and for life </a:t>
            </a:r>
            <a:r>
              <a:rPr lang="en-US" sz="2000" dirty="0" smtClean="0"/>
              <a:t/>
            </a:r>
            <a:br>
              <a:rPr lang="en-US" sz="2000" dirty="0" smtClean="0"/>
            </a:br>
            <a:endParaRPr lang="id-ID" sz="20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z="6000" dirty="0" smtClean="0">
                <a:latin typeface="Arno Pro Smbd" pitchFamily="18" charset="0"/>
              </a:rPr>
              <a:t>Classroom Language</a:t>
            </a:r>
            <a:endParaRPr lang="id-ID" sz="6000" dirty="0" smtClean="0">
              <a:latin typeface="Arno Pro Smbd" pitchFamily="18" charset="0"/>
            </a:endParaRPr>
          </a:p>
        </p:txBody>
      </p:sp>
      <p:sp>
        <p:nvSpPr>
          <p:cNvPr id="119811" name="Content Placeholder 2"/>
          <p:cNvSpPr>
            <a:spLocks noGrp="1"/>
          </p:cNvSpPr>
          <p:nvPr>
            <p:ph idx="1"/>
          </p:nvPr>
        </p:nvSpPr>
        <p:spPr/>
        <p:txBody>
          <a:bodyPr/>
          <a:lstStyle/>
          <a:p>
            <a:r>
              <a:rPr lang="id-ID" b="1" dirty="0" smtClean="0">
                <a:latin typeface="Adobe Garamond Pro Bold" pitchFamily="18" charset="0"/>
              </a:rPr>
              <a:t>Instructions in Organizing the Classroom</a:t>
            </a:r>
          </a:p>
          <a:p>
            <a:endParaRPr lang="id-ID" dirty="0" smtClean="0"/>
          </a:p>
        </p:txBody>
      </p:sp>
      <p:pic>
        <p:nvPicPr>
          <p:cNvPr id="119812" name="Picture 5" descr="http://brightbeginningsnyc.com/wp-content/uploads/2013/10/Diversity-children-playing-clip-art-31.png"/>
          <p:cNvPicPr>
            <a:picLocks noChangeAspect="1" noChangeArrowheads="1"/>
          </p:cNvPicPr>
          <p:nvPr/>
        </p:nvPicPr>
        <p:blipFill>
          <a:blip r:embed="rId2"/>
          <a:srcRect/>
          <a:stretch>
            <a:fillRect/>
          </a:stretch>
        </p:blipFill>
        <p:spPr bwMode="auto">
          <a:xfrm>
            <a:off x="0" y="5572125"/>
            <a:ext cx="9144000" cy="107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pic>
        <p:nvPicPr>
          <p:cNvPr id="4098" name="Picture 2"/>
          <p:cNvPicPr>
            <a:picLocks noChangeAspect="1" noChangeArrowheads="1"/>
          </p:cNvPicPr>
          <p:nvPr/>
        </p:nvPicPr>
        <p:blipFill>
          <a:blip r:embed="rId2"/>
          <a:srcRect/>
          <a:stretch>
            <a:fillRect/>
          </a:stretch>
        </p:blipFill>
        <p:spPr bwMode="auto">
          <a:xfrm>
            <a:off x="241720" y="285728"/>
            <a:ext cx="8616560" cy="63579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pic>
        <p:nvPicPr>
          <p:cNvPr id="2050" name="Picture 2"/>
          <p:cNvPicPr>
            <a:picLocks noChangeAspect="1" noChangeArrowheads="1"/>
          </p:cNvPicPr>
          <p:nvPr/>
        </p:nvPicPr>
        <p:blipFill>
          <a:blip r:embed="rId2"/>
          <a:srcRect/>
          <a:stretch>
            <a:fillRect/>
          </a:stretch>
        </p:blipFill>
        <p:spPr bwMode="auto">
          <a:xfrm>
            <a:off x="127186" y="214290"/>
            <a:ext cx="9016814" cy="64294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dirty="0"/>
          </a:p>
        </p:txBody>
      </p:sp>
      <p:pic>
        <p:nvPicPr>
          <p:cNvPr id="3074" name="Picture 2"/>
          <p:cNvPicPr>
            <a:picLocks noChangeAspect="1" noChangeArrowheads="1"/>
          </p:cNvPicPr>
          <p:nvPr/>
        </p:nvPicPr>
        <p:blipFill>
          <a:blip r:embed="rId2"/>
          <a:srcRect/>
          <a:stretch>
            <a:fillRect/>
          </a:stretch>
        </p:blipFill>
        <p:spPr bwMode="auto">
          <a:xfrm>
            <a:off x="214282" y="214290"/>
            <a:ext cx="8750887" cy="63579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860425" y="228600"/>
            <a:ext cx="7410450" cy="1200150"/>
          </a:xfrm>
        </p:spPr>
        <p:txBody>
          <a:bodyPr/>
          <a:lstStyle/>
          <a:p>
            <a:r>
              <a:rPr lang="en-US" sz="3200" b="1" smtClean="0"/>
              <a:t>Teacher’s Instructions in Organizing the Classroom</a:t>
            </a:r>
          </a:p>
        </p:txBody>
      </p:sp>
      <p:pic>
        <p:nvPicPr>
          <p:cNvPr id="120835" name="Content Placeholder 3"/>
          <p:cNvPicPr>
            <a:picLocks noGrp="1" noChangeAspect="1"/>
          </p:cNvPicPr>
          <p:nvPr>
            <p:ph idx="1"/>
          </p:nvPr>
        </p:nvPicPr>
        <p:blipFill>
          <a:blip r:embed="rId2"/>
          <a:srcRect/>
          <a:stretch>
            <a:fillRect/>
          </a:stretch>
        </p:blipFill>
        <p:spPr>
          <a:xfrm>
            <a:off x="-12700" y="1828800"/>
            <a:ext cx="9156700" cy="5029200"/>
          </a:xfrm>
        </p:spPr>
      </p:pic>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029450" cy="1200150"/>
          </a:xfrm>
        </p:spPr>
        <p:txBody>
          <a:bodyPr>
            <a:normAutofit fontScale="90000"/>
          </a:bodyPr>
          <a:lstStyle/>
          <a:p>
            <a:pPr>
              <a:defRPr/>
            </a:pPr>
            <a:r>
              <a:rPr lang="id-ID" dirty="0">
                <a:solidFill>
                  <a:schemeClr val="tx2"/>
                </a:solidFill>
              </a:rPr>
              <a:t>1. </a:t>
            </a:r>
            <a:r>
              <a:rPr lang="id-ID" b="1" dirty="0" err="1">
                <a:solidFill>
                  <a:schemeClr val="tx2"/>
                </a:solidFill>
              </a:rPr>
              <a:t>Pre-activities</a:t>
            </a:r>
            <a:r>
              <a:rPr lang="id-ID" dirty="0">
                <a:solidFill>
                  <a:schemeClr val="tx2"/>
                </a:solidFill>
              </a:rPr>
              <a:t>:</a:t>
            </a:r>
            <a:br>
              <a:rPr lang="id-ID" dirty="0">
                <a:solidFill>
                  <a:schemeClr val="tx2"/>
                </a:solidFill>
              </a:rPr>
            </a:br>
            <a:r>
              <a:rPr lang="id-ID" dirty="0">
                <a:solidFill>
                  <a:schemeClr val="tx2"/>
                </a:solidFill>
              </a:rPr>
              <a:t>	</a:t>
            </a:r>
            <a:endParaRPr lang="en-US" dirty="0">
              <a:solidFill>
                <a:schemeClr val="tx2"/>
              </a:solidFill>
            </a:endParaRPr>
          </a:p>
        </p:txBody>
      </p:sp>
      <p:sp>
        <p:nvSpPr>
          <p:cNvPr id="3" name="Content Placeholder 2"/>
          <p:cNvSpPr>
            <a:spLocks noGrp="1"/>
          </p:cNvSpPr>
          <p:nvPr>
            <p:ph idx="1"/>
          </p:nvPr>
        </p:nvSpPr>
        <p:spPr>
          <a:xfrm>
            <a:off x="123825" y="1692275"/>
            <a:ext cx="7848600" cy="4286250"/>
          </a:xfrm>
        </p:spPr>
        <p:txBody>
          <a:bodyPr>
            <a:noAutofit/>
          </a:bodyPr>
          <a:lstStyle/>
          <a:p>
            <a:pPr marL="548640" indent="-514350">
              <a:lnSpc>
                <a:spcPct val="150000"/>
              </a:lnSpc>
              <a:buFont typeface="Arial" charset="0"/>
              <a:buAutoNum type="alphaLcPeriod"/>
              <a:defRPr/>
            </a:pPr>
            <a:r>
              <a:rPr lang="id-ID" sz="3600" b="1" dirty="0" err="1" smtClean="0">
                <a:solidFill>
                  <a:schemeClr val="tx2"/>
                </a:solidFill>
              </a:rPr>
              <a:t>Greetings</a:t>
            </a:r>
            <a:r>
              <a:rPr lang="id-ID" sz="3600" b="1" dirty="0" smtClean="0">
                <a:solidFill>
                  <a:schemeClr val="tx2"/>
                </a:solidFill>
              </a:rPr>
              <a:t>:</a:t>
            </a:r>
            <a:endParaRPr lang="en-US" sz="3600" b="1" dirty="0" smtClean="0">
              <a:solidFill>
                <a:schemeClr val="tx2"/>
              </a:solidFill>
            </a:endParaRPr>
          </a:p>
          <a:p>
            <a:pPr marL="34290" indent="0">
              <a:lnSpc>
                <a:spcPct val="150000"/>
              </a:lnSpc>
              <a:buFont typeface="Arial" charset="0"/>
              <a:buNone/>
              <a:defRPr/>
            </a:pPr>
            <a:r>
              <a:rPr lang="en-US" sz="3600" b="1" dirty="0" smtClean="0">
                <a:solidFill>
                  <a:schemeClr val="tx2"/>
                </a:solidFill>
              </a:rPr>
              <a:t>	</a:t>
            </a:r>
            <a:r>
              <a:rPr lang="id-ID" sz="2400" b="1" dirty="0" err="1" smtClean="0">
                <a:solidFill>
                  <a:schemeClr val="tx2"/>
                </a:solidFill>
              </a:rPr>
              <a:t>Good</a:t>
            </a:r>
            <a:r>
              <a:rPr lang="id-ID" sz="2400" b="1" dirty="0" smtClean="0">
                <a:solidFill>
                  <a:schemeClr val="tx2"/>
                </a:solidFill>
              </a:rPr>
              <a:t> </a:t>
            </a:r>
            <a:r>
              <a:rPr lang="id-ID" sz="2400" b="1" dirty="0" err="1">
                <a:solidFill>
                  <a:schemeClr val="tx2"/>
                </a:solidFill>
              </a:rPr>
              <a:t>morning</a:t>
            </a:r>
            <a:r>
              <a:rPr lang="id-ID" sz="2400" b="1" dirty="0">
                <a:solidFill>
                  <a:schemeClr val="tx2"/>
                </a:solidFill>
              </a:rPr>
              <a:t>, </a:t>
            </a:r>
            <a:r>
              <a:rPr lang="id-ID" sz="2400" b="1" dirty="0" err="1">
                <a:solidFill>
                  <a:schemeClr val="tx2"/>
                </a:solidFill>
              </a:rPr>
              <a:t>students</a:t>
            </a:r>
            <a:r>
              <a:rPr lang="en-US" sz="2400" b="1" dirty="0" smtClean="0">
                <a:solidFill>
                  <a:schemeClr val="tx2"/>
                </a:solidFill>
              </a:rPr>
              <a:t>.</a:t>
            </a:r>
            <a:br>
              <a:rPr lang="en-US" sz="2400" b="1" dirty="0" smtClean="0">
                <a:solidFill>
                  <a:schemeClr val="tx2"/>
                </a:solidFill>
              </a:rPr>
            </a:br>
            <a:r>
              <a:rPr lang="en-US" sz="2400" b="1" dirty="0" smtClean="0">
                <a:solidFill>
                  <a:schemeClr val="tx2"/>
                </a:solidFill>
              </a:rPr>
              <a:t>	</a:t>
            </a:r>
            <a:r>
              <a:rPr lang="id-ID" sz="2400" b="1" dirty="0" err="1" smtClean="0">
                <a:solidFill>
                  <a:schemeClr val="tx2"/>
                </a:solidFill>
              </a:rPr>
              <a:t>Good</a:t>
            </a:r>
            <a:r>
              <a:rPr lang="id-ID" sz="2400" b="1" dirty="0" smtClean="0">
                <a:solidFill>
                  <a:schemeClr val="tx2"/>
                </a:solidFill>
              </a:rPr>
              <a:t> </a:t>
            </a:r>
            <a:r>
              <a:rPr lang="id-ID" sz="2400" b="1" dirty="0" err="1">
                <a:solidFill>
                  <a:schemeClr val="tx2"/>
                </a:solidFill>
              </a:rPr>
              <a:t>afternoon</a:t>
            </a:r>
            <a:r>
              <a:rPr lang="id-ID" sz="2400" b="1" dirty="0">
                <a:solidFill>
                  <a:schemeClr val="tx2"/>
                </a:solidFill>
              </a:rPr>
              <a:t>, </a:t>
            </a:r>
            <a:r>
              <a:rPr lang="id-ID" sz="2400" b="1" dirty="0" err="1">
                <a:solidFill>
                  <a:schemeClr val="tx2"/>
                </a:solidFill>
              </a:rPr>
              <a:t>everybody</a:t>
            </a:r>
            <a:r>
              <a:rPr lang="id-ID" sz="2400" b="1" dirty="0">
                <a:solidFill>
                  <a:schemeClr val="tx2"/>
                </a:solidFill>
              </a:rPr>
              <a:t>.</a:t>
            </a:r>
            <a:r>
              <a:rPr lang="id-ID" sz="2400" b="1" dirty="0" smtClean="0">
                <a:solidFill>
                  <a:schemeClr val="tx2"/>
                </a:solidFill>
              </a:rPr>
              <a:t/>
            </a:r>
            <a:br>
              <a:rPr lang="id-ID" sz="2400" b="1" dirty="0" smtClean="0">
                <a:solidFill>
                  <a:schemeClr val="tx2"/>
                </a:solidFill>
              </a:rPr>
            </a:br>
            <a:r>
              <a:rPr lang="id-ID" sz="1600" dirty="0" smtClean="0">
                <a:solidFill>
                  <a:schemeClr val="tx2"/>
                </a:solidFill>
              </a:rPr>
              <a:t>	</a:t>
            </a:r>
            <a:endParaRPr lang="en-US" sz="2400" b="1" dirty="0" smtClean="0">
              <a:solidFill>
                <a:schemeClr val="tx2"/>
              </a:solidFill>
            </a:endParaRPr>
          </a:p>
          <a:p>
            <a:pPr marL="34290" indent="0">
              <a:lnSpc>
                <a:spcPct val="150000"/>
              </a:lnSpc>
              <a:spcBef>
                <a:spcPts val="0"/>
              </a:spcBef>
              <a:buFont typeface="Arial" charset="0"/>
              <a:buNone/>
              <a:defRPr/>
            </a:pPr>
            <a:r>
              <a:rPr lang="en-US" sz="3600" b="1" dirty="0" smtClean="0">
                <a:solidFill>
                  <a:schemeClr val="tx2"/>
                </a:solidFill>
              </a:rPr>
              <a:t>b. Do the prayer</a:t>
            </a:r>
          </a:p>
          <a:p>
            <a:pPr marL="34290" indent="0">
              <a:lnSpc>
                <a:spcPct val="150000"/>
              </a:lnSpc>
              <a:spcBef>
                <a:spcPts val="0"/>
              </a:spcBef>
              <a:buFont typeface="Arial" charset="0"/>
              <a:buNone/>
              <a:defRPr/>
            </a:pPr>
            <a:r>
              <a:rPr lang="en-US" sz="3600" b="1" dirty="0">
                <a:solidFill>
                  <a:schemeClr val="tx2"/>
                </a:solidFill>
              </a:rPr>
              <a:t>	</a:t>
            </a:r>
            <a:r>
              <a:rPr lang="en-US" sz="2400" b="1" dirty="0" smtClean="0">
                <a:solidFill>
                  <a:schemeClr val="tx2"/>
                </a:solidFill>
              </a:rPr>
              <a:t>before we start let</a:t>
            </a:r>
            <a:r>
              <a:rPr lang="id-ID" sz="2400" b="1" dirty="0" smtClean="0">
                <a:solidFill>
                  <a:schemeClr val="tx2"/>
                </a:solidFill>
              </a:rPr>
              <a:t>’</a:t>
            </a:r>
            <a:r>
              <a:rPr lang="en-US" sz="2400" b="1" dirty="0" smtClean="0">
                <a:solidFill>
                  <a:schemeClr val="tx2"/>
                </a:solidFill>
              </a:rPr>
              <a:t>s pray together. </a:t>
            </a:r>
            <a:r>
              <a:rPr lang="en-US" sz="2400" b="1" dirty="0">
                <a:solidFill>
                  <a:schemeClr val="tx2"/>
                </a:solidFill>
              </a:rPr>
              <a:t/>
            </a:r>
            <a:br>
              <a:rPr lang="en-US" sz="2400" b="1" dirty="0">
                <a:solidFill>
                  <a:schemeClr val="tx2"/>
                </a:solidFill>
              </a:rPr>
            </a:br>
            <a:endParaRPr lang="en-US" sz="2400" b="1" dirty="0">
              <a:solidFill>
                <a:schemeClr val="tx2"/>
              </a:solidFill>
            </a:endParaRPr>
          </a:p>
        </p:txBody>
      </p:sp>
      <p:pic>
        <p:nvPicPr>
          <p:cNvPr id="121860" name="Picture 3"/>
          <p:cNvPicPr>
            <a:picLocks noChangeAspect="1"/>
          </p:cNvPicPr>
          <p:nvPr/>
        </p:nvPicPr>
        <p:blipFill>
          <a:blip r:embed="rId3"/>
          <a:srcRect/>
          <a:stretch>
            <a:fillRect/>
          </a:stretch>
        </p:blipFill>
        <p:spPr bwMode="auto">
          <a:xfrm>
            <a:off x="6248400" y="904875"/>
            <a:ext cx="2305050" cy="2305050"/>
          </a:xfrm>
          <a:prstGeom prst="rect">
            <a:avLst/>
          </a:prstGeom>
          <a:noFill/>
          <a:ln w="9525">
            <a:noFill/>
            <a:miter lim="800000"/>
            <a:headEnd/>
            <a:tailEnd/>
          </a:ln>
        </p:spPr>
      </p:pic>
      <p:pic>
        <p:nvPicPr>
          <p:cNvPr id="121861" name="Picture 4"/>
          <p:cNvPicPr>
            <a:picLocks noChangeAspect="1"/>
          </p:cNvPicPr>
          <p:nvPr/>
        </p:nvPicPr>
        <p:blipFill>
          <a:blip r:embed="rId4"/>
          <a:srcRect/>
          <a:stretch>
            <a:fillRect/>
          </a:stretch>
        </p:blipFill>
        <p:spPr bwMode="auto">
          <a:xfrm>
            <a:off x="6248400" y="3498850"/>
            <a:ext cx="2305050" cy="24780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solidFill>
            <a:schemeClr val="accent3"/>
          </a:solidFill>
        </p:spPr>
        <p:txBody>
          <a:bodyPr/>
          <a:lstStyle/>
          <a:p>
            <a:pPr>
              <a:defRPr/>
            </a:pPr>
            <a:r>
              <a:rPr lang="en-US" b="1" dirty="0" smtClean="0"/>
              <a:t>LET’S SING A SONG </a:t>
            </a:r>
            <a:r>
              <a:rPr lang="en-US" dirty="0" smtClean="0"/>
              <a:t> </a:t>
            </a:r>
          </a:p>
        </p:txBody>
      </p:sp>
      <p:sp>
        <p:nvSpPr>
          <p:cNvPr id="117763" name="Content Placeholder 2"/>
          <p:cNvSpPr>
            <a:spLocks noGrp="1"/>
          </p:cNvSpPr>
          <p:nvPr>
            <p:ph idx="1"/>
          </p:nvPr>
        </p:nvSpPr>
        <p:spPr>
          <a:xfrm>
            <a:off x="457200" y="1600200"/>
            <a:ext cx="8228013" cy="4114800"/>
          </a:xfrm>
          <a:solidFill>
            <a:schemeClr val="accent1">
              <a:lumMod val="40000"/>
              <a:lumOff val="60000"/>
            </a:schemeClr>
          </a:solidFill>
        </p:spPr>
        <p:txBody>
          <a:bodyPr/>
          <a:lstStyle/>
          <a:p>
            <a:pPr marL="33338" indent="0" algn="ctr">
              <a:buFont typeface="Arial" charset="0"/>
              <a:buNone/>
              <a:defRPr/>
            </a:pPr>
            <a:r>
              <a:rPr lang="en-US" sz="2800" b="1" dirty="0" smtClean="0"/>
              <a:t>Good morning every body</a:t>
            </a:r>
            <a:r>
              <a:rPr lang="id-ID" sz="2800" b="1" dirty="0" smtClean="0"/>
              <a:t>,</a:t>
            </a:r>
            <a:r>
              <a:rPr lang="en-US" sz="2800" b="1" dirty="0" smtClean="0"/>
              <a:t> how are you? </a:t>
            </a:r>
          </a:p>
          <a:p>
            <a:pPr marL="33338" indent="0" algn="ctr">
              <a:buFont typeface="Arial" charset="0"/>
              <a:buNone/>
              <a:defRPr/>
            </a:pPr>
            <a:r>
              <a:rPr lang="id-ID" sz="2800" b="1" dirty="0" smtClean="0"/>
              <a:t>(</a:t>
            </a:r>
            <a:r>
              <a:rPr lang="en-US" sz="2800" b="1" dirty="0" smtClean="0"/>
              <a:t>I’m good</a:t>
            </a:r>
            <a:r>
              <a:rPr lang="id-ID" sz="2800" b="1" dirty="0" smtClean="0"/>
              <a:t>)</a:t>
            </a:r>
            <a:r>
              <a:rPr lang="en-US" sz="2800" b="1" dirty="0" smtClean="0"/>
              <a:t> </a:t>
            </a:r>
          </a:p>
          <a:p>
            <a:pPr marL="33338" indent="0" algn="ctr">
              <a:buFont typeface="Arial" charset="0"/>
              <a:buNone/>
              <a:defRPr/>
            </a:pPr>
            <a:r>
              <a:rPr lang="en-US" sz="2800" b="1" dirty="0" smtClean="0"/>
              <a:t>Good morning every body</a:t>
            </a:r>
            <a:r>
              <a:rPr lang="id-ID" sz="2800" b="1" dirty="0" smtClean="0"/>
              <a:t>,</a:t>
            </a:r>
            <a:r>
              <a:rPr lang="en-US" sz="2800" b="1" dirty="0" smtClean="0"/>
              <a:t> how are you? </a:t>
            </a:r>
          </a:p>
          <a:p>
            <a:pPr marL="33338" indent="0" algn="ctr">
              <a:buNone/>
              <a:defRPr/>
            </a:pPr>
            <a:r>
              <a:rPr lang="id-ID" sz="2800" b="1" dirty="0" smtClean="0"/>
              <a:t>(</a:t>
            </a:r>
            <a:r>
              <a:rPr lang="en-US" sz="2800" b="1" dirty="0" smtClean="0"/>
              <a:t>I’m </a:t>
            </a:r>
            <a:r>
              <a:rPr lang="en-US" sz="2800" b="1" dirty="0"/>
              <a:t>good</a:t>
            </a:r>
            <a:r>
              <a:rPr lang="id-ID" sz="2800" b="1" dirty="0" smtClean="0"/>
              <a:t>)</a:t>
            </a:r>
            <a:r>
              <a:rPr lang="en-US" sz="2800" b="1" dirty="0" smtClean="0"/>
              <a:t> </a:t>
            </a:r>
          </a:p>
          <a:p>
            <a:pPr marL="33338" indent="0" algn="ctr">
              <a:buFont typeface="Arial" charset="0"/>
              <a:buNone/>
              <a:defRPr/>
            </a:pPr>
            <a:r>
              <a:rPr lang="en-US" sz="2800" b="1" dirty="0" smtClean="0"/>
              <a:t>Good morning to you, Good morning to you, </a:t>
            </a:r>
          </a:p>
          <a:p>
            <a:pPr marL="33338" indent="0" algn="ctr">
              <a:buFont typeface="Arial" charset="0"/>
              <a:buNone/>
              <a:defRPr/>
            </a:pPr>
            <a:r>
              <a:rPr lang="en-US" sz="2800" b="1" dirty="0" smtClean="0"/>
              <a:t>Good morning every body</a:t>
            </a:r>
            <a:r>
              <a:rPr lang="id-ID" sz="2800" b="1" dirty="0" smtClean="0"/>
              <a:t>,</a:t>
            </a:r>
            <a:r>
              <a:rPr lang="en-US" sz="2800" b="1" dirty="0" smtClean="0"/>
              <a:t> how are you? </a:t>
            </a:r>
          </a:p>
          <a:p>
            <a:pPr marL="33338" indent="0" algn="ctr">
              <a:buNone/>
              <a:defRPr/>
            </a:pPr>
            <a:r>
              <a:rPr lang="id-ID" sz="2800" b="1" dirty="0" smtClean="0"/>
              <a:t>(I’m </a:t>
            </a:r>
            <a:r>
              <a:rPr lang="en-US" sz="2800" b="1" dirty="0"/>
              <a:t>good</a:t>
            </a:r>
            <a:r>
              <a:rPr lang="id-ID" sz="2800" b="1" dirty="0" smtClean="0"/>
              <a:t>)</a:t>
            </a:r>
            <a:r>
              <a:rPr lang="en-US" sz="2800" b="1" dirty="0" smtClean="0"/>
              <a:t> </a:t>
            </a:r>
          </a:p>
          <a:p>
            <a:pPr marL="33338" indent="0">
              <a:buFont typeface="Arial" charset="0"/>
              <a:buNone/>
              <a:defRPr/>
            </a:pPr>
            <a:r>
              <a:rPr lang="id-ID" sz="2800" dirty="0" smtClean="0"/>
              <a:t>=&gt; Just fine / I’m </a:t>
            </a:r>
            <a:r>
              <a:rPr lang="en-US" sz="2800" dirty="0" smtClean="0"/>
              <a:t>OK</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0200" y="2266950"/>
            <a:ext cx="4402138" cy="2224088"/>
          </a:xfrm>
        </p:spPr>
        <p:txBody>
          <a:bodyPr rtlCol="0">
            <a:normAutofit fontScale="92500" lnSpcReduction="20000"/>
          </a:bodyPr>
          <a:lstStyle/>
          <a:p>
            <a:pPr marL="0" indent="0" algn="ctr" eaLnBrk="1" fontAlgn="auto" hangingPunct="1">
              <a:spcAft>
                <a:spcPts val="0"/>
              </a:spcAft>
              <a:buFont typeface="Arial" pitchFamily="34" charset="0"/>
              <a:buNone/>
              <a:defRPr/>
            </a:pPr>
            <a:r>
              <a:rPr lang="id-ID" sz="2800" dirty="0" smtClean="0"/>
              <a:t>“</a:t>
            </a:r>
            <a:r>
              <a:rPr lang="id-ID" sz="2800" dirty="0"/>
              <a:t>C</a:t>
            </a:r>
            <a:r>
              <a:rPr lang="en-US" sz="2800" dirty="0" err="1" smtClean="0"/>
              <a:t>hildren</a:t>
            </a:r>
            <a:r>
              <a:rPr lang="en-US" sz="2800" dirty="0" smtClean="0"/>
              <a:t> often produced language that they could not have heard in natural interaction with others (</a:t>
            </a:r>
            <a:r>
              <a:rPr lang="en-US" sz="2800" b="1" i="1" dirty="0" smtClean="0"/>
              <a:t>Universal Grammar</a:t>
            </a:r>
            <a:r>
              <a:rPr lang="en-US" sz="2800" dirty="0" smtClean="0"/>
              <a:t>)</a:t>
            </a:r>
            <a:r>
              <a:rPr lang="id-ID" sz="2800" dirty="0" smtClean="0"/>
              <a:t>”</a:t>
            </a:r>
            <a:r>
              <a:rPr lang="id-ID" dirty="0" smtClean="0"/>
              <a:t/>
            </a:r>
            <a:br>
              <a:rPr lang="id-ID" dirty="0" smtClean="0"/>
            </a:br>
            <a:endParaRPr lang="en-US" dirty="0"/>
          </a:p>
        </p:txBody>
      </p:sp>
      <p:sp>
        <p:nvSpPr>
          <p:cNvPr id="106499" name="Rectangle 4"/>
          <p:cNvSpPr>
            <a:spLocks noChangeArrowheads="1"/>
          </p:cNvSpPr>
          <p:nvPr/>
        </p:nvSpPr>
        <p:spPr bwMode="auto">
          <a:xfrm>
            <a:off x="500034" y="5214950"/>
            <a:ext cx="2476960" cy="461665"/>
          </a:xfrm>
          <a:prstGeom prst="rect">
            <a:avLst/>
          </a:prstGeom>
          <a:noFill/>
          <a:ln w="9525">
            <a:noFill/>
            <a:miter lim="800000"/>
            <a:headEnd/>
            <a:tailEnd/>
          </a:ln>
        </p:spPr>
        <p:txBody>
          <a:bodyPr wrap="none">
            <a:spAutoFit/>
          </a:bodyPr>
          <a:lstStyle/>
          <a:p>
            <a:r>
              <a:rPr lang="id-ID" sz="2400" b="1" i="1" dirty="0">
                <a:solidFill>
                  <a:srgbClr val="FF0000"/>
                </a:solidFill>
              </a:rPr>
              <a:t>5. </a:t>
            </a:r>
            <a:r>
              <a:rPr lang="en-US" sz="2400" b="1" i="1" dirty="0">
                <a:solidFill>
                  <a:srgbClr val="FF0000"/>
                </a:solidFill>
              </a:rPr>
              <a:t>Noam Chomsky</a:t>
            </a:r>
            <a:endParaRPr lang="en-US" sz="2400" dirty="0">
              <a:solidFill>
                <a:srgbClr val="FF0000"/>
              </a:solidFill>
            </a:endParaRPr>
          </a:p>
        </p:txBody>
      </p:sp>
      <p:sp>
        <p:nvSpPr>
          <p:cNvPr id="6"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pic>
        <p:nvPicPr>
          <p:cNvPr id="106501" name="Picture 2"/>
          <p:cNvPicPr>
            <a:picLocks noChangeAspect="1" noChangeArrowheads="1"/>
          </p:cNvPicPr>
          <p:nvPr/>
        </p:nvPicPr>
        <p:blipFill>
          <a:blip r:embed="rId2"/>
          <a:srcRect/>
          <a:stretch>
            <a:fillRect/>
          </a:stretch>
        </p:blipFill>
        <p:spPr bwMode="auto">
          <a:xfrm>
            <a:off x="471488" y="1700213"/>
            <a:ext cx="2536825"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07375" cy="836613"/>
          </a:xfrm>
          <a:solidFill>
            <a:schemeClr val="accent3">
              <a:lumMod val="60000"/>
              <a:lumOff val="40000"/>
            </a:schemeClr>
          </a:solidFill>
        </p:spPr>
        <p:txBody>
          <a:bodyPr rtlCol="0">
            <a:normAutofit fontScale="90000"/>
          </a:bodyPr>
          <a:lstStyle/>
          <a:p>
            <a:pPr eaLnBrk="1" fontAlgn="auto" hangingPunct="1">
              <a:spcAft>
                <a:spcPts val="0"/>
              </a:spcAft>
              <a:defRPr/>
            </a:pPr>
            <a:r>
              <a:rPr lang="en-US" sz="2800" b="1" dirty="0"/>
              <a:t>Teacher’s Instructions in Organizing the Classroom (C</a:t>
            </a:r>
            <a:r>
              <a:rPr lang="id-ID" sz="2800" b="1" dirty="0"/>
              <a:t>lassroom Language</a:t>
            </a:r>
            <a:r>
              <a:rPr lang="en-US" sz="2800" b="1" dirty="0"/>
              <a:t>)</a:t>
            </a:r>
            <a:endParaRPr lang="en-US" sz="2800" dirty="0"/>
          </a:p>
        </p:txBody>
      </p:sp>
      <p:graphicFrame>
        <p:nvGraphicFramePr>
          <p:cNvPr id="4" name="Content Placeholder 3"/>
          <p:cNvGraphicFramePr>
            <a:graphicFrameLocks noGrp="1"/>
          </p:cNvGraphicFramePr>
          <p:nvPr>
            <p:ph idx="1"/>
          </p:nvPr>
        </p:nvGraphicFramePr>
        <p:xfrm>
          <a:off x="395536" y="1137251"/>
          <a:ext cx="8524705" cy="5577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cstate="print"/>
          <a:srcRect/>
          <a:stretch>
            <a:fillRect/>
          </a:stretch>
        </p:blipFill>
        <p:spPr bwMode="auto">
          <a:xfrm>
            <a:off x="642910" y="2500306"/>
            <a:ext cx="2323476" cy="1857388"/>
          </a:xfrm>
          <a:prstGeom prst="rect">
            <a:avLst/>
          </a:prstGeom>
          <a:solidFill>
            <a:srgbClr val="FFFFFF">
              <a:shade val="85000"/>
            </a:srgbClr>
          </a:solidFill>
          <a:ln w="190500" cap="rnd">
            <a:solidFill>
              <a:srgbClr val="FFFFFF"/>
            </a:solidFill>
            <a:miter lim="800000"/>
            <a:headEnd/>
            <a:tailEnd/>
          </a:ln>
          <a:effectLst>
            <a:outerShdw blurRad="36195" dist="12700" dir="11400000" algn="tl" rotWithShape="0">
              <a:srgbClr val="000000">
                <a:alpha val="33000"/>
              </a:srgbClr>
            </a:outerShdw>
          </a:effectLst>
          <a:scene3d>
            <a:camera prst="perspectiveContrastingRightFacing"/>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15875" y="2012950"/>
            <a:ext cx="5029200" cy="2590800"/>
          </a:xfrm>
        </p:spPr>
        <p:txBody>
          <a:bodyPr>
            <a:normAutofit lnSpcReduction="10000"/>
          </a:bodyPr>
          <a:lstStyle/>
          <a:p>
            <a:pPr>
              <a:buFont typeface="Arial" charset="0"/>
              <a:buNone/>
              <a:defRPr/>
            </a:pPr>
            <a:r>
              <a:rPr lang="en-US" sz="2400" b="1" dirty="0" smtClean="0">
                <a:solidFill>
                  <a:schemeClr val="tx2"/>
                </a:solidFill>
              </a:rPr>
              <a:t> </a:t>
            </a:r>
          </a:p>
          <a:p>
            <a:pPr>
              <a:buFont typeface="Arial" charset="0"/>
              <a:buNone/>
              <a:defRPr/>
            </a:pPr>
            <a:r>
              <a:rPr lang="en-US" sz="2400" dirty="0" smtClean="0">
                <a:solidFill>
                  <a:schemeClr val="tx2"/>
                </a:solidFill>
              </a:rPr>
              <a:t>  </a:t>
            </a:r>
            <a:r>
              <a:rPr lang="en-US" sz="2400" b="1" dirty="0" smtClean="0">
                <a:solidFill>
                  <a:schemeClr val="tx2"/>
                </a:solidFill>
              </a:rPr>
              <a:t>- Let’s call the roll</a:t>
            </a:r>
            <a:r>
              <a:rPr lang="id-ID" sz="2400" b="1" dirty="0" smtClean="0">
                <a:solidFill>
                  <a:schemeClr val="tx2"/>
                </a:solidFill>
              </a:rPr>
              <a:t>.</a:t>
            </a:r>
            <a:endParaRPr lang="en-US" sz="2400" b="1" dirty="0" smtClean="0">
              <a:solidFill>
                <a:schemeClr val="tx2"/>
              </a:solidFill>
            </a:endParaRPr>
          </a:p>
          <a:p>
            <a:pPr>
              <a:buFont typeface="Arial" charset="0"/>
              <a:buNone/>
              <a:defRPr/>
            </a:pPr>
            <a:r>
              <a:rPr lang="en-US" sz="2400" b="1" dirty="0" smtClean="0">
                <a:solidFill>
                  <a:schemeClr val="tx2"/>
                </a:solidFill>
              </a:rPr>
              <a:t>  - Let’s take the register</a:t>
            </a:r>
            <a:r>
              <a:rPr lang="id-ID" sz="2400" b="1" dirty="0" smtClean="0">
                <a:solidFill>
                  <a:schemeClr val="tx2"/>
                </a:solidFill>
              </a:rPr>
              <a:t>.</a:t>
            </a:r>
            <a:r>
              <a:rPr lang="en-US" sz="2400" b="1" dirty="0" smtClean="0">
                <a:solidFill>
                  <a:schemeClr val="tx2"/>
                </a:solidFill>
              </a:rPr>
              <a:t> </a:t>
            </a:r>
          </a:p>
          <a:p>
            <a:pPr>
              <a:buFont typeface="Arial" charset="0"/>
              <a:buNone/>
              <a:defRPr/>
            </a:pPr>
            <a:r>
              <a:rPr lang="en-US" sz="2400" b="1" dirty="0" smtClean="0">
                <a:solidFill>
                  <a:schemeClr val="tx2"/>
                </a:solidFill>
              </a:rPr>
              <a:t>  - Let’s check to see who is here</a:t>
            </a:r>
            <a:r>
              <a:rPr lang="id-ID" sz="2400" b="1" dirty="0" smtClean="0">
                <a:solidFill>
                  <a:schemeClr val="tx2"/>
                </a:solidFill>
              </a:rPr>
              <a:t>.</a:t>
            </a:r>
            <a:endParaRPr lang="en-US" sz="2400" b="1" dirty="0" smtClean="0">
              <a:solidFill>
                <a:schemeClr val="tx2"/>
              </a:solidFill>
            </a:endParaRPr>
          </a:p>
          <a:p>
            <a:pPr>
              <a:buFont typeface="Arial" charset="0"/>
              <a:buNone/>
              <a:defRPr/>
            </a:pPr>
            <a:r>
              <a:rPr lang="en-US" sz="2400" dirty="0" smtClean="0">
                <a:solidFill>
                  <a:schemeClr val="tx2"/>
                </a:solidFill>
              </a:rPr>
              <a:t>  </a:t>
            </a:r>
          </a:p>
          <a:p>
            <a:pPr>
              <a:buFont typeface="Arial" charset="0"/>
              <a:buNone/>
              <a:defRPr/>
            </a:pPr>
            <a:r>
              <a:rPr lang="en-US" sz="2400" dirty="0" smtClean="0">
                <a:solidFill>
                  <a:schemeClr val="tx2"/>
                </a:solidFill>
              </a:rPr>
              <a:t>  </a:t>
            </a:r>
          </a:p>
          <a:p>
            <a:pPr>
              <a:buFont typeface="Wingdings 2" pitchFamily="18" charset="2"/>
              <a:buNone/>
              <a:defRPr/>
            </a:pPr>
            <a:endParaRPr lang="id-ID" sz="2400" dirty="0" smtClean="0">
              <a:solidFill>
                <a:schemeClr val="tx2"/>
              </a:solidFill>
            </a:endParaRPr>
          </a:p>
        </p:txBody>
      </p:sp>
      <p:sp>
        <p:nvSpPr>
          <p:cNvPr id="7" name="Content Placeholder 2"/>
          <p:cNvSpPr txBox="1">
            <a:spLocks/>
          </p:cNvSpPr>
          <p:nvPr/>
        </p:nvSpPr>
        <p:spPr bwMode="auto">
          <a:xfrm>
            <a:off x="4860925" y="1982788"/>
            <a:ext cx="4572000" cy="2239962"/>
          </a:xfrm>
          <a:prstGeom prst="rect">
            <a:avLst/>
          </a:prstGeom>
          <a:noFill/>
          <a:ln w="9525">
            <a:noFill/>
            <a:miter lim="800000"/>
            <a:headEnd/>
            <a:tailEnd/>
          </a:ln>
        </p:spPr>
        <p:txBody>
          <a:bodyPr/>
          <a:lstStyle/>
          <a:p>
            <a:pPr marL="204788" indent="-171450" defTabSz="685800">
              <a:lnSpc>
                <a:spcPct val="90000"/>
              </a:lnSpc>
              <a:spcBef>
                <a:spcPts val="1350"/>
              </a:spcBef>
              <a:buSzPct val="80000"/>
              <a:buFont typeface="Wingdings" pitchFamily="2" charset="2"/>
              <a:buNone/>
            </a:pPr>
            <a:r>
              <a:rPr lang="en-US" sz="2400" b="1">
                <a:solidFill>
                  <a:schemeClr val="tx2"/>
                </a:solidFill>
              </a:rPr>
              <a:t>   </a:t>
            </a:r>
            <a:r>
              <a:rPr lang="en-US" sz="2400">
                <a:solidFill>
                  <a:schemeClr val="tx2"/>
                </a:solidFill>
              </a:rPr>
              <a:t>  </a:t>
            </a:r>
          </a:p>
          <a:p>
            <a:pPr marL="204788" indent="-171450" defTabSz="685800">
              <a:lnSpc>
                <a:spcPct val="90000"/>
              </a:lnSpc>
              <a:spcBef>
                <a:spcPts val="1350"/>
              </a:spcBef>
              <a:buSzPct val="80000"/>
              <a:buFont typeface="Wingdings" pitchFamily="2" charset="2"/>
              <a:buNone/>
            </a:pPr>
            <a:r>
              <a:rPr lang="en-US" sz="2400" b="1">
                <a:solidFill>
                  <a:schemeClr val="tx2"/>
                </a:solidFill>
              </a:rPr>
              <a:t>- Is anyone away?</a:t>
            </a:r>
          </a:p>
          <a:p>
            <a:pPr marL="204788" indent="-171450" defTabSz="685800">
              <a:lnSpc>
                <a:spcPct val="90000"/>
              </a:lnSpc>
              <a:spcBef>
                <a:spcPts val="1350"/>
              </a:spcBef>
              <a:buSzPct val="80000"/>
              <a:buFont typeface="Wingdings" pitchFamily="2" charset="2"/>
              <a:buNone/>
            </a:pPr>
            <a:r>
              <a:rPr lang="en-US" sz="2400" b="1">
                <a:solidFill>
                  <a:schemeClr val="tx2"/>
                </a:solidFill>
              </a:rPr>
              <a:t>- Is everybody here?</a:t>
            </a:r>
          </a:p>
          <a:p>
            <a:pPr marL="204788" indent="-171450" defTabSz="685800">
              <a:lnSpc>
                <a:spcPct val="90000"/>
              </a:lnSpc>
              <a:spcBef>
                <a:spcPts val="1350"/>
              </a:spcBef>
              <a:buSzPct val="80000"/>
              <a:buFont typeface="Wingdings" pitchFamily="2" charset="2"/>
              <a:buNone/>
            </a:pPr>
            <a:r>
              <a:rPr lang="en-US" sz="2400" b="1">
                <a:solidFill>
                  <a:schemeClr val="tx2"/>
                </a:solidFill>
              </a:rPr>
              <a:t>- Who is missing? </a:t>
            </a:r>
          </a:p>
          <a:p>
            <a:pPr marL="204788" indent="-171450" defTabSz="685800">
              <a:lnSpc>
                <a:spcPct val="90000"/>
              </a:lnSpc>
              <a:spcBef>
                <a:spcPts val="1350"/>
              </a:spcBef>
              <a:buSzPct val="80000"/>
              <a:buFont typeface="Wingdings 2" pitchFamily="18" charset="2"/>
              <a:buNone/>
            </a:pPr>
            <a:endParaRPr lang="id-ID" sz="2400">
              <a:solidFill>
                <a:schemeClr val="tx2"/>
              </a:solidFill>
            </a:endParaRPr>
          </a:p>
        </p:txBody>
      </p:sp>
      <p:sp>
        <p:nvSpPr>
          <p:cNvPr id="124932" name="Content Placeholder 2"/>
          <p:cNvSpPr txBox="1">
            <a:spLocks/>
          </p:cNvSpPr>
          <p:nvPr/>
        </p:nvSpPr>
        <p:spPr bwMode="auto">
          <a:xfrm>
            <a:off x="1828800" y="1560513"/>
            <a:ext cx="5029200" cy="530225"/>
          </a:xfrm>
          <a:prstGeom prst="rect">
            <a:avLst/>
          </a:prstGeom>
          <a:noFill/>
          <a:ln w="9525">
            <a:noFill/>
            <a:miter lim="800000"/>
            <a:headEnd/>
            <a:tailEnd/>
          </a:ln>
        </p:spPr>
        <p:txBody>
          <a:bodyPr/>
          <a:lstStyle/>
          <a:p>
            <a:pPr marL="204788" indent="-171450" defTabSz="685800">
              <a:lnSpc>
                <a:spcPct val="90000"/>
              </a:lnSpc>
              <a:spcBef>
                <a:spcPts val="1350"/>
              </a:spcBef>
              <a:buSzPct val="80000"/>
              <a:buFont typeface="Wingdings" pitchFamily="2" charset="2"/>
              <a:buNone/>
            </a:pPr>
            <a:r>
              <a:rPr lang="en-US" sz="2400" b="1">
                <a:solidFill>
                  <a:schemeClr val="tx2"/>
                </a:solidFill>
              </a:rPr>
              <a:t>   b. Checking attendance </a:t>
            </a:r>
          </a:p>
          <a:p>
            <a:pPr marL="204788" indent="-171450" defTabSz="685800">
              <a:lnSpc>
                <a:spcPct val="90000"/>
              </a:lnSpc>
              <a:spcBef>
                <a:spcPts val="1350"/>
              </a:spcBef>
              <a:buSzPct val="80000"/>
              <a:buFont typeface="Wingdings" pitchFamily="2" charset="2"/>
              <a:buNone/>
            </a:pPr>
            <a:r>
              <a:rPr lang="en-US" sz="2400">
                <a:solidFill>
                  <a:schemeClr val="tx2"/>
                </a:solidFill>
              </a:rPr>
              <a:t> </a:t>
            </a:r>
            <a:endParaRPr lang="id-ID" sz="2400">
              <a:solidFill>
                <a:schemeClr val="tx2"/>
              </a:solidFill>
            </a:endParaRPr>
          </a:p>
        </p:txBody>
      </p:sp>
      <p:pic>
        <p:nvPicPr>
          <p:cNvPr id="124933" name="Picture 1"/>
          <p:cNvPicPr>
            <a:picLocks noChangeAspect="1"/>
          </p:cNvPicPr>
          <p:nvPr/>
        </p:nvPicPr>
        <p:blipFill>
          <a:blip r:embed="rId3"/>
          <a:srcRect/>
          <a:stretch>
            <a:fillRect/>
          </a:stretch>
        </p:blipFill>
        <p:spPr bwMode="auto">
          <a:xfrm>
            <a:off x="1428750" y="4357688"/>
            <a:ext cx="6643688" cy="19812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5299">
                                            <p:txEl>
                                              <p:pRg st="3" end="3"/>
                                            </p:txEl>
                                          </p:spTgt>
                                        </p:tgtEl>
                                        <p:attrNameLst>
                                          <p:attrName>style.visibility</p:attrName>
                                        </p:attrNameLst>
                                      </p:cBhvr>
                                      <p:to>
                                        <p:strVal val="visible"/>
                                      </p:to>
                                    </p:set>
                                    <p:anim calcmode="lin" valueType="num">
                                      <p:cBhvr additive="base">
                                        <p:cTn id="25" dur="5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52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5299">
                                            <p:txEl>
                                              <p:pRg st="4" end="4"/>
                                            </p:txEl>
                                          </p:spTgt>
                                        </p:tgtEl>
                                        <p:attrNameLst>
                                          <p:attrName>style.visibility</p:attrName>
                                        </p:attrNameLst>
                                      </p:cBhvr>
                                      <p:to>
                                        <p:strVal val="visible"/>
                                      </p:to>
                                    </p:set>
                                    <p:anim calcmode="lin" valueType="num">
                                      <p:cBhvr additive="base">
                                        <p:cTn id="31" dur="500" fill="hold"/>
                                        <p:tgtEl>
                                          <p:spTgt spid="552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52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5299">
                                            <p:txEl>
                                              <p:pRg st="5" end="5"/>
                                            </p:txEl>
                                          </p:spTgt>
                                        </p:tgtEl>
                                        <p:attrNameLst>
                                          <p:attrName>style.visibility</p:attrName>
                                        </p:attrNameLst>
                                      </p:cBhvr>
                                      <p:to>
                                        <p:strVal val="visible"/>
                                      </p:to>
                                    </p:set>
                                    <p:anim calcmode="lin" valueType="num">
                                      <p:cBhvr additive="base">
                                        <p:cTn id="37" dur="500" fill="hold"/>
                                        <p:tgtEl>
                                          <p:spTgt spid="552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52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 calcmode="lin" valueType="num">
                                      <p:cBhvr additive="base">
                                        <p:cTn id="4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additive="base">
                                        <p:cTn id="6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P spid="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Content Placeholder 2"/>
          <p:cNvSpPr>
            <a:spLocks noGrp="1"/>
          </p:cNvSpPr>
          <p:nvPr>
            <p:ph idx="1"/>
          </p:nvPr>
        </p:nvSpPr>
        <p:spPr>
          <a:xfrm>
            <a:off x="152400" y="1905000"/>
            <a:ext cx="4419600" cy="3484563"/>
          </a:xfrm>
        </p:spPr>
        <p:txBody>
          <a:bodyPr/>
          <a:lstStyle/>
          <a:p>
            <a:pPr>
              <a:buFont typeface="Arial" charset="0"/>
              <a:buNone/>
            </a:pPr>
            <a:r>
              <a:rPr lang="en-US" sz="2800" smtClean="0"/>
              <a:t>- Arrange the classroom</a:t>
            </a:r>
          </a:p>
          <a:p>
            <a:pPr>
              <a:buFont typeface="Arial" charset="0"/>
              <a:buNone/>
            </a:pPr>
            <a:r>
              <a:rPr lang="en-US" sz="2800" smtClean="0"/>
              <a:t>- Sing a song </a:t>
            </a:r>
          </a:p>
          <a:p>
            <a:pPr>
              <a:buFont typeface="Arial" charset="0"/>
              <a:buNone/>
            </a:pPr>
            <a:r>
              <a:rPr lang="en-US" sz="2800" smtClean="0"/>
              <a:t>- Say a rhyme </a:t>
            </a:r>
          </a:p>
          <a:p>
            <a:pPr>
              <a:buFont typeface="Arial" charset="0"/>
              <a:buNone/>
            </a:pPr>
            <a:r>
              <a:rPr lang="en-US" sz="2800" smtClean="0"/>
              <a:t>- Play a game  </a:t>
            </a:r>
          </a:p>
        </p:txBody>
      </p:sp>
      <p:sp>
        <p:nvSpPr>
          <p:cNvPr id="125955" name="Content Placeholder 2"/>
          <p:cNvSpPr txBox="1">
            <a:spLocks/>
          </p:cNvSpPr>
          <p:nvPr/>
        </p:nvSpPr>
        <p:spPr bwMode="auto">
          <a:xfrm>
            <a:off x="457200" y="381000"/>
            <a:ext cx="8305800" cy="762000"/>
          </a:xfrm>
          <a:prstGeom prst="rect">
            <a:avLst/>
          </a:prstGeom>
          <a:noFill/>
          <a:ln w="9525">
            <a:noFill/>
            <a:miter lim="800000"/>
            <a:headEnd/>
            <a:tailEnd/>
          </a:ln>
        </p:spPr>
        <p:txBody>
          <a:bodyPr/>
          <a:lstStyle/>
          <a:p>
            <a:pPr marL="204788" indent="-171450" algn="ctr" defTabSz="685800">
              <a:lnSpc>
                <a:spcPct val="90000"/>
              </a:lnSpc>
              <a:spcBef>
                <a:spcPts val="1350"/>
              </a:spcBef>
              <a:buSzPct val="80000"/>
              <a:buFont typeface="Wingdings" pitchFamily="2" charset="2"/>
              <a:buNone/>
            </a:pPr>
            <a:r>
              <a:rPr lang="en-US" sz="4000"/>
              <a:t>c. </a:t>
            </a:r>
            <a:r>
              <a:rPr lang="en-US" sz="4000" b="1"/>
              <a:t>Ways of starting lessons </a:t>
            </a:r>
          </a:p>
          <a:p>
            <a:pPr marL="204788" indent="-171450" defTabSz="685800">
              <a:lnSpc>
                <a:spcPct val="90000"/>
              </a:lnSpc>
              <a:spcBef>
                <a:spcPts val="1350"/>
              </a:spcBef>
              <a:buSzPct val="80000"/>
              <a:buFont typeface="Wingdings" pitchFamily="2" charset="2"/>
              <a:buNone/>
            </a:pPr>
            <a:r>
              <a:rPr lang="en-US" sz="4000"/>
              <a:t>       </a:t>
            </a:r>
          </a:p>
        </p:txBody>
      </p:sp>
      <p:pic>
        <p:nvPicPr>
          <p:cNvPr id="125956" name="Picture 4"/>
          <p:cNvPicPr>
            <a:picLocks noChangeAspect="1"/>
          </p:cNvPicPr>
          <p:nvPr/>
        </p:nvPicPr>
        <p:blipFill>
          <a:blip r:embed="rId3"/>
          <a:srcRect/>
          <a:stretch>
            <a:fillRect/>
          </a:stretch>
        </p:blipFill>
        <p:spPr bwMode="auto">
          <a:xfrm>
            <a:off x="4143375" y="1714500"/>
            <a:ext cx="2671763" cy="2190750"/>
          </a:xfrm>
          <a:prstGeom prst="rect">
            <a:avLst/>
          </a:prstGeom>
          <a:noFill/>
          <a:ln w="9525">
            <a:noFill/>
            <a:miter lim="800000"/>
            <a:headEnd/>
            <a:tailEnd/>
          </a:ln>
        </p:spPr>
      </p:pic>
      <p:pic>
        <p:nvPicPr>
          <p:cNvPr id="125957" name="Picture 6"/>
          <p:cNvPicPr>
            <a:picLocks noChangeAspect="1"/>
          </p:cNvPicPr>
          <p:nvPr/>
        </p:nvPicPr>
        <p:blipFill>
          <a:blip r:embed="rId4"/>
          <a:srcRect/>
          <a:stretch>
            <a:fillRect/>
          </a:stretch>
        </p:blipFill>
        <p:spPr bwMode="auto">
          <a:xfrm>
            <a:off x="6286500" y="4572000"/>
            <a:ext cx="2438400" cy="18764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7463" y="1757363"/>
            <a:ext cx="8229601" cy="581025"/>
          </a:xfrm>
        </p:spPr>
        <p:txBody>
          <a:bodyPr/>
          <a:lstStyle/>
          <a:p>
            <a:r>
              <a:rPr lang="id-ID" sz="3200" b="1" smtClean="0"/>
              <a:t>2. </a:t>
            </a:r>
            <a:r>
              <a:rPr lang="en-US" sz="3200" b="1" smtClean="0"/>
              <a:t>Main</a:t>
            </a:r>
            <a:r>
              <a:rPr lang="id-ID" sz="3200" b="1" smtClean="0"/>
              <a:t>-activity:</a:t>
            </a:r>
          </a:p>
        </p:txBody>
      </p:sp>
      <p:sp>
        <p:nvSpPr>
          <p:cNvPr id="56323" name="Content Placeholder 2"/>
          <p:cNvSpPr>
            <a:spLocks noGrp="1"/>
          </p:cNvSpPr>
          <p:nvPr>
            <p:ph idx="1"/>
          </p:nvPr>
        </p:nvSpPr>
        <p:spPr>
          <a:xfrm>
            <a:off x="304800" y="2514600"/>
            <a:ext cx="4267200" cy="1981200"/>
          </a:xfrm>
        </p:spPr>
        <p:txBody>
          <a:bodyPr/>
          <a:lstStyle/>
          <a:p>
            <a:pPr marL="514350" indent="-514350">
              <a:buFont typeface="Wingdings 2" pitchFamily="18" charset="2"/>
              <a:buNone/>
            </a:pPr>
            <a:r>
              <a:rPr lang="id-ID" sz="2400" b="1" smtClean="0">
                <a:solidFill>
                  <a:schemeClr val="tx2"/>
                </a:solidFill>
              </a:rPr>
              <a:t>- I’m waiting for you to</a:t>
            </a:r>
            <a:r>
              <a:rPr lang="en-US" sz="2400" b="1" smtClean="0">
                <a:solidFill>
                  <a:schemeClr val="tx2"/>
                </a:solidFill>
              </a:rPr>
              <a:t> </a:t>
            </a:r>
            <a:r>
              <a:rPr lang="id-ID" sz="2400" b="1" smtClean="0">
                <a:solidFill>
                  <a:schemeClr val="tx2"/>
                </a:solidFill>
              </a:rPr>
              <a:t>be quiet </a:t>
            </a:r>
            <a:endParaRPr lang="en-US" sz="2400" b="1" smtClean="0">
              <a:solidFill>
                <a:schemeClr val="tx2"/>
              </a:solidFill>
            </a:endParaRPr>
          </a:p>
          <a:p>
            <a:pPr marL="514350" indent="-514350">
              <a:buFont typeface="Wingdings 2" pitchFamily="18" charset="2"/>
              <a:buNone/>
            </a:pPr>
            <a:r>
              <a:rPr lang="id-ID" sz="2400" b="1" smtClean="0">
                <a:solidFill>
                  <a:schemeClr val="tx2"/>
                </a:solidFill>
              </a:rPr>
              <a:t>- Stop talking &amp; be quiet.</a:t>
            </a:r>
          </a:p>
          <a:p>
            <a:pPr marL="514350" indent="-514350">
              <a:buFont typeface="Wingdings 2" pitchFamily="18" charset="2"/>
              <a:buNone/>
            </a:pPr>
            <a:r>
              <a:rPr lang="id-ID" sz="2400" b="1" smtClean="0">
                <a:solidFill>
                  <a:schemeClr val="tx2"/>
                </a:solidFill>
              </a:rPr>
              <a:t>- Let’ s begin our lesson now </a:t>
            </a:r>
            <a:endParaRPr lang="en-US" sz="2400" b="1" smtClean="0">
              <a:solidFill>
                <a:schemeClr val="tx2"/>
              </a:solidFill>
            </a:endParaRPr>
          </a:p>
          <a:p>
            <a:pPr marL="514350" indent="-514350">
              <a:buFont typeface="Wingdings 2" pitchFamily="18" charset="2"/>
              <a:buNone/>
            </a:pPr>
            <a:r>
              <a:rPr lang="id-ID" sz="2400" b="1" smtClean="0">
                <a:solidFill>
                  <a:schemeClr val="tx2"/>
                </a:solidFill>
              </a:rPr>
              <a:t>- Is everybody ready to start? </a:t>
            </a:r>
            <a:endParaRPr lang="en-US" sz="2400" b="1" smtClean="0">
              <a:solidFill>
                <a:schemeClr val="tx2"/>
              </a:solidFill>
            </a:endParaRPr>
          </a:p>
          <a:p>
            <a:pPr marL="514350" indent="-514350">
              <a:buFont typeface="Wingdings 2" pitchFamily="18" charset="2"/>
              <a:buAutoNum type="alphaLcPeriod"/>
            </a:pPr>
            <a:endParaRPr lang="id-ID" sz="2400" b="1" smtClean="0">
              <a:solidFill>
                <a:schemeClr val="tx2"/>
              </a:solidFill>
            </a:endParaRPr>
          </a:p>
        </p:txBody>
      </p:sp>
      <p:pic>
        <p:nvPicPr>
          <p:cNvPr id="126980" name="Picture 1"/>
          <p:cNvPicPr>
            <a:picLocks noChangeAspect="1"/>
          </p:cNvPicPr>
          <p:nvPr/>
        </p:nvPicPr>
        <p:blipFill>
          <a:blip r:embed="rId3"/>
          <a:srcRect/>
          <a:stretch>
            <a:fillRect/>
          </a:stretch>
        </p:blipFill>
        <p:spPr bwMode="auto">
          <a:xfrm>
            <a:off x="1571625" y="0"/>
            <a:ext cx="6072188" cy="1581150"/>
          </a:xfrm>
          <a:prstGeom prst="rect">
            <a:avLst/>
          </a:prstGeom>
          <a:noFill/>
          <a:ln w="9525">
            <a:noFill/>
            <a:miter lim="800000"/>
            <a:headEnd/>
            <a:tailEnd/>
          </a:ln>
        </p:spPr>
      </p:pic>
      <p:sp>
        <p:nvSpPr>
          <p:cNvPr id="5" name="Content Placeholder 2"/>
          <p:cNvSpPr txBox="1">
            <a:spLocks/>
          </p:cNvSpPr>
          <p:nvPr/>
        </p:nvSpPr>
        <p:spPr bwMode="auto">
          <a:xfrm>
            <a:off x="4953000" y="2511425"/>
            <a:ext cx="3976688" cy="5029200"/>
          </a:xfrm>
          <a:prstGeom prst="rect">
            <a:avLst/>
          </a:prstGeom>
          <a:noFill/>
          <a:ln w="9525">
            <a:noFill/>
            <a:miter lim="800000"/>
            <a:headEnd/>
            <a:tailEnd/>
          </a:ln>
        </p:spPr>
        <p:txBody>
          <a:bodyPr/>
          <a:lstStyle/>
          <a:p>
            <a:pPr marL="514350" indent="-514350" defTabSz="685800">
              <a:lnSpc>
                <a:spcPct val="90000"/>
              </a:lnSpc>
              <a:spcBef>
                <a:spcPts val="1350"/>
              </a:spcBef>
              <a:buSzPct val="80000"/>
              <a:buFont typeface="Wingdings 2" pitchFamily="18" charset="2"/>
              <a:buNone/>
            </a:pPr>
            <a:r>
              <a:rPr lang="id-ID" sz="2400" b="1">
                <a:solidFill>
                  <a:schemeClr val="tx2"/>
                </a:solidFill>
              </a:rPr>
              <a:t>- Open your book at page... </a:t>
            </a:r>
          </a:p>
          <a:p>
            <a:pPr marL="514350" indent="-514350" defTabSz="685800">
              <a:lnSpc>
                <a:spcPct val="90000"/>
              </a:lnSpc>
              <a:spcBef>
                <a:spcPts val="1350"/>
              </a:spcBef>
              <a:buSzPct val="80000"/>
              <a:buFont typeface="Wingdings 2" pitchFamily="18" charset="2"/>
              <a:buNone/>
            </a:pPr>
            <a:r>
              <a:rPr lang="id-ID" sz="2400" b="1">
                <a:solidFill>
                  <a:schemeClr val="tx2"/>
                </a:solidFill>
              </a:rPr>
              <a:t>- Is there any questions? </a:t>
            </a:r>
            <a:endParaRPr lang="en-US" sz="2400" b="1">
              <a:solidFill>
                <a:schemeClr val="tx2"/>
              </a:solidFill>
            </a:endParaRPr>
          </a:p>
          <a:p>
            <a:pPr marL="514350" indent="-514350" defTabSz="685800">
              <a:lnSpc>
                <a:spcPct val="90000"/>
              </a:lnSpc>
              <a:spcBef>
                <a:spcPts val="1350"/>
              </a:spcBef>
              <a:buSzPct val="80000"/>
              <a:buFont typeface="Wingdings 2" pitchFamily="18" charset="2"/>
              <a:buNone/>
            </a:pPr>
            <a:r>
              <a:rPr lang="id-ID" sz="2400" b="1">
                <a:solidFill>
                  <a:schemeClr val="tx2"/>
                </a:solidFill>
              </a:rPr>
              <a:t>- Do you understand?</a:t>
            </a:r>
            <a:endParaRPr lang="en-US" sz="2400" b="1">
              <a:solidFill>
                <a:schemeClr val="tx2"/>
              </a:solidFill>
            </a:endParaRPr>
          </a:p>
          <a:p>
            <a:pPr marL="514350" indent="-514350" defTabSz="685800">
              <a:lnSpc>
                <a:spcPct val="90000"/>
              </a:lnSpc>
              <a:spcBef>
                <a:spcPts val="1350"/>
              </a:spcBef>
              <a:buSzPct val="80000"/>
              <a:buFont typeface="Wingdings 2" pitchFamily="18" charset="2"/>
              <a:buNone/>
            </a:pPr>
            <a:r>
              <a:rPr lang="id-ID" sz="2400" b="1">
                <a:solidFill>
                  <a:schemeClr val="tx2"/>
                </a:solidFill>
              </a:rPr>
              <a:t>- Do you get it? </a:t>
            </a:r>
            <a:endParaRPr lang="en-US" sz="2400" b="1">
              <a:solidFill>
                <a:schemeClr val="tx2"/>
              </a:solidFill>
            </a:endParaRPr>
          </a:p>
          <a:p>
            <a:pPr marL="514350" indent="-514350" defTabSz="685800">
              <a:lnSpc>
                <a:spcPct val="90000"/>
              </a:lnSpc>
              <a:spcBef>
                <a:spcPts val="1350"/>
              </a:spcBef>
              <a:buSzPct val="80000"/>
              <a:buFont typeface="Wingdings 2" pitchFamily="18" charset="2"/>
              <a:buNone/>
            </a:pPr>
            <a:r>
              <a:rPr lang="id-ID" sz="2400" b="1">
                <a:solidFill>
                  <a:schemeClr val="tx2"/>
                </a:solidFill>
              </a:rPr>
              <a:t>- Are you with</a:t>
            </a:r>
            <a:r>
              <a:rPr lang="en-US" sz="2400" b="1">
                <a:solidFill>
                  <a:schemeClr val="tx2"/>
                </a:solidFill>
              </a:rPr>
              <a:t> </a:t>
            </a:r>
            <a:r>
              <a:rPr lang="id-ID" sz="2400" b="1">
                <a:solidFill>
                  <a:schemeClr val="tx2"/>
                </a:solidFill>
              </a:rPr>
              <a:t>me?</a:t>
            </a:r>
          </a:p>
          <a:p>
            <a:pPr marL="514350" indent="-514350" defTabSz="685800">
              <a:lnSpc>
                <a:spcPct val="90000"/>
              </a:lnSpc>
              <a:spcBef>
                <a:spcPts val="1350"/>
              </a:spcBef>
              <a:buSzPct val="80000"/>
              <a:buFont typeface="Wingdings 2" pitchFamily="18" charset="2"/>
              <a:buAutoNum type="alphaLcPeriod"/>
            </a:pPr>
            <a:endParaRPr lang="id-ID" sz="2400" b="1">
              <a:solidFill>
                <a:schemeClr val="tx2"/>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additive="base">
                                        <p:cTn id="4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 calcmode="lin" valueType="num">
                                      <p:cBhvr additive="base">
                                        <p:cTn id="4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714375" y="0"/>
            <a:ext cx="7386638" cy="1143000"/>
          </a:xfrm>
          <a:solidFill>
            <a:schemeClr val="accent2">
              <a:lumMod val="40000"/>
              <a:lumOff val="60000"/>
            </a:schemeClr>
          </a:solidFill>
        </p:spPr>
        <p:txBody>
          <a:bodyPr/>
          <a:lstStyle/>
          <a:p>
            <a:pPr>
              <a:defRPr/>
            </a:pPr>
            <a:r>
              <a:rPr lang="en-US" b="1" dirty="0" smtClean="0"/>
              <a:t>Daily Conversation in Classroom </a:t>
            </a:r>
          </a:p>
        </p:txBody>
      </p:sp>
      <p:sp>
        <p:nvSpPr>
          <p:cNvPr id="3" name="Content Placeholder 2"/>
          <p:cNvSpPr>
            <a:spLocks noGrp="1"/>
          </p:cNvSpPr>
          <p:nvPr>
            <p:ph idx="1"/>
          </p:nvPr>
        </p:nvSpPr>
        <p:spPr>
          <a:xfrm>
            <a:off x="1357313" y="1500188"/>
            <a:ext cx="7029450" cy="4953000"/>
          </a:xfrm>
        </p:spPr>
        <p:txBody>
          <a:bodyPr/>
          <a:lstStyle/>
          <a:p>
            <a:r>
              <a:rPr lang="en-US" sz="2400" b="1" smtClean="0"/>
              <a:t>Listen!</a:t>
            </a:r>
          </a:p>
          <a:p>
            <a:r>
              <a:rPr lang="en-US" sz="2400" b="1" smtClean="0"/>
              <a:t>Repeat!</a:t>
            </a:r>
          </a:p>
          <a:p>
            <a:r>
              <a:rPr lang="en-US" sz="2400" b="1" smtClean="0"/>
              <a:t>Sit down </a:t>
            </a:r>
          </a:p>
          <a:p>
            <a:r>
              <a:rPr lang="en-US" sz="2400" b="1" smtClean="0"/>
              <a:t>Work in pairs </a:t>
            </a:r>
          </a:p>
          <a:p>
            <a:r>
              <a:rPr lang="en-US" sz="2400" b="1" smtClean="0"/>
              <a:t>Raise your hand </a:t>
            </a:r>
          </a:p>
          <a:p>
            <a:r>
              <a:rPr lang="en-US" sz="2400" b="1" smtClean="0"/>
              <a:t>May I borrow your pen?</a:t>
            </a:r>
          </a:p>
          <a:p>
            <a:r>
              <a:rPr lang="en-US" sz="2400" b="1" smtClean="0"/>
              <a:t>May I go to the toilet ?</a:t>
            </a:r>
          </a:p>
          <a:p>
            <a:r>
              <a:rPr lang="en-US" sz="2400" b="1" smtClean="0"/>
              <a:t>How do you say ……. In English?</a:t>
            </a:r>
          </a:p>
          <a:p>
            <a:r>
              <a:rPr lang="en-US" sz="2400" b="1" smtClean="0"/>
              <a:t>Make a line</a:t>
            </a:r>
          </a:p>
          <a:p>
            <a:r>
              <a:rPr lang="en-US" sz="2400" b="1" smtClean="0"/>
              <a:t>Close the door.</a:t>
            </a:r>
          </a:p>
          <a:p>
            <a:r>
              <a:rPr lang="en-US" sz="2400" b="1" smtClean="0"/>
              <a:t>Come forward, please. </a:t>
            </a:r>
          </a:p>
          <a:p>
            <a:r>
              <a:rPr lang="en-US" sz="2400" b="1" smtClean="0"/>
              <a:t>Open the book </a:t>
            </a:r>
          </a:p>
          <a:p>
            <a:endParaRPr lang="en-US" sz="2000" b="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79512" y="119675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a:spLocks noGrp="1"/>
          </p:cNvSpPr>
          <p:nvPr>
            <p:ph type="title"/>
          </p:nvPr>
        </p:nvSpPr>
        <p:spPr>
          <a:xfrm>
            <a:off x="468313" y="0"/>
            <a:ext cx="8207375" cy="836613"/>
          </a:xfrm>
          <a:solidFill>
            <a:schemeClr val="accent3">
              <a:lumMod val="60000"/>
              <a:lumOff val="40000"/>
            </a:schemeClr>
          </a:solidFill>
        </p:spPr>
        <p:txBody>
          <a:bodyPr rtlCol="0">
            <a:normAutofit fontScale="90000"/>
          </a:bodyPr>
          <a:lstStyle/>
          <a:p>
            <a:pPr eaLnBrk="1" fontAlgn="auto" hangingPunct="1">
              <a:spcAft>
                <a:spcPts val="0"/>
              </a:spcAft>
              <a:defRPr/>
            </a:pPr>
            <a:r>
              <a:rPr lang="en-US" sz="2800" b="1" dirty="0"/>
              <a:t>Teacher’s Instructions in Organizing the Classroom (C</a:t>
            </a:r>
            <a:r>
              <a:rPr lang="id-ID" sz="2800" b="1" dirty="0"/>
              <a:t>lassroom Language</a:t>
            </a:r>
            <a:r>
              <a:rPr lang="en-US" sz="2800" b="1" dirty="0"/>
              <a:t>)</a:t>
            </a:r>
            <a:endParaRPr lang="en-US" sz="2800" dirty="0"/>
          </a:p>
        </p:txBody>
      </p:sp>
      <p:pic>
        <p:nvPicPr>
          <p:cNvPr id="129028" name="Picture 2"/>
          <p:cNvPicPr>
            <a:picLocks noChangeAspect="1" noChangeArrowheads="1"/>
          </p:cNvPicPr>
          <p:nvPr/>
        </p:nvPicPr>
        <p:blipFill>
          <a:blip r:embed="rId7"/>
          <a:srcRect/>
          <a:stretch>
            <a:fillRect/>
          </a:stretch>
        </p:blipFill>
        <p:spPr bwMode="auto">
          <a:xfrm>
            <a:off x="6419850" y="5149850"/>
            <a:ext cx="272415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704850"/>
            <a:ext cx="8229600" cy="723900"/>
          </a:xfrm>
        </p:spPr>
        <p:txBody>
          <a:bodyPr/>
          <a:lstStyle/>
          <a:p>
            <a:r>
              <a:rPr lang="en-US" sz="4000" b="1" smtClean="0"/>
              <a:t>3</a:t>
            </a:r>
            <a:r>
              <a:rPr lang="id-ID" sz="4000" b="1" smtClean="0"/>
              <a:t>. </a:t>
            </a:r>
            <a:r>
              <a:rPr lang="en-US" sz="4000" b="1" smtClean="0"/>
              <a:t>Post</a:t>
            </a:r>
            <a:r>
              <a:rPr lang="id-ID" sz="4000" b="1" smtClean="0"/>
              <a:t>-activity:</a:t>
            </a:r>
            <a:endParaRPr lang="en-US" sz="4000" smtClean="0"/>
          </a:p>
        </p:txBody>
      </p:sp>
      <p:sp>
        <p:nvSpPr>
          <p:cNvPr id="3" name="Content Placeholder 2"/>
          <p:cNvSpPr>
            <a:spLocks noGrp="1"/>
          </p:cNvSpPr>
          <p:nvPr>
            <p:ph idx="1"/>
          </p:nvPr>
        </p:nvSpPr>
        <p:spPr>
          <a:xfrm>
            <a:off x="457200" y="1533525"/>
            <a:ext cx="8229600" cy="4895850"/>
          </a:xfrm>
        </p:spPr>
        <p:txBody>
          <a:bodyPr>
            <a:normAutofit/>
          </a:bodyPr>
          <a:lstStyle/>
          <a:p>
            <a:pPr marL="514350" indent="-514350">
              <a:buFont typeface="Wingdings 2" pitchFamily="18" charset="2"/>
              <a:buNone/>
              <a:defRPr/>
            </a:pPr>
            <a:r>
              <a:rPr lang="en-US" sz="2000" b="1" dirty="0" smtClean="0"/>
              <a:t>a. That’s all for today</a:t>
            </a:r>
            <a:r>
              <a:rPr lang="id-ID" sz="2000" b="1" dirty="0" smtClean="0"/>
              <a:t>.</a:t>
            </a:r>
            <a:r>
              <a:rPr lang="en-US" sz="2000" b="1" dirty="0" smtClean="0"/>
              <a:t> </a:t>
            </a:r>
            <a:endParaRPr lang="id-ID" sz="2000" b="1" dirty="0" smtClean="0"/>
          </a:p>
          <a:p>
            <a:pPr marL="514350" indent="-514350">
              <a:buFont typeface="Wingdings 2" pitchFamily="18" charset="2"/>
              <a:buNone/>
              <a:defRPr/>
            </a:pPr>
            <a:r>
              <a:rPr lang="id-ID" sz="2000" b="1" dirty="0" smtClean="0"/>
              <a:t>b. </a:t>
            </a:r>
            <a:r>
              <a:rPr lang="en-US" sz="2000" b="1" dirty="0" smtClean="0"/>
              <a:t>Goodbye, students. </a:t>
            </a:r>
          </a:p>
          <a:p>
            <a:pPr marL="514350" indent="-514350">
              <a:buFont typeface="Wingdings 2" pitchFamily="18" charset="2"/>
              <a:buNone/>
              <a:defRPr/>
            </a:pPr>
            <a:r>
              <a:rPr lang="en-US" sz="2000" b="1" dirty="0" smtClean="0"/>
              <a:t>c. See you on… </a:t>
            </a:r>
          </a:p>
          <a:p>
            <a:pPr marL="514350" indent="-514350">
              <a:buFont typeface="Wingdings 2" pitchFamily="18" charset="2"/>
              <a:buNone/>
              <a:defRPr/>
            </a:pPr>
            <a:r>
              <a:rPr lang="en-US" sz="2000" b="1" dirty="0" smtClean="0"/>
              <a:t>d. See you again tomorrow	</a:t>
            </a:r>
          </a:p>
          <a:p>
            <a:pPr marL="514350" indent="-514350">
              <a:buFont typeface="Wingdings 2" pitchFamily="18" charset="2"/>
              <a:buNone/>
              <a:defRPr/>
            </a:pPr>
            <a:r>
              <a:rPr lang="en-US" sz="2000" b="1" dirty="0" smtClean="0"/>
              <a:t>e. Have a good holiday. </a:t>
            </a:r>
            <a:endParaRPr lang="id-ID" sz="2000" b="1" dirty="0" smtClean="0"/>
          </a:p>
          <a:p>
            <a:pPr>
              <a:defRPr/>
            </a:pPr>
            <a:endParaRPr lang="en-US" sz="2000" b="1" dirty="0"/>
          </a:p>
        </p:txBody>
      </p:sp>
      <p:pic>
        <p:nvPicPr>
          <p:cNvPr id="130052" name="Picture 1"/>
          <p:cNvPicPr>
            <a:picLocks noChangeAspect="1"/>
          </p:cNvPicPr>
          <p:nvPr/>
        </p:nvPicPr>
        <p:blipFill>
          <a:blip r:embed="rId3"/>
          <a:srcRect/>
          <a:stretch>
            <a:fillRect/>
          </a:stretch>
        </p:blipFill>
        <p:spPr bwMode="auto">
          <a:xfrm>
            <a:off x="7938" y="4876800"/>
            <a:ext cx="9136062" cy="19812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Placeholder 2"/>
          <p:cNvSpPr>
            <a:spLocks noGrp="1"/>
          </p:cNvSpPr>
          <p:nvPr>
            <p:ph type="body" idx="1"/>
          </p:nvPr>
        </p:nvSpPr>
        <p:spPr/>
        <p:txBody>
          <a:bodyPr/>
          <a:lstStyle/>
          <a:p>
            <a:endParaRPr lang="id-ID" smtClean="0"/>
          </a:p>
        </p:txBody>
      </p:sp>
      <p:sp>
        <p:nvSpPr>
          <p:cNvPr id="131075" name="Content Placeholder 3"/>
          <p:cNvSpPr>
            <a:spLocks noGrp="1"/>
          </p:cNvSpPr>
          <p:nvPr>
            <p:ph sz="half" idx="2"/>
          </p:nvPr>
        </p:nvSpPr>
        <p:spPr>
          <a:xfrm>
            <a:off x="457200" y="1714500"/>
            <a:ext cx="4040188" cy="5143500"/>
          </a:xfrm>
        </p:spPr>
        <p:txBody>
          <a:bodyPr/>
          <a:lstStyle/>
          <a:p>
            <a:endParaRPr lang="id-ID" sz="2000" smtClean="0"/>
          </a:p>
          <a:p>
            <a:r>
              <a:rPr lang="en-US" sz="3200" b="1" smtClean="0"/>
              <a:t>Good Bye</a:t>
            </a:r>
            <a:endParaRPr lang="id-ID" sz="3200" b="1" smtClean="0"/>
          </a:p>
          <a:p>
            <a:r>
              <a:rPr lang="en-US" sz="3200" b="1" smtClean="0"/>
              <a:t>Bye</a:t>
            </a:r>
            <a:endParaRPr lang="id-ID" sz="3200" b="1" smtClean="0"/>
          </a:p>
          <a:p>
            <a:r>
              <a:rPr lang="en-US" sz="3200" b="1" smtClean="0"/>
              <a:t>See you again</a:t>
            </a:r>
            <a:endParaRPr lang="id-ID" sz="3200" b="1" smtClean="0"/>
          </a:p>
          <a:p>
            <a:r>
              <a:rPr lang="en-US" sz="3200" b="1" smtClean="0"/>
              <a:t>See you tomorrow</a:t>
            </a:r>
            <a:endParaRPr lang="id-ID" sz="3200" b="1" smtClean="0"/>
          </a:p>
          <a:p>
            <a:r>
              <a:rPr lang="en-US" sz="3200" b="1" smtClean="0"/>
              <a:t>Thanks for coming</a:t>
            </a:r>
            <a:endParaRPr lang="id-ID" sz="3200" b="1" smtClean="0"/>
          </a:p>
          <a:p>
            <a:r>
              <a:rPr lang="en-US" sz="3200" b="1" smtClean="0"/>
              <a:t>Have a good day</a:t>
            </a:r>
            <a:endParaRPr lang="id-ID" sz="3200" b="1" smtClean="0"/>
          </a:p>
          <a:p>
            <a:r>
              <a:rPr lang="en-US" sz="3200" b="1" smtClean="0"/>
              <a:t>Have a nice day</a:t>
            </a:r>
            <a:endParaRPr lang="id-ID" sz="3200" b="1" smtClean="0"/>
          </a:p>
          <a:p>
            <a:endParaRPr lang="id-ID" sz="2000" smtClean="0"/>
          </a:p>
          <a:p>
            <a:pPr lvl="1">
              <a:spcBef>
                <a:spcPct val="0"/>
              </a:spcBef>
            </a:pPr>
            <a:endParaRPr lang="id-ID" sz="1800" smtClean="0"/>
          </a:p>
        </p:txBody>
      </p:sp>
      <p:sp>
        <p:nvSpPr>
          <p:cNvPr id="131076" name="Text Placeholder 4"/>
          <p:cNvSpPr>
            <a:spLocks noGrp="1"/>
          </p:cNvSpPr>
          <p:nvPr>
            <p:ph type="body" sz="quarter" idx="3"/>
          </p:nvPr>
        </p:nvSpPr>
        <p:spPr/>
        <p:txBody>
          <a:bodyPr/>
          <a:lstStyle/>
          <a:p>
            <a:endParaRPr lang="id-ID" smtClean="0"/>
          </a:p>
        </p:txBody>
      </p:sp>
      <p:sp>
        <p:nvSpPr>
          <p:cNvPr id="131077" name="Content Placeholder 5"/>
          <p:cNvSpPr>
            <a:spLocks noGrp="1"/>
          </p:cNvSpPr>
          <p:nvPr>
            <p:ph sz="quarter" idx="4"/>
          </p:nvPr>
        </p:nvSpPr>
        <p:spPr>
          <a:xfrm>
            <a:off x="4643438" y="1928813"/>
            <a:ext cx="4041775" cy="4929187"/>
          </a:xfrm>
        </p:spPr>
        <p:txBody>
          <a:bodyPr/>
          <a:lstStyle/>
          <a:p>
            <a:pPr lvl="1">
              <a:spcBef>
                <a:spcPct val="0"/>
              </a:spcBef>
            </a:pPr>
            <a:endParaRPr lang="id-ID" smtClean="0"/>
          </a:p>
          <a:p>
            <a:pPr lvl="1">
              <a:spcBef>
                <a:spcPct val="0"/>
              </a:spcBef>
            </a:pPr>
            <a:endParaRPr lang="id-ID" smtClean="0"/>
          </a:p>
        </p:txBody>
      </p:sp>
      <p:sp>
        <p:nvSpPr>
          <p:cNvPr id="131078" name="Title 1"/>
          <p:cNvSpPr>
            <a:spLocks noGrp="1"/>
          </p:cNvSpPr>
          <p:nvPr>
            <p:ph type="title"/>
          </p:nvPr>
        </p:nvSpPr>
        <p:spPr>
          <a:xfrm>
            <a:off x="457200" y="214313"/>
            <a:ext cx="5686425" cy="1203325"/>
          </a:xfrm>
          <a:solidFill>
            <a:srgbClr val="00FF99"/>
          </a:solidFill>
        </p:spPr>
        <p:txBody>
          <a:bodyPr/>
          <a:lstStyle/>
          <a:p>
            <a:pPr eaLnBrk="1" hangingPunct="1"/>
            <a:r>
              <a:rPr lang="id-ID" sz="3600" b="1" smtClean="0"/>
              <a:t/>
            </a:r>
            <a:br>
              <a:rPr lang="id-ID" sz="3600" b="1" smtClean="0"/>
            </a:br>
            <a:r>
              <a:rPr lang="id-ID" sz="3600" b="1" smtClean="0"/>
              <a:t>Classroom language:</a:t>
            </a:r>
            <a:br>
              <a:rPr lang="id-ID" sz="3600" b="1" smtClean="0"/>
            </a:br>
            <a:r>
              <a:rPr lang="en-US" sz="3600" b="1" smtClean="0">
                <a:latin typeface="Britannic Bold" pitchFamily="34" charset="0"/>
              </a:rPr>
              <a:t>G</a:t>
            </a:r>
            <a:r>
              <a:rPr lang="id-ID" sz="3600" b="1" smtClean="0">
                <a:latin typeface="Britannic Bold" pitchFamily="34" charset="0"/>
              </a:rPr>
              <a:t>eneral Closing</a:t>
            </a:r>
            <a:r>
              <a:rPr lang="id-ID" sz="3600" smtClean="0"/>
              <a:t/>
            </a:r>
            <a:br>
              <a:rPr lang="id-ID" sz="3600" smtClean="0"/>
            </a:br>
            <a:endParaRPr lang="en-US" sz="3600" smtClean="0"/>
          </a:p>
        </p:txBody>
      </p:sp>
      <p:pic>
        <p:nvPicPr>
          <p:cNvPr id="131079" name="Picture 2"/>
          <p:cNvPicPr>
            <a:picLocks noChangeAspect="1" noChangeArrowheads="1"/>
          </p:cNvPicPr>
          <p:nvPr/>
        </p:nvPicPr>
        <p:blipFill>
          <a:blip r:embed="rId2"/>
          <a:srcRect/>
          <a:stretch>
            <a:fillRect/>
          </a:stretch>
        </p:blipFill>
        <p:spPr bwMode="auto">
          <a:xfrm>
            <a:off x="5072063" y="2428875"/>
            <a:ext cx="3665537" cy="3786188"/>
          </a:xfrm>
          <a:prstGeom prst="rect">
            <a:avLst/>
          </a:prstGeom>
          <a:noFill/>
          <a:ln w="9525">
            <a:noFill/>
            <a:miter lim="800000"/>
            <a:headEnd/>
            <a:tailEnd/>
          </a:ln>
        </p:spPr>
      </p:pic>
      <p:pic>
        <p:nvPicPr>
          <p:cNvPr id="131080" name="Picture 3"/>
          <p:cNvPicPr>
            <a:picLocks noChangeAspect="1" noChangeArrowheads="1"/>
          </p:cNvPicPr>
          <p:nvPr/>
        </p:nvPicPr>
        <p:blipFill>
          <a:blip r:embed="rId3"/>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Placeholder 2"/>
          <p:cNvSpPr>
            <a:spLocks noGrp="1"/>
          </p:cNvSpPr>
          <p:nvPr>
            <p:ph type="body" idx="1"/>
          </p:nvPr>
        </p:nvSpPr>
        <p:spPr/>
        <p:txBody>
          <a:bodyPr/>
          <a:lstStyle/>
          <a:p>
            <a:pPr algn="ctr"/>
            <a:endParaRPr lang="id-ID" smtClean="0"/>
          </a:p>
        </p:txBody>
      </p:sp>
      <p:sp>
        <p:nvSpPr>
          <p:cNvPr id="4" name="Content Placeholder 3"/>
          <p:cNvSpPr>
            <a:spLocks noGrp="1"/>
          </p:cNvSpPr>
          <p:nvPr>
            <p:ph sz="half" idx="2"/>
          </p:nvPr>
        </p:nvSpPr>
        <p:spPr>
          <a:xfrm>
            <a:off x="1143000" y="2071688"/>
            <a:ext cx="7072313" cy="4500562"/>
          </a:xfrm>
        </p:spPr>
        <p:txBody>
          <a:bodyPr/>
          <a:lstStyle/>
          <a:p>
            <a:pPr marL="252000" indent="0">
              <a:spcBef>
                <a:spcPts val="0"/>
              </a:spcBef>
              <a:defRPr/>
            </a:pPr>
            <a:r>
              <a:rPr lang="en-US" b="1" dirty="0" smtClean="0"/>
              <a:t>Hello!</a:t>
            </a:r>
            <a:endParaRPr lang="id-ID" b="1" dirty="0" smtClean="0"/>
          </a:p>
          <a:p>
            <a:pPr marL="252000" indent="0">
              <a:spcBef>
                <a:spcPts val="0"/>
              </a:spcBef>
              <a:defRPr/>
            </a:pPr>
            <a:r>
              <a:rPr lang="en-US" b="1" dirty="0" smtClean="0"/>
              <a:t>Good morning</a:t>
            </a:r>
            <a:r>
              <a:rPr lang="id-ID" b="1" dirty="0" smtClean="0"/>
              <a:t>/</a:t>
            </a:r>
            <a:r>
              <a:rPr lang="en-US" b="1" dirty="0" smtClean="0"/>
              <a:t>afternoon.</a:t>
            </a:r>
            <a:endParaRPr lang="id-ID" b="1" dirty="0" smtClean="0"/>
          </a:p>
          <a:p>
            <a:pPr marL="252000" indent="0">
              <a:spcBef>
                <a:spcPts val="0"/>
              </a:spcBef>
              <a:defRPr/>
            </a:pPr>
            <a:r>
              <a:rPr lang="en-US" b="1" dirty="0" smtClean="0"/>
              <a:t>Good day</a:t>
            </a:r>
            <a:endParaRPr lang="id-ID" b="1" dirty="0" smtClean="0"/>
          </a:p>
          <a:p>
            <a:pPr marL="252000" indent="0">
              <a:spcBef>
                <a:spcPts val="0"/>
              </a:spcBef>
              <a:defRPr/>
            </a:pPr>
            <a:r>
              <a:rPr lang="en-US" b="1" dirty="0" smtClean="0"/>
              <a:t>Good to see you.</a:t>
            </a:r>
            <a:endParaRPr lang="id-ID" b="1" dirty="0" smtClean="0"/>
          </a:p>
          <a:p>
            <a:pPr marL="252000" indent="0">
              <a:spcBef>
                <a:spcPts val="0"/>
              </a:spcBef>
              <a:defRPr/>
            </a:pPr>
            <a:r>
              <a:rPr lang="en-US" b="1" dirty="0" smtClean="0"/>
              <a:t>How are you?</a:t>
            </a:r>
            <a:endParaRPr lang="id-ID" b="1" dirty="0" smtClean="0"/>
          </a:p>
          <a:p>
            <a:pPr marL="252000" indent="0">
              <a:spcBef>
                <a:spcPts val="0"/>
              </a:spcBef>
              <a:defRPr/>
            </a:pPr>
            <a:r>
              <a:rPr lang="en-US" b="1" dirty="0" smtClean="0"/>
              <a:t>How are you doing?</a:t>
            </a:r>
            <a:endParaRPr lang="id-ID" b="1" dirty="0" smtClean="0"/>
          </a:p>
          <a:p>
            <a:pPr marL="252000" indent="0">
              <a:spcBef>
                <a:spcPts val="0"/>
              </a:spcBef>
              <a:defRPr/>
            </a:pPr>
            <a:r>
              <a:rPr lang="en-US" b="1" dirty="0" smtClean="0"/>
              <a:t>How is everything?</a:t>
            </a:r>
            <a:endParaRPr lang="id-ID" b="1" dirty="0" smtClean="0"/>
          </a:p>
          <a:p>
            <a:pPr marL="252000" indent="0">
              <a:spcBef>
                <a:spcPts val="0"/>
              </a:spcBef>
              <a:defRPr/>
            </a:pPr>
            <a:r>
              <a:rPr lang="en-US" b="1" dirty="0" smtClean="0"/>
              <a:t>How’s everything going?</a:t>
            </a:r>
            <a:endParaRPr lang="id-ID" b="1" dirty="0" smtClean="0"/>
          </a:p>
          <a:p>
            <a:pPr marL="252000" indent="0">
              <a:spcBef>
                <a:spcPts val="0"/>
              </a:spcBef>
              <a:defRPr/>
            </a:pPr>
            <a:r>
              <a:rPr lang="en-US" b="1" dirty="0" smtClean="0"/>
              <a:t>Hi.</a:t>
            </a:r>
            <a:endParaRPr lang="id-ID" b="1" dirty="0" smtClean="0"/>
          </a:p>
          <a:p>
            <a:pPr marL="252000" indent="0">
              <a:spcBef>
                <a:spcPts val="0"/>
              </a:spcBef>
              <a:defRPr/>
            </a:pPr>
            <a:r>
              <a:rPr lang="en-US" b="1" dirty="0" smtClean="0"/>
              <a:t>What’s up?</a:t>
            </a:r>
            <a:endParaRPr lang="id-ID" b="1" dirty="0" smtClean="0"/>
          </a:p>
          <a:p>
            <a:pPr marL="252000" indent="0">
              <a:spcBef>
                <a:spcPts val="0"/>
              </a:spcBef>
              <a:defRPr/>
            </a:pPr>
            <a:r>
              <a:rPr lang="en-US" b="1" dirty="0" smtClean="0"/>
              <a:t>How are things (with you)?</a:t>
            </a:r>
            <a:endParaRPr lang="id-ID" b="1" dirty="0" smtClean="0"/>
          </a:p>
          <a:p>
            <a:pPr marL="252000" indent="0">
              <a:spcBef>
                <a:spcPts val="0"/>
              </a:spcBef>
              <a:defRPr/>
            </a:pPr>
            <a:r>
              <a:rPr lang="en-US" b="1" dirty="0" smtClean="0"/>
              <a:t>How’s it going? It’s always a pleasure to see you.</a:t>
            </a:r>
            <a:endParaRPr lang="id-ID" b="1" dirty="0" smtClean="0"/>
          </a:p>
          <a:p>
            <a:pPr>
              <a:defRPr/>
            </a:pPr>
            <a:endParaRPr lang="id-ID" dirty="0" smtClean="0"/>
          </a:p>
          <a:p>
            <a:pPr>
              <a:defRPr/>
            </a:pPr>
            <a:endParaRPr lang="id-ID" dirty="0"/>
          </a:p>
        </p:txBody>
      </p:sp>
      <p:sp>
        <p:nvSpPr>
          <p:cNvPr id="132100" name="Text Placeholder 4"/>
          <p:cNvSpPr>
            <a:spLocks noGrp="1"/>
          </p:cNvSpPr>
          <p:nvPr>
            <p:ph type="body" sz="quarter" idx="3"/>
          </p:nvPr>
        </p:nvSpPr>
        <p:spPr>
          <a:xfrm>
            <a:off x="5102225" y="1571625"/>
            <a:ext cx="4041775" cy="639763"/>
          </a:xfrm>
        </p:spPr>
        <p:txBody>
          <a:bodyPr/>
          <a:lstStyle/>
          <a:p>
            <a:pPr algn="ctr"/>
            <a:endParaRPr lang="id-ID" smtClean="0"/>
          </a:p>
        </p:txBody>
      </p:sp>
      <p:sp>
        <p:nvSpPr>
          <p:cNvPr id="132101" name="Content Placeholder 5"/>
          <p:cNvSpPr>
            <a:spLocks noGrp="1"/>
          </p:cNvSpPr>
          <p:nvPr>
            <p:ph sz="quarter" idx="4"/>
          </p:nvPr>
        </p:nvSpPr>
        <p:spPr>
          <a:xfrm>
            <a:off x="4645025" y="2143125"/>
            <a:ext cx="4041775" cy="4429125"/>
          </a:xfrm>
        </p:spPr>
        <p:txBody>
          <a:bodyPr/>
          <a:lstStyle/>
          <a:p>
            <a:pPr>
              <a:buFont typeface="Arial" charset="0"/>
              <a:buNone/>
            </a:pPr>
            <a:endParaRPr lang="id-ID" smtClean="0"/>
          </a:p>
        </p:txBody>
      </p:sp>
      <p:sp>
        <p:nvSpPr>
          <p:cNvPr id="132102" name="Title 1"/>
          <p:cNvSpPr>
            <a:spLocks noGrp="1"/>
          </p:cNvSpPr>
          <p:nvPr>
            <p:ph type="title"/>
          </p:nvPr>
        </p:nvSpPr>
        <p:spPr>
          <a:xfrm>
            <a:off x="457200" y="285750"/>
            <a:ext cx="5472113" cy="1131888"/>
          </a:xfrm>
          <a:solidFill>
            <a:srgbClr val="00FF99"/>
          </a:solidFill>
        </p:spPr>
        <p:txBody>
          <a:bodyPr/>
          <a:lstStyle/>
          <a:p>
            <a:pPr eaLnBrk="1" hangingPunct="1"/>
            <a:r>
              <a:rPr lang="id-ID" sz="3600" b="1" smtClean="0"/>
              <a:t/>
            </a:r>
            <a:br>
              <a:rPr lang="id-ID" sz="3600" b="1" smtClean="0"/>
            </a:br>
            <a:r>
              <a:rPr lang="en-US" sz="3600" b="1" smtClean="0"/>
              <a:t>C</a:t>
            </a:r>
            <a:r>
              <a:rPr lang="id-ID" sz="3600" b="1" smtClean="0"/>
              <a:t>lassroom Language:</a:t>
            </a:r>
            <a:br>
              <a:rPr lang="id-ID" sz="3600" b="1" smtClean="0"/>
            </a:br>
            <a:r>
              <a:rPr lang="en-US" sz="3600" smtClean="0">
                <a:latin typeface="Britannic Bold" pitchFamily="34" charset="0"/>
              </a:rPr>
              <a:t>General greetings</a:t>
            </a:r>
            <a:r>
              <a:rPr lang="id-ID" sz="3600" smtClean="0"/>
              <a:t/>
            </a:r>
            <a:br>
              <a:rPr lang="id-ID" sz="3600" smtClean="0"/>
            </a:br>
            <a:endParaRPr lang="en-US" sz="3600" smtClean="0"/>
          </a:p>
        </p:txBody>
      </p:sp>
      <p:pic>
        <p:nvPicPr>
          <p:cNvPr id="132103" name="Picture 3"/>
          <p:cNvPicPr>
            <a:picLocks noChangeAspect="1" noChangeArrowheads="1"/>
          </p:cNvPicPr>
          <p:nvPr/>
        </p:nvPicPr>
        <p:blipFill>
          <a:blip r:embed="rId2"/>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Placeholder 2"/>
          <p:cNvSpPr>
            <a:spLocks noGrp="1"/>
          </p:cNvSpPr>
          <p:nvPr>
            <p:ph type="body" idx="1"/>
          </p:nvPr>
        </p:nvSpPr>
        <p:spPr/>
        <p:txBody>
          <a:bodyPr/>
          <a:lstStyle/>
          <a:p>
            <a:endParaRPr lang="id-ID" smtClean="0"/>
          </a:p>
        </p:txBody>
      </p:sp>
      <p:sp>
        <p:nvSpPr>
          <p:cNvPr id="133123" name="Content Placeholder 3"/>
          <p:cNvSpPr>
            <a:spLocks noGrp="1"/>
          </p:cNvSpPr>
          <p:nvPr>
            <p:ph sz="half" idx="2"/>
          </p:nvPr>
        </p:nvSpPr>
        <p:spPr>
          <a:xfrm>
            <a:off x="457200" y="2000250"/>
            <a:ext cx="4040188" cy="4857750"/>
          </a:xfrm>
        </p:spPr>
        <p:txBody>
          <a:bodyPr/>
          <a:lstStyle/>
          <a:p>
            <a:pPr marL="0" indent="0">
              <a:spcBef>
                <a:spcPct val="0"/>
              </a:spcBef>
            </a:pPr>
            <a:r>
              <a:rPr lang="en-US" smtClean="0"/>
              <a:t>Listen to me, please.</a:t>
            </a:r>
            <a:endParaRPr lang="id-ID" smtClean="0"/>
          </a:p>
          <a:p>
            <a:pPr marL="0" indent="0">
              <a:spcBef>
                <a:spcPct val="0"/>
              </a:spcBef>
            </a:pPr>
            <a:r>
              <a:rPr lang="en-US" smtClean="0"/>
              <a:t>Trace the words on the paper.</a:t>
            </a:r>
            <a:endParaRPr lang="id-ID" smtClean="0"/>
          </a:p>
          <a:p>
            <a:pPr marL="0" indent="0">
              <a:spcBef>
                <a:spcPct val="0"/>
              </a:spcBef>
            </a:pPr>
            <a:r>
              <a:rPr lang="en-US" smtClean="0"/>
              <a:t>Color the pictures/objects.</a:t>
            </a:r>
            <a:endParaRPr lang="id-ID" smtClean="0"/>
          </a:p>
          <a:p>
            <a:pPr marL="0" indent="0">
              <a:spcBef>
                <a:spcPct val="0"/>
              </a:spcBef>
            </a:pPr>
            <a:r>
              <a:rPr lang="en-US" smtClean="0"/>
              <a:t>Draw a butterfly on the paper.</a:t>
            </a:r>
            <a:endParaRPr lang="id-ID" smtClean="0"/>
          </a:p>
          <a:p>
            <a:pPr marL="0" indent="0">
              <a:spcBef>
                <a:spcPct val="0"/>
              </a:spcBef>
            </a:pPr>
            <a:r>
              <a:rPr lang="en-US" smtClean="0"/>
              <a:t>Glue it on the colored paper.</a:t>
            </a:r>
            <a:endParaRPr lang="id-ID" smtClean="0"/>
          </a:p>
          <a:p>
            <a:pPr marL="0" indent="0">
              <a:spcBef>
                <a:spcPct val="0"/>
              </a:spcBef>
            </a:pPr>
            <a:r>
              <a:rPr lang="en-US" smtClean="0"/>
              <a:t>Stick it on the board.</a:t>
            </a:r>
            <a:endParaRPr lang="id-ID" smtClean="0"/>
          </a:p>
          <a:p>
            <a:pPr marL="0" indent="0">
              <a:spcBef>
                <a:spcPct val="0"/>
              </a:spcBef>
            </a:pPr>
            <a:r>
              <a:rPr lang="en-US" smtClean="0"/>
              <a:t>Cut this paper out carefully.</a:t>
            </a:r>
            <a:endParaRPr lang="id-ID" smtClean="0"/>
          </a:p>
          <a:p>
            <a:pPr marL="0" indent="0">
              <a:spcBef>
                <a:spcPct val="0"/>
              </a:spcBef>
            </a:pPr>
            <a:r>
              <a:rPr lang="en-US" smtClean="0"/>
              <a:t>Don’t speak too loud.</a:t>
            </a:r>
            <a:endParaRPr lang="id-ID" smtClean="0"/>
          </a:p>
          <a:p>
            <a:pPr marL="0" indent="0">
              <a:spcBef>
                <a:spcPct val="0"/>
              </a:spcBef>
            </a:pPr>
            <a:r>
              <a:rPr lang="en-US" smtClean="0"/>
              <a:t>Don’t say it anymore, it’s not good.</a:t>
            </a:r>
            <a:endParaRPr lang="id-ID" smtClean="0"/>
          </a:p>
          <a:p>
            <a:pPr marL="0" indent="0">
              <a:spcBef>
                <a:spcPct val="0"/>
              </a:spcBef>
            </a:pPr>
            <a:r>
              <a:rPr lang="en-US" smtClean="0"/>
              <a:t>Sit down on the mat, please.</a:t>
            </a:r>
            <a:endParaRPr lang="id-ID" smtClean="0"/>
          </a:p>
          <a:p>
            <a:pPr marL="0" indent="0">
              <a:spcBef>
                <a:spcPct val="0"/>
              </a:spcBef>
            </a:pPr>
            <a:r>
              <a:rPr lang="en-US" smtClean="0"/>
              <a:t>Put your things in your bag.</a:t>
            </a:r>
            <a:endParaRPr lang="id-ID" smtClean="0"/>
          </a:p>
          <a:p>
            <a:pPr marL="0" indent="0">
              <a:spcBef>
                <a:spcPct val="0"/>
              </a:spcBef>
            </a:pPr>
            <a:endParaRPr lang="id-ID" smtClean="0"/>
          </a:p>
        </p:txBody>
      </p:sp>
      <p:sp>
        <p:nvSpPr>
          <p:cNvPr id="133124" name="Text Placeholder 4"/>
          <p:cNvSpPr>
            <a:spLocks noGrp="1"/>
          </p:cNvSpPr>
          <p:nvPr>
            <p:ph type="body" sz="quarter" idx="3"/>
          </p:nvPr>
        </p:nvSpPr>
        <p:spPr/>
        <p:txBody>
          <a:bodyPr/>
          <a:lstStyle/>
          <a:p>
            <a:endParaRPr lang="id-ID" smtClean="0"/>
          </a:p>
        </p:txBody>
      </p:sp>
      <p:sp>
        <p:nvSpPr>
          <p:cNvPr id="133125" name="Content Placeholder 5"/>
          <p:cNvSpPr>
            <a:spLocks noGrp="1"/>
          </p:cNvSpPr>
          <p:nvPr>
            <p:ph sz="quarter" idx="4"/>
          </p:nvPr>
        </p:nvSpPr>
        <p:spPr>
          <a:xfrm>
            <a:off x="4645025" y="2071688"/>
            <a:ext cx="4041775" cy="4786312"/>
          </a:xfrm>
        </p:spPr>
        <p:txBody>
          <a:bodyPr/>
          <a:lstStyle/>
          <a:p>
            <a:pPr marL="0" indent="0">
              <a:spcBef>
                <a:spcPct val="0"/>
              </a:spcBef>
            </a:pPr>
            <a:r>
              <a:rPr lang="en-US" smtClean="0"/>
              <a:t>Cut and paste this paper please.</a:t>
            </a:r>
            <a:endParaRPr lang="id-ID" smtClean="0"/>
          </a:p>
          <a:p>
            <a:pPr marL="0" indent="0">
              <a:spcBef>
                <a:spcPct val="0"/>
              </a:spcBef>
            </a:pPr>
            <a:r>
              <a:rPr lang="en-US" smtClean="0"/>
              <a:t>Take off your bag children.</a:t>
            </a:r>
            <a:endParaRPr lang="id-ID" smtClean="0"/>
          </a:p>
          <a:p>
            <a:pPr marL="0" indent="0">
              <a:spcBef>
                <a:spcPct val="0"/>
              </a:spcBef>
            </a:pPr>
            <a:r>
              <a:rPr lang="en-US" smtClean="0"/>
              <a:t> Let’s sing and dance together!</a:t>
            </a:r>
            <a:endParaRPr lang="id-ID" smtClean="0"/>
          </a:p>
          <a:p>
            <a:pPr marL="0" indent="0">
              <a:spcBef>
                <a:spcPct val="0"/>
              </a:spcBef>
            </a:pPr>
            <a:r>
              <a:rPr lang="en-US" smtClean="0"/>
              <a:t>Don’t play with your chair, it’s dangerous!</a:t>
            </a:r>
            <a:endParaRPr lang="id-ID" smtClean="0"/>
          </a:p>
          <a:p>
            <a:pPr marL="0" indent="0">
              <a:spcBef>
                <a:spcPct val="0"/>
              </a:spcBef>
            </a:pPr>
            <a:r>
              <a:rPr lang="en-US" smtClean="0"/>
              <a:t>Come forward and hit the board.</a:t>
            </a:r>
            <a:endParaRPr lang="id-ID" smtClean="0"/>
          </a:p>
          <a:p>
            <a:pPr marL="0" indent="0">
              <a:spcBef>
                <a:spcPct val="0"/>
              </a:spcBef>
            </a:pPr>
            <a:r>
              <a:rPr lang="en-US" smtClean="0"/>
              <a:t>Touch something red!</a:t>
            </a:r>
            <a:endParaRPr lang="id-ID" smtClean="0"/>
          </a:p>
          <a:p>
            <a:pPr marL="0" indent="0">
              <a:spcBef>
                <a:spcPct val="0"/>
              </a:spcBef>
            </a:pPr>
            <a:r>
              <a:rPr lang="en-US" smtClean="0"/>
              <a:t>Let’s make a big/small circle.</a:t>
            </a:r>
            <a:endParaRPr lang="id-ID" smtClean="0"/>
          </a:p>
          <a:p>
            <a:pPr marL="0" indent="0">
              <a:spcBef>
                <a:spcPct val="0"/>
              </a:spcBef>
            </a:pPr>
            <a:r>
              <a:rPr lang="en-US" smtClean="0"/>
              <a:t>Take out your color pencils.</a:t>
            </a:r>
            <a:endParaRPr lang="id-ID" smtClean="0"/>
          </a:p>
          <a:p>
            <a:pPr marL="0" indent="0">
              <a:spcBef>
                <a:spcPct val="0"/>
              </a:spcBef>
            </a:pPr>
            <a:r>
              <a:rPr lang="en-US" smtClean="0"/>
              <a:t>Don’t take off your shoes!</a:t>
            </a:r>
            <a:endParaRPr lang="id-ID" smtClean="0"/>
          </a:p>
          <a:p>
            <a:pPr marL="0" indent="0">
              <a:spcBef>
                <a:spcPct val="0"/>
              </a:spcBef>
            </a:pPr>
            <a:endParaRPr lang="id-ID" smtClean="0"/>
          </a:p>
          <a:p>
            <a:pPr marL="0" indent="0">
              <a:spcBef>
                <a:spcPct val="0"/>
              </a:spcBef>
            </a:pPr>
            <a:endParaRPr lang="id-ID" smtClean="0"/>
          </a:p>
        </p:txBody>
      </p:sp>
      <p:sp>
        <p:nvSpPr>
          <p:cNvPr id="133126" name="Title 1"/>
          <p:cNvSpPr>
            <a:spLocks noGrp="1"/>
          </p:cNvSpPr>
          <p:nvPr>
            <p:ph type="title"/>
          </p:nvPr>
        </p:nvSpPr>
        <p:spPr>
          <a:xfrm>
            <a:off x="457200" y="214313"/>
            <a:ext cx="5614988" cy="1203325"/>
          </a:xfrm>
          <a:solidFill>
            <a:srgbClr val="00FF99"/>
          </a:solidFill>
        </p:spPr>
        <p:txBody>
          <a:bodyPr/>
          <a:lstStyle/>
          <a:p>
            <a:pPr eaLnBrk="1" hangingPunct="1"/>
            <a:r>
              <a:rPr lang="id-ID" sz="3600" b="1" smtClean="0"/>
              <a:t/>
            </a:r>
            <a:br>
              <a:rPr lang="id-ID" sz="3600" b="1" smtClean="0"/>
            </a:br>
            <a:r>
              <a:rPr lang="en-US" sz="3600" b="1" smtClean="0"/>
              <a:t>C</a:t>
            </a:r>
            <a:r>
              <a:rPr lang="id-ID" sz="3600" b="1" smtClean="0"/>
              <a:t>lassroom Language:</a:t>
            </a:r>
            <a:br>
              <a:rPr lang="id-ID" sz="3600" b="1" smtClean="0"/>
            </a:br>
            <a:r>
              <a:rPr lang="en-US" sz="3600" b="1" smtClean="0">
                <a:latin typeface="Britannic Bold" pitchFamily="34" charset="0"/>
              </a:rPr>
              <a:t>Teacher’s Instructions</a:t>
            </a:r>
            <a:r>
              <a:rPr lang="id-ID" sz="3600" smtClean="0"/>
              <a:t/>
            </a:r>
            <a:br>
              <a:rPr lang="id-ID" sz="3600" smtClean="0"/>
            </a:br>
            <a:endParaRPr lang="en-US" sz="3600" smtClean="0"/>
          </a:p>
        </p:txBody>
      </p:sp>
      <p:pic>
        <p:nvPicPr>
          <p:cNvPr id="133127" name="Picture 3"/>
          <p:cNvPicPr>
            <a:picLocks noChangeAspect="1" noChangeArrowheads="1"/>
          </p:cNvPicPr>
          <p:nvPr/>
        </p:nvPicPr>
        <p:blipFill>
          <a:blip r:embed="rId2"/>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5738" y="1484313"/>
            <a:ext cx="4403725" cy="3989387"/>
          </a:xfrm>
        </p:spPr>
        <p:txBody>
          <a:bodyPr rtlCol="0">
            <a:normAutofit fontScale="77500" lnSpcReduction="20000"/>
          </a:bodyPr>
          <a:lstStyle/>
          <a:p>
            <a:pPr marL="0" indent="0" algn="ctr" eaLnBrk="1" fontAlgn="auto" hangingPunct="1">
              <a:spcAft>
                <a:spcPts val="0"/>
              </a:spcAft>
              <a:buFont typeface="Arial" pitchFamily="34" charset="0"/>
              <a:buNone/>
              <a:defRPr/>
            </a:pPr>
            <a:endParaRPr lang="id-ID" dirty="0" smtClean="0"/>
          </a:p>
          <a:p>
            <a:pPr marL="0" indent="0" algn="ctr" eaLnBrk="1" fontAlgn="auto" hangingPunct="1">
              <a:spcAft>
                <a:spcPts val="0"/>
              </a:spcAft>
              <a:buFont typeface="Arial" pitchFamily="34" charset="0"/>
              <a:buNone/>
              <a:defRPr/>
            </a:pPr>
            <a:r>
              <a:rPr lang="id-ID" dirty="0" smtClean="0"/>
              <a:t>“B</a:t>
            </a:r>
            <a:r>
              <a:rPr lang="en-US" b="1" dirty="0" smtClean="0"/>
              <a:t>rain plasticity</a:t>
            </a:r>
            <a:r>
              <a:rPr lang="en-US" dirty="0" smtClean="0"/>
              <a:t> was only conducive to language learning until puberty (</a:t>
            </a:r>
            <a:r>
              <a:rPr lang="en-US" b="1" i="1" dirty="0" smtClean="0"/>
              <a:t>Critical period hypothesis</a:t>
            </a:r>
            <a:r>
              <a:rPr lang="en-US" dirty="0" smtClean="0"/>
              <a:t>). Children </a:t>
            </a:r>
            <a:r>
              <a:rPr lang="en-US" b="1" dirty="0" smtClean="0"/>
              <a:t>below 11-12</a:t>
            </a:r>
            <a:r>
              <a:rPr lang="en-US" dirty="0" smtClean="0"/>
              <a:t>, who are given advantageous learning circumstances, such as plenty of input &amp; interaction in an English environment, are more likely to acquire English to native levels without an accent</a:t>
            </a:r>
            <a:r>
              <a:rPr lang="id-ID" dirty="0" smtClean="0"/>
              <a:t>”</a:t>
            </a:r>
            <a:endParaRPr lang="en-US" dirty="0"/>
          </a:p>
        </p:txBody>
      </p:sp>
      <p:sp>
        <p:nvSpPr>
          <p:cNvPr id="107523" name="Rectangle 3"/>
          <p:cNvSpPr>
            <a:spLocks noChangeArrowheads="1"/>
          </p:cNvSpPr>
          <p:nvPr/>
        </p:nvSpPr>
        <p:spPr bwMode="auto">
          <a:xfrm>
            <a:off x="500034" y="4786322"/>
            <a:ext cx="2358466" cy="461665"/>
          </a:xfrm>
          <a:prstGeom prst="rect">
            <a:avLst/>
          </a:prstGeom>
          <a:noFill/>
          <a:ln w="9525">
            <a:noFill/>
            <a:miter lim="800000"/>
            <a:headEnd/>
            <a:tailEnd/>
          </a:ln>
        </p:spPr>
        <p:txBody>
          <a:bodyPr wrap="none">
            <a:spAutoFit/>
          </a:bodyPr>
          <a:lstStyle/>
          <a:p>
            <a:r>
              <a:rPr lang="id-ID" sz="2400" b="1" i="1" dirty="0">
                <a:solidFill>
                  <a:srgbClr val="FF0000"/>
                </a:solidFill>
              </a:rPr>
              <a:t>6. </a:t>
            </a:r>
            <a:r>
              <a:rPr lang="en-US" sz="2400" b="1" i="1" dirty="0">
                <a:solidFill>
                  <a:srgbClr val="FF0000"/>
                </a:solidFill>
              </a:rPr>
              <a:t>Eric </a:t>
            </a:r>
            <a:r>
              <a:rPr lang="en-US" sz="2400" b="1" i="1" dirty="0" err="1">
                <a:solidFill>
                  <a:srgbClr val="FF0000"/>
                </a:solidFill>
              </a:rPr>
              <a:t>Lenneberg</a:t>
            </a:r>
            <a:endParaRPr lang="en-US" sz="2400" dirty="0">
              <a:solidFill>
                <a:srgbClr val="FF0000"/>
              </a:solidFill>
            </a:endParaRPr>
          </a:p>
        </p:txBody>
      </p:sp>
      <p:sp>
        <p:nvSpPr>
          <p:cNvPr id="5" name="Title 1"/>
          <p:cNvSpPr>
            <a:spLocks noGrp="1"/>
          </p:cNvSpPr>
          <p:nvPr>
            <p:ph type="title"/>
          </p:nvPr>
        </p:nvSpPr>
        <p:spPr>
          <a:xfrm>
            <a:off x="0" y="0"/>
            <a:ext cx="5219700" cy="777875"/>
          </a:xfrm>
          <a:solidFill>
            <a:srgbClr val="FFC000"/>
          </a:solidFill>
        </p:spPr>
        <p:txBody>
          <a:bodyPr rtlCol="0">
            <a:normAutofit fontScale="90000"/>
          </a:bodyPr>
          <a:lstStyle/>
          <a:p>
            <a:pPr eaLnBrk="1" fontAlgn="auto" hangingPunct="1">
              <a:spcAft>
                <a:spcPts val="0"/>
              </a:spcAft>
              <a:defRPr/>
            </a:pPr>
            <a:r>
              <a:rPr lang="id-ID" sz="2400" b="1" dirty="0" smtClean="0"/>
              <a:t>Theories </a:t>
            </a:r>
            <a:r>
              <a:rPr lang="en-US" sz="2400" b="1" dirty="0" smtClean="0"/>
              <a:t>of Children Learning Development</a:t>
            </a:r>
            <a:r>
              <a:rPr lang="id-ID" sz="2400" b="1" dirty="0" smtClean="0"/>
              <a:t/>
            </a:r>
            <a:br>
              <a:rPr lang="id-ID" sz="2400" b="1" dirty="0" smtClean="0"/>
            </a:br>
            <a:r>
              <a:rPr lang="en-US" sz="2400" b="1" dirty="0" smtClean="0"/>
              <a:t> </a:t>
            </a:r>
            <a:r>
              <a:rPr lang="en-US" sz="2000" dirty="0" smtClean="0"/>
              <a:t>(Mooney, 2000)</a:t>
            </a:r>
            <a:endParaRPr lang="en-US" sz="2000" dirty="0"/>
          </a:p>
        </p:txBody>
      </p:sp>
      <p:pic>
        <p:nvPicPr>
          <p:cNvPr id="107525" name="Picture 2"/>
          <p:cNvPicPr>
            <a:picLocks noChangeAspect="1" noChangeArrowheads="1"/>
          </p:cNvPicPr>
          <p:nvPr/>
        </p:nvPicPr>
        <p:blipFill>
          <a:blip r:embed="rId2"/>
          <a:srcRect l="59779" t="31332" r="7318" b="1241"/>
          <a:stretch>
            <a:fillRect/>
          </a:stretch>
        </p:blipFill>
        <p:spPr bwMode="auto">
          <a:xfrm>
            <a:off x="485775" y="1628775"/>
            <a:ext cx="2286000" cy="324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2"/>
          <p:cNvSpPr>
            <a:spLocks noGrp="1"/>
          </p:cNvSpPr>
          <p:nvPr>
            <p:ph type="body" idx="1"/>
          </p:nvPr>
        </p:nvSpPr>
        <p:spPr/>
        <p:txBody>
          <a:bodyPr/>
          <a:lstStyle/>
          <a:p>
            <a:endParaRPr lang="id-ID" smtClean="0"/>
          </a:p>
        </p:txBody>
      </p:sp>
      <p:sp>
        <p:nvSpPr>
          <p:cNvPr id="4" name="Content Placeholder 3"/>
          <p:cNvSpPr>
            <a:spLocks noGrp="1"/>
          </p:cNvSpPr>
          <p:nvPr>
            <p:ph sz="half" idx="2"/>
          </p:nvPr>
        </p:nvSpPr>
        <p:spPr>
          <a:xfrm>
            <a:off x="457200" y="2000250"/>
            <a:ext cx="4040188" cy="4857750"/>
          </a:xfrm>
        </p:spPr>
        <p:txBody>
          <a:bodyPr/>
          <a:lstStyle/>
          <a:p>
            <a:pPr marL="0" lvl="1" indent="0">
              <a:spcBef>
                <a:spcPts val="0"/>
              </a:spcBef>
              <a:defRPr/>
            </a:pPr>
            <a:r>
              <a:rPr lang="id-ID" b="1" dirty="0" smtClean="0"/>
              <a:t> </a:t>
            </a:r>
            <a:r>
              <a:rPr lang="en-US" b="1" dirty="0" smtClean="0"/>
              <a:t>What’s your name?</a:t>
            </a:r>
            <a:endParaRPr lang="id-ID" sz="1800" b="1" dirty="0" smtClean="0"/>
          </a:p>
          <a:p>
            <a:pPr marL="0" lvl="1" indent="0">
              <a:spcBef>
                <a:spcPts val="0"/>
              </a:spcBef>
              <a:defRPr/>
            </a:pPr>
            <a:r>
              <a:rPr lang="id-ID" b="1" dirty="0" smtClean="0"/>
              <a:t> </a:t>
            </a:r>
            <a:r>
              <a:rPr lang="en-US" b="1" dirty="0" smtClean="0"/>
              <a:t>How old are you?</a:t>
            </a:r>
            <a:endParaRPr lang="id-ID" sz="1800" b="1" dirty="0" smtClean="0"/>
          </a:p>
          <a:p>
            <a:pPr marL="0" lvl="1" indent="0">
              <a:spcBef>
                <a:spcPts val="0"/>
              </a:spcBef>
              <a:defRPr/>
            </a:pPr>
            <a:r>
              <a:rPr lang="id-ID" b="1" dirty="0" smtClean="0"/>
              <a:t> </a:t>
            </a:r>
            <a:r>
              <a:rPr lang="en-US" b="1" dirty="0" smtClean="0"/>
              <a:t>Are you happy now?</a:t>
            </a:r>
            <a:endParaRPr lang="id-ID" sz="1800" b="1" dirty="0" smtClean="0"/>
          </a:p>
          <a:p>
            <a:pPr marL="0" lvl="1" indent="0">
              <a:spcBef>
                <a:spcPts val="0"/>
              </a:spcBef>
              <a:defRPr/>
            </a:pPr>
            <a:r>
              <a:rPr lang="id-ID" b="1" dirty="0" smtClean="0"/>
              <a:t> </a:t>
            </a:r>
            <a:r>
              <a:rPr lang="en-US" b="1" dirty="0" smtClean="0"/>
              <a:t>Are you sad?</a:t>
            </a:r>
            <a:endParaRPr lang="id-ID" sz="1800" b="1" dirty="0" smtClean="0"/>
          </a:p>
          <a:p>
            <a:pPr marL="0" lvl="1" indent="0">
              <a:spcBef>
                <a:spcPts val="0"/>
              </a:spcBef>
              <a:defRPr/>
            </a:pPr>
            <a:r>
              <a:rPr lang="id-ID" b="1" dirty="0" smtClean="0"/>
              <a:t> </a:t>
            </a:r>
            <a:r>
              <a:rPr lang="en-US" b="1" dirty="0" smtClean="0"/>
              <a:t>Are you hungry?</a:t>
            </a:r>
            <a:endParaRPr lang="id-ID" sz="1800" b="1" dirty="0" smtClean="0"/>
          </a:p>
          <a:p>
            <a:pPr marL="0" lvl="1" indent="0">
              <a:spcBef>
                <a:spcPts val="0"/>
              </a:spcBef>
              <a:defRPr/>
            </a:pPr>
            <a:r>
              <a:rPr lang="id-ID" b="1" dirty="0" smtClean="0"/>
              <a:t> </a:t>
            </a:r>
            <a:r>
              <a:rPr lang="en-US" b="1" dirty="0" smtClean="0"/>
              <a:t>Are you tired?</a:t>
            </a:r>
            <a:endParaRPr lang="id-ID" sz="1800" b="1" dirty="0" smtClean="0"/>
          </a:p>
          <a:p>
            <a:pPr marL="0" lvl="1" indent="0">
              <a:spcBef>
                <a:spcPts val="0"/>
              </a:spcBef>
              <a:defRPr/>
            </a:pPr>
            <a:r>
              <a:rPr lang="id-ID" b="1" dirty="0" smtClean="0"/>
              <a:t> </a:t>
            </a:r>
            <a:r>
              <a:rPr lang="en-US" b="1" dirty="0" smtClean="0"/>
              <a:t>Have you done your home work?</a:t>
            </a:r>
            <a:endParaRPr lang="id-ID" sz="1800" b="1" dirty="0" smtClean="0"/>
          </a:p>
          <a:p>
            <a:pPr marL="0" lvl="1" indent="0">
              <a:spcBef>
                <a:spcPts val="0"/>
              </a:spcBef>
              <a:defRPr/>
            </a:pPr>
            <a:r>
              <a:rPr lang="id-ID" b="1" dirty="0" smtClean="0"/>
              <a:t> </a:t>
            </a:r>
            <a:r>
              <a:rPr lang="en-US" b="1" dirty="0" smtClean="0"/>
              <a:t>How’s your weekend?</a:t>
            </a:r>
            <a:endParaRPr lang="id-ID" sz="1800" b="1" dirty="0" smtClean="0"/>
          </a:p>
          <a:p>
            <a:pPr marL="0" lvl="1" indent="0">
              <a:spcBef>
                <a:spcPts val="0"/>
              </a:spcBef>
              <a:defRPr/>
            </a:pPr>
            <a:r>
              <a:rPr lang="id-ID" b="1" dirty="0" smtClean="0"/>
              <a:t> </a:t>
            </a:r>
            <a:r>
              <a:rPr lang="en-US" b="1" dirty="0" smtClean="0"/>
              <a:t>How’s your long holiday?</a:t>
            </a:r>
            <a:endParaRPr lang="id-ID" sz="1800" b="1" dirty="0" smtClean="0"/>
          </a:p>
          <a:p>
            <a:pPr marL="0" lvl="1" indent="0">
              <a:spcBef>
                <a:spcPts val="0"/>
              </a:spcBef>
              <a:defRPr/>
            </a:pPr>
            <a:r>
              <a:rPr lang="id-ID" b="1" dirty="0" smtClean="0"/>
              <a:t> </a:t>
            </a:r>
            <a:r>
              <a:rPr lang="en-US" b="1" dirty="0" smtClean="0"/>
              <a:t>Do you understand?</a:t>
            </a:r>
            <a:endParaRPr lang="id-ID" sz="1800" b="1" dirty="0" smtClean="0"/>
          </a:p>
          <a:p>
            <a:pPr marL="0" lvl="1" indent="0">
              <a:spcBef>
                <a:spcPts val="0"/>
              </a:spcBef>
              <a:defRPr/>
            </a:pPr>
            <a:r>
              <a:rPr lang="id-ID" b="1" dirty="0" smtClean="0"/>
              <a:t> </a:t>
            </a:r>
            <a:r>
              <a:rPr lang="en-US" b="1" dirty="0" smtClean="0"/>
              <a:t>Is that clear enough?</a:t>
            </a:r>
            <a:endParaRPr lang="id-ID" sz="1800" b="1" dirty="0" smtClean="0"/>
          </a:p>
          <a:p>
            <a:pPr marL="0" lvl="1" indent="0">
              <a:spcBef>
                <a:spcPts val="0"/>
              </a:spcBef>
              <a:defRPr/>
            </a:pPr>
            <a:r>
              <a:rPr lang="id-ID" b="1" dirty="0" smtClean="0"/>
              <a:t> </a:t>
            </a:r>
            <a:r>
              <a:rPr lang="en-US" b="1" dirty="0" smtClean="0"/>
              <a:t>Do you listen to me?</a:t>
            </a:r>
            <a:endParaRPr lang="id-ID" sz="1800" b="1" dirty="0" smtClean="0"/>
          </a:p>
          <a:p>
            <a:pPr marL="0" lvl="1" indent="0">
              <a:spcBef>
                <a:spcPts val="0"/>
              </a:spcBef>
              <a:defRPr/>
            </a:pPr>
            <a:r>
              <a:rPr lang="id-ID" b="1" dirty="0" smtClean="0"/>
              <a:t> </a:t>
            </a:r>
            <a:r>
              <a:rPr lang="en-US" b="1" dirty="0" smtClean="0"/>
              <a:t>Can you write (it/that) to me?</a:t>
            </a:r>
            <a:endParaRPr lang="id-ID" sz="1800" b="1" dirty="0" smtClean="0"/>
          </a:p>
          <a:p>
            <a:pPr marL="0" lvl="1" indent="0">
              <a:spcBef>
                <a:spcPts val="0"/>
              </a:spcBef>
              <a:defRPr/>
            </a:pPr>
            <a:r>
              <a:rPr lang="id-ID" b="1" dirty="0" smtClean="0"/>
              <a:t> </a:t>
            </a:r>
            <a:r>
              <a:rPr lang="en-US" b="1" dirty="0" smtClean="0"/>
              <a:t>Can you come forward?</a:t>
            </a:r>
            <a:endParaRPr lang="id-ID" sz="1800" b="1" dirty="0" smtClean="0"/>
          </a:p>
          <a:p>
            <a:pPr marL="0" lvl="1" indent="0">
              <a:spcBef>
                <a:spcPts val="0"/>
              </a:spcBef>
              <a:defRPr/>
            </a:pPr>
            <a:r>
              <a:rPr lang="id-ID" b="1" dirty="0" smtClean="0"/>
              <a:t> </a:t>
            </a:r>
            <a:r>
              <a:rPr lang="en-US" b="1" dirty="0" smtClean="0"/>
              <a:t>Are you with me?</a:t>
            </a:r>
            <a:endParaRPr lang="id-ID" sz="1800" b="1" dirty="0" smtClean="0"/>
          </a:p>
          <a:p>
            <a:pPr lvl="1">
              <a:spcBef>
                <a:spcPts val="0"/>
              </a:spcBef>
              <a:defRPr/>
            </a:pPr>
            <a:endParaRPr lang="id-ID" b="1" dirty="0" smtClean="0"/>
          </a:p>
        </p:txBody>
      </p:sp>
      <p:sp>
        <p:nvSpPr>
          <p:cNvPr id="134148" name="Text Placeholder 4"/>
          <p:cNvSpPr>
            <a:spLocks noGrp="1"/>
          </p:cNvSpPr>
          <p:nvPr>
            <p:ph type="body" sz="quarter" idx="3"/>
          </p:nvPr>
        </p:nvSpPr>
        <p:spPr/>
        <p:txBody>
          <a:bodyPr/>
          <a:lstStyle/>
          <a:p>
            <a:endParaRPr lang="id-ID" smtClean="0"/>
          </a:p>
        </p:txBody>
      </p:sp>
      <p:sp>
        <p:nvSpPr>
          <p:cNvPr id="134149" name="Content Placeholder 5"/>
          <p:cNvSpPr>
            <a:spLocks noGrp="1"/>
          </p:cNvSpPr>
          <p:nvPr>
            <p:ph sz="quarter" idx="4"/>
          </p:nvPr>
        </p:nvSpPr>
        <p:spPr>
          <a:xfrm>
            <a:off x="4643438" y="1928813"/>
            <a:ext cx="4500562" cy="4929187"/>
          </a:xfrm>
        </p:spPr>
        <p:txBody>
          <a:bodyPr/>
          <a:lstStyle/>
          <a:p>
            <a:pPr lvl="1">
              <a:spcBef>
                <a:spcPct val="0"/>
              </a:spcBef>
            </a:pPr>
            <a:r>
              <a:rPr lang="en-US" b="1" smtClean="0"/>
              <a:t>Can you repeat after me?</a:t>
            </a:r>
            <a:endParaRPr lang="id-ID" sz="1800" b="1" smtClean="0"/>
          </a:p>
          <a:p>
            <a:pPr lvl="1">
              <a:spcBef>
                <a:spcPct val="0"/>
              </a:spcBef>
            </a:pPr>
            <a:r>
              <a:rPr lang="en-US" b="1" smtClean="0"/>
              <a:t>Would you like to read for us?</a:t>
            </a:r>
            <a:endParaRPr lang="id-ID" sz="1800" b="1" smtClean="0"/>
          </a:p>
          <a:p>
            <a:pPr lvl="1">
              <a:spcBef>
                <a:spcPct val="0"/>
              </a:spcBef>
            </a:pPr>
            <a:r>
              <a:rPr lang="en-US" b="1" smtClean="0"/>
              <a:t>Can you draw the ship?</a:t>
            </a:r>
            <a:endParaRPr lang="id-ID" sz="1800" b="1" smtClean="0"/>
          </a:p>
          <a:p>
            <a:pPr lvl="1">
              <a:spcBef>
                <a:spcPct val="0"/>
              </a:spcBef>
            </a:pPr>
            <a:r>
              <a:rPr lang="en-US" b="1" smtClean="0"/>
              <a:t>Can you color the pictures?</a:t>
            </a:r>
            <a:endParaRPr lang="id-ID" sz="1800" b="1" smtClean="0"/>
          </a:p>
          <a:p>
            <a:pPr lvl="1">
              <a:spcBef>
                <a:spcPct val="0"/>
              </a:spcBef>
            </a:pPr>
            <a:r>
              <a:rPr lang="en-US" b="1" smtClean="0"/>
              <a:t>What color is your bag?</a:t>
            </a:r>
            <a:endParaRPr lang="id-ID" sz="1800" b="1" smtClean="0"/>
          </a:p>
          <a:p>
            <a:pPr lvl="1">
              <a:spcBef>
                <a:spcPct val="0"/>
              </a:spcBef>
            </a:pPr>
            <a:r>
              <a:rPr lang="en-US" b="1" smtClean="0"/>
              <a:t>What’s your favorite color?</a:t>
            </a:r>
            <a:endParaRPr lang="id-ID" sz="1800" b="1" smtClean="0"/>
          </a:p>
          <a:p>
            <a:pPr lvl="1">
              <a:spcBef>
                <a:spcPct val="0"/>
              </a:spcBef>
            </a:pPr>
            <a:r>
              <a:rPr lang="en-US" b="1" smtClean="0"/>
              <a:t>What’s your favorite food/drink?</a:t>
            </a:r>
            <a:endParaRPr lang="id-ID" sz="1800" b="1" smtClean="0"/>
          </a:p>
          <a:p>
            <a:pPr lvl="1">
              <a:spcBef>
                <a:spcPct val="0"/>
              </a:spcBef>
            </a:pPr>
            <a:r>
              <a:rPr lang="en-US" b="1" smtClean="0"/>
              <a:t>What’s your favorite number?</a:t>
            </a:r>
            <a:endParaRPr lang="id-ID" sz="1800" b="1" smtClean="0"/>
          </a:p>
          <a:p>
            <a:pPr lvl="1">
              <a:spcBef>
                <a:spcPct val="0"/>
              </a:spcBef>
            </a:pPr>
            <a:r>
              <a:rPr lang="en-US" b="1" smtClean="0"/>
              <a:t>How many… have you got?</a:t>
            </a:r>
            <a:endParaRPr lang="id-ID" sz="1800" b="1" smtClean="0"/>
          </a:p>
          <a:p>
            <a:pPr lvl="1">
              <a:spcBef>
                <a:spcPct val="0"/>
              </a:spcBef>
            </a:pPr>
            <a:r>
              <a:rPr lang="en-US" b="1" smtClean="0"/>
              <a:t>What time do you get up/go to bed?</a:t>
            </a:r>
            <a:endParaRPr lang="id-ID" sz="1800" b="1" smtClean="0"/>
          </a:p>
          <a:p>
            <a:pPr lvl="1">
              <a:spcBef>
                <a:spcPct val="0"/>
              </a:spcBef>
            </a:pPr>
            <a:r>
              <a:rPr lang="en-US" b="1" smtClean="0"/>
              <a:t>What time do you finish at school?</a:t>
            </a:r>
            <a:endParaRPr lang="id-ID" sz="1800" b="1" smtClean="0"/>
          </a:p>
          <a:p>
            <a:pPr lvl="1">
              <a:spcBef>
                <a:spcPct val="0"/>
              </a:spcBef>
            </a:pPr>
            <a:r>
              <a:rPr lang="en-US" b="1" smtClean="0"/>
              <a:t>When is your birthday?</a:t>
            </a:r>
            <a:r>
              <a:rPr lang="id-ID" b="1" smtClean="0"/>
              <a:t> </a:t>
            </a:r>
          </a:p>
          <a:p>
            <a:pPr lvl="1">
              <a:spcBef>
                <a:spcPct val="0"/>
              </a:spcBef>
            </a:pPr>
            <a:r>
              <a:rPr lang="id-ID" b="1" smtClean="0"/>
              <a:t>Wh</a:t>
            </a:r>
            <a:r>
              <a:rPr lang="en-US" b="1" smtClean="0"/>
              <a:t>ere do you live?</a:t>
            </a:r>
            <a:endParaRPr lang="id-ID" b="1" smtClean="0"/>
          </a:p>
          <a:p>
            <a:pPr lvl="1">
              <a:spcBef>
                <a:spcPct val="0"/>
              </a:spcBef>
            </a:pPr>
            <a:endParaRPr lang="id-ID" b="1" smtClean="0"/>
          </a:p>
        </p:txBody>
      </p:sp>
      <p:sp>
        <p:nvSpPr>
          <p:cNvPr id="134150" name="Title 1"/>
          <p:cNvSpPr>
            <a:spLocks noGrp="1"/>
          </p:cNvSpPr>
          <p:nvPr>
            <p:ph type="title"/>
          </p:nvPr>
        </p:nvSpPr>
        <p:spPr>
          <a:xfrm>
            <a:off x="457200" y="214313"/>
            <a:ext cx="5686425" cy="1203325"/>
          </a:xfrm>
          <a:solidFill>
            <a:srgbClr val="00FF99"/>
          </a:solidFill>
        </p:spPr>
        <p:txBody>
          <a:bodyPr/>
          <a:lstStyle/>
          <a:p>
            <a:pPr eaLnBrk="1" hangingPunct="1"/>
            <a:r>
              <a:rPr lang="id-ID" sz="3600" b="1" smtClean="0"/>
              <a:t/>
            </a:r>
            <a:br>
              <a:rPr lang="id-ID" sz="3600" b="1" smtClean="0"/>
            </a:br>
            <a:r>
              <a:rPr lang="en-US" sz="3600" b="1" smtClean="0"/>
              <a:t>C</a:t>
            </a:r>
            <a:r>
              <a:rPr lang="id-ID" sz="3600" b="1" smtClean="0"/>
              <a:t>lassroom Language:</a:t>
            </a:r>
            <a:br>
              <a:rPr lang="id-ID" sz="3600" b="1" smtClean="0"/>
            </a:br>
            <a:r>
              <a:rPr lang="en-US" sz="3600" b="1" smtClean="0">
                <a:latin typeface="Britannic Bold" pitchFamily="34" charset="0"/>
              </a:rPr>
              <a:t>Teacher’s </a:t>
            </a:r>
            <a:r>
              <a:rPr lang="id-ID" sz="3600" b="1" smtClean="0">
                <a:latin typeface="Britannic Bold" pitchFamily="34" charset="0"/>
              </a:rPr>
              <a:t>Questions </a:t>
            </a:r>
            <a:r>
              <a:rPr lang="id-ID" sz="2000" b="1" smtClean="0">
                <a:latin typeface="Britannic Bold" pitchFamily="34" charset="0"/>
              </a:rPr>
              <a:t>(1)</a:t>
            </a:r>
            <a:r>
              <a:rPr lang="id-ID" sz="3600" smtClean="0"/>
              <a:t/>
            </a:r>
            <a:br>
              <a:rPr lang="id-ID" sz="3600" smtClean="0"/>
            </a:br>
            <a:endParaRPr lang="en-US" sz="3600" smtClean="0"/>
          </a:p>
        </p:txBody>
      </p:sp>
      <p:pic>
        <p:nvPicPr>
          <p:cNvPr id="134151" name="Picture 3"/>
          <p:cNvPicPr>
            <a:picLocks noChangeAspect="1" noChangeArrowheads="1"/>
          </p:cNvPicPr>
          <p:nvPr/>
        </p:nvPicPr>
        <p:blipFill>
          <a:blip r:embed="rId2"/>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Placeholder 2"/>
          <p:cNvSpPr>
            <a:spLocks noGrp="1"/>
          </p:cNvSpPr>
          <p:nvPr>
            <p:ph type="body" idx="1"/>
          </p:nvPr>
        </p:nvSpPr>
        <p:spPr/>
        <p:txBody>
          <a:bodyPr/>
          <a:lstStyle/>
          <a:p>
            <a:endParaRPr lang="id-ID" smtClean="0"/>
          </a:p>
        </p:txBody>
      </p:sp>
      <p:sp>
        <p:nvSpPr>
          <p:cNvPr id="135171" name="Content Placeholder 3"/>
          <p:cNvSpPr>
            <a:spLocks noGrp="1"/>
          </p:cNvSpPr>
          <p:nvPr>
            <p:ph sz="half" idx="2"/>
          </p:nvPr>
        </p:nvSpPr>
        <p:spPr>
          <a:xfrm>
            <a:off x="142875" y="2000250"/>
            <a:ext cx="4714875" cy="4857750"/>
          </a:xfrm>
        </p:spPr>
        <p:txBody>
          <a:bodyPr/>
          <a:lstStyle/>
          <a:p>
            <a:pPr lvl="1">
              <a:spcBef>
                <a:spcPct val="0"/>
              </a:spcBef>
            </a:pPr>
            <a:r>
              <a:rPr lang="id-ID" b="1" smtClean="0"/>
              <a:t> </a:t>
            </a:r>
            <a:r>
              <a:rPr lang="en-US" b="1" smtClean="0"/>
              <a:t>Do you like…?</a:t>
            </a:r>
            <a:endParaRPr lang="id-ID" b="1" smtClean="0"/>
          </a:p>
          <a:p>
            <a:pPr lvl="1">
              <a:spcBef>
                <a:spcPct val="0"/>
              </a:spcBef>
            </a:pPr>
            <a:r>
              <a:rPr lang="en-US" b="1" smtClean="0"/>
              <a:t>Can you say that again?</a:t>
            </a:r>
            <a:endParaRPr lang="id-ID" b="1" smtClean="0"/>
          </a:p>
          <a:p>
            <a:pPr lvl="1">
              <a:spcBef>
                <a:spcPct val="0"/>
              </a:spcBef>
            </a:pPr>
            <a:r>
              <a:rPr lang="en-US" b="1" smtClean="0"/>
              <a:t>Can you give it back to me?</a:t>
            </a:r>
            <a:endParaRPr lang="id-ID" b="1" smtClean="0"/>
          </a:p>
          <a:p>
            <a:pPr lvl="1">
              <a:spcBef>
                <a:spcPct val="0"/>
              </a:spcBef>
            </a:pPr>
            <a:r>
              <a:rPr lang="en-US" b="1" smtClean="0"/>
              <a:t>Can you put the rubbish into the trash bin?</a:t>
            </a:r>
            <a:endParaRPr lang="id-ID" b="1" smtClean="0"/>
          </a:p>
          <a:p>
            <a:pPr lvl="1">
              <a:spcBef>
                <a:spcPct val="0"/>
              </a:spcBef>
            </a:pPr>
            <a:r>
              <a:rPr lang="en-US" b="1" smtClean="0"/>
              <a:t>Can you cut this paper out?</a:t>
            </a:r>
            <a:endParaRPr lang="id-ID" b="1" smtClean="0"/>
          </a:p>
          <a:p>
            <a:pPr lvl="1">
              <a:spcBef>
                <a:spcPct val="0"/>
              </a:spcBef>
            </a:pPr>
            <a:r>
              <a:rPr lang="en-US" b="1" smtClean="0"/>
              <a:t>Can you stick this paper on the board?</a:t>
            </a:r>
            <a:endParaRPr lang="id-ID" b="1" smtClean="0"/>
          </a:p>
          <a:p>
            <a:pPr lvl="1">
              <a:spcBef>
                <a:spcPct val="0"/>
              </a:spcBef>
            </a:pPr>
            <a:r>
              <a:rPr lang="en-US" b="1" smtClean="0"/>
              <a:t>Can you fold the paper into two sides?</a:t>
            </a:r>
            <a:endParaRPr lang="id-ID" b="1" smtClean="0"/>
          </a:p>
          <a:p>
            <a:pPr lvl="1">
              <a:spcBef>
                <a:spcPct val="0"/>
              </a:spcBef>
            </a:pPr>
            <a:r>
              <a:rPr lang="en-US" b="1" smtClean="0"/>
              <a:t>Can you move your chair a little?</a:t>
            </a:r>
            <a:endParaRPr lang="id-ID" b="1" smtClean="0"/>
          </a:p>
          <a:p>
            <a:pPr lvl="1">
              <a:spcBef>
                <a:spcPct val="0"/>
              </a:spcBef>
            </a:pPr>
            <a:r>
              <a:rPr lang="en-US" b="1" smtClean="0"/>
              <a:t>Can you sit next to him/her?</a:t>
            </a:r>
            <a:endParaRPr lang="id-ID" b="1" smtClean="0"/>
          </a:p>
          <a:p>
            <a:pPr lvl="1">
              <a:spcBef>
                <a:spcPct val="0"/>
              </a:spcBef>
            </a:pPr>
            <a:r>
              <a:rPr lang="en-US" b="1" smtClean="0"/>
              <a:t>Who likes going to the zoo?</a:t>
            </a:r>
            <a:endParaRPr lang="id-ID" b="1" smtClean="0"/>
          </a:p>
          <a:p>
            <a:pPr lvl="1">
              <a:spcBef>
                <a:spcPct val="0"/>
              </a:spcBef>
            </a:pPr>
            <a:r>
              <a:rPr lang="en-US" b="1" smtClean="0"/>
              <a:t>Can you tell me about your work?</a:t>
            </a:r>
            <a:endParaRPr lang="id-ID" b="1" smtClean="0"/>
          </a:p>
          <a:p>
            <a:pPr lvl="1">
              <a:spcBef>
                <a:spcPct val="0"/>
              </a:spcBef>
            </a:pPr>
            <a:endParaRPr lang="id-ID" sz="1800" smtClean="0"/>
          </a:p>
        </p:txBody>
      </p:sp>
      <p:sp>
        <p:nvSpPr>
          <p:cNvPr id="135172" name="Text Placeholder 4"/>
          <p:cNvSpPr>
            <a:spLocks noGrp="1"/>
          </p:cNvSpPr>
          <p:nvPr>
            <p:ph type="body" sz="quarter" idx="3"/>
          </p:nvPr>
        </p:nvSpPr>
        <p:spPr/>
        <p:txBody>
          <a:bodyPr/>
          <a:lstStyle/>
          <a:p>
            <a:endParaRPr lang="id-ID" smtClean="0"/>
          </a:p>
        </p:txBody>
      </p:sp>
      <p:sp>
        <p:nvSpPr>
          <p:cNvPr id="135173" name="Content Placeholder 5"/>
          <p:cNvSpPr>
            <a:spLocks noGrp="1"/>
          </p:cNvSpPr>
          <p:nvPr>
            <p:ph sz="quarter" idx="4"/>
          </p:nvPr>
        </p:nvSpPr>
        <p:spPr>
          <a:xfrm>
            <a:off x="4643438" y="1928813"/>
            <a:ext cx="4286250" cy="4929187"/>
          </a:xfrm>
        </p:spPr>
        <p:txBody>
          <a:bodyPr/>
          <a:lstStyle/>
          <a:p>
            <a:pPr lvl="1">
              <a:spcBef>
                <a:spcPct val="0"/>
              </a:spcBef>
            </a:pPr>
            <a:r>
              <a:rPr lang="en-US" b="1" smtClean="0"/>
              <a:t>Can you stand up?</a:t>
            </a:r>
            <a:endParaRPr lang="id-ID" b="1" smtClean="0"/>
          </a:p>
          <a:p>
            <a:pPr lvl="1">
              <a:spcBef>
                <a:spcPct val="0"/>
              </a:spcBef>
            </a:pPr>
            <a:r>
              <a:rPr lang="en-US" b="1" smtClean="0"/>
              <a:t>Can you touch your finger on your nose?</a:t>
            </a:r>
            <a:endParaRPr lang="id-ID" b="1" smtClean="0"/>
          </a:p>
          <a:p>
            <a:pPr lvl="1">
              <a:spcBef>
                <a:spcPct val="0"/>
              </a:spcBef>
            </a:pPr>
            <a:r>
              <a:rPr lang="en-US" b="1" smtClean="0"/>
              <a:t>Can you touch something green?</a:t>
            </a:r>
            <a:endParaRPr lang="id-ID" b="1" smtClean="0"/>
          </a:p>
          <a:p>
            <a:pPr lvl="1">
              <a:spcBef>
                <a:spcPct val="0"/>
              </a:spcBef>
            </a:pPr>
            <a:r>
              <a:rPr lang="en-US" b="1" smtClean="0"/>
              <a:t>Who feeds a pet?</a:t>
            </a:r>
            <a:endParaRPr lang="id-ID" b="1" smtClean="0"/>
          </a:p>
          <a:p>
            <a:pPr lvl="1">
              <a:spcBef>
                <a:spcPct val="0"/>
              </a:spcBef>
            </a:pPr>
            <a:r>
              <a:rPr lang="en-US" b="1" smtClean="0"/>
              <a:t>Who likes singing?</a:t>
            </a:r>
            <a:endParaRPr lang="id-ID" b="1" smtClean="0"/>
          </a:p>
          <a:p>
            <a:pPr lvl="1">
              <a:spcBef>
                <a:spcPct val="0"/>
              </a:spcBef>
            </a:pPr>
            <a:r>
              <a:rPr lang="en-US" b="1" smtClean="0"/>
              <a:t>Who had a big breakfast this morning?</a:t>
            </a:r>
            <a:endParaRPr lang="id-ID" b="1" smtClean="0"/>
          </a:p>
          <a:p>
            <a:pPr lvl="1">
              <a:spcBef>
                <a:spcPct val="0"/>
              </a:spcBef>
            </a:pPr>
            <a:r>
              <a:rPr lang="en-US" b="1" smtClean="0"/>
              <a:t>Who is your favorite hero?</a:t>
            </a:r>
            <a:endParaRPr lang="id-ID" b="1" smtClean="0"/>
          </a:p>
          <a:p>
            <a:pPr lvl="1">
              <a:spcBef>
                <a:spcPct val="0"/>
              </a:spcBef>
            </a:pPr>
            <a:r>
              <a:rPr lang="en-US" b="1" smtClean="0"/>
              <a:t>Who can answer me?</a:t>
            </a:r>
            <a:endParaRPr lang="id-ID" b="1" smtClean="0"/>
          </a:p>
          <a:p>
            <a:pPr lvl="1">
              <a:spcBef>
                <a:spcPct val="0"/>
              </a:spcBef>
            </a:pPr>
            <a:r>
              <a:rPr lang="en-US" b="1" smtClean="0"/>
              <a:t>Whose pen is this?</a:t>
            </a:r>
            <a:endParaRPr lang="id-ID" b="1" smtClean="0"/>
          </a:p>
          <a:p>
            <a:pPr lvl="1">
              <a:spcBef>
                <a:spcPct val="0"/>
              </a:spcBef>
            </a:pPr>
            <a:r>
              <a:rPr lang="en-US" b="1" smtClean="0"/>
              <a:t>What does your father do?</a:t>
            </a:r>
            <a:endParaRPr lang="id-ID" b="1" smtClean="0"/>
          </a:p>
          <a:p>
            <a:pPr lvl="1">
              <a:spcBef>
                <a:spcPct val="0"/>
              </a:spcBef>
            </a:pPr>
            <a:r>
              <a:rPr lang="en-US" b="1" smtClean="0"/>
              <a:t>Who wants to be an astronaut?</a:t>
            </a:r>
            <a:endParaRPr lang="id-ID" b="1" smtClean="0"/>
          </a:p>
          <a:p>
            <a:pPr lvl="1">
              <a:spcBef>
                <a:spcPct val="0"/>
              </a:spcBef>
            </a:pPr>
            <a:endParaRPr lang="id-ID" smtClean="0"/>
          </a:p>
          <a:p>
            <a:pPr lvl="1">
              <a:spcBef>
                <a:spcPct val="0"/>
              </a:spcBef>
            </a:pPr>
            <a:endParaRPr lang="id-ID" smtClean="0"/>
          </a:p>
        </p:txBody>
      </p:sp>
      <p:sp>
        <p:nvSpPr>
          <p:cNvPr id="135174" name="Title 1"/>
          <p:cNvSpPr>
            <a:spLocks noGrp="1"/>
          </p:cNvSpPr>
          <p:nvPr>
            <p:ph type="title"/>
          </p:nvPr>
        </p:nvSpPr>
        <p:spPr>
          <a:xfrm>
            <a:off x="457200" y="214313"/>
            <a:ext cx="5757863" cy="1203325"/>
          </a:xfrm>
          <a:solidFill>
            <a:srgbClr val="00FF99"/>
          </a:solidFill>
        </p:spPr>
        <p:txBody>
          <a:bodyPr/>
          <a:lstStyle/>
          <a:p>
            <a:pPr eaLnBrk="1" hangingPunct="1"/>
            <a:r>
              <a:rPr lang="id-ID" sz="3600" b="1" smtClean="0"/>
              <a:t/>
            </a:r>
            <a:br>
              <a:rPr lang="id-ID" sz="3600" b="1" smtClean="0"/>
            </a:br>
            <a:r>
              <a:rPr lang="en-US" sz="3600" b="1" smtClean="0"/>
              <a:t>C</a:t>
            </a:r>
            <a:r>
              <a:rPr lang="id-ID" sz="3600" b="1" smtClean="0"/>
              <a:t>lassroom Language:</a:t>
            </a:r>
            <a:br>
              <a:rPr lang="id-ID" sz="3600" b="1" smtClean="0"/>
            </a:br>
            <a:r>
              <a:rPr lang="en-US" sz="3600" b="1" smtClean="0">
                <a:latin typeface="Britannic Bold" pitchFamily="34" charset="0"/>
              </a:rPr>
              <a:t>Teacher’s </a:t>
            </a:r>
            <a:r>
              <a:rPr lang="id-ID" sz="3600" b="1" smtClean="0">
                <a:latin typeface="Britannic Bold" pitchFamily="34" charset="0"/>
              </a:rPr>
              <a:t>Questions </a:t>
            </a:r>
            <a:r>
              <a:rPr lang="id-ID" sz="2000" b="1" smtClean="0">
                <a:latin typeface="Britannic Bold" pitchFamily="34" charset="0"/>
              </a:rPr>
              <a:t>(2)</a:t>
            </a:r>
            <a:r>
              <a:rPr lang="id-ID" sz="3600" smtClean="0"/>
              <a:t/>
            </a:r>
            <a:br>
              <a:rPr lang="id-ID" sz="3600" smtClean="0"/>
            </a:br>
            <a:endParaRPr lang="en-US" sz="3600" smtClean="0"/>
          </a:p>
        </p:txBody>
      </p:sp>
      <p:pic>
        <p:nvPicPr>
          <p:cNvPr id="135175" name="Picture 3"/>
          <p:cNvPicPr>
            <a:picLocks noChangeAspect="1" noChangeArrowheads="1"/>
          </p:cNvPicPr>
          <p:nvPr/>
        </p:nvPicPr>
        <p:blipFill>
          <a:blip r:embed="rId2"/>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704850"/>
            <a:ext cx="8229600" cy="652463"/>
          </a:xfrm>
        </p:spPr>
        <p:txBody>
          <a:bodyPr/>
          <a:lstStyle/>
          <a:p>
            <a:r>
              <a:rPr lang="id-ID" sz="4000" b="1" smtClean="0"/>
              <a:t>MOTIVATING EXPRESSIONS</a:t>
            </a:r>
          </a:p>
        </p:txBody>
      </p:sp>
      <p:pic>
        <p:nvPicPr>
          <p:cNvPr id="136195" name="Picture 1"/>
          <p:cNvPicPr>
            <a:picLocks noChangeAspect="1"/>
          </p:cNvPicPr>
          <p:nvPr/>
        </p:nvPicPr>
        <p:blipFill>
          <a:blip r:embed="rId3"/>
          <a:srcRect/>
          <a:stretch>
            <a:fillRect/>
          </a:stretch>
        </p:blipFill>
        <p:spPr bwMode="auto">
          <a:xfrm>
            <a:off x="4256088" y="4648200"/>
            <a:ext cx="3324225" cy="1371600"/>
          </a:xfrm>
          <a:prstGeom prst="rect">
            <a:avLst/>
          </a:prstGeom>
          <a:noFill/>
          <a:ln w="9525">
            <a:noFill/>
            <a:miter lim="800000"/>
            <a:headEnd/>
            <a:tailEnd/>
          </a:ln>
        </p:spPr>
      </p:pic>
      <p:pic>
        <p:nvPicPr>
          <p:cNvPr id="136196" name="Picture 2"/>
          <p:cNvPicPr>
            <a:picLocks noChangeAspect="1"/>
          </p:cNvPicPr>
          <p:nvPr/>
        </p:nvPicPr>
        <p:blipFill>
          <a:blip r:embed="rId4"/>
          <a:srcRect/>
          <a:stretch>
            <a:fillRect/>
          </a:stretch>
        </p:blipFill>
        <p:spPr bwMode="auto">
          <a:xfrm>
            <a:off x="1312863" y="1601788"/>
            <a:ext cx="2143125" cy="2143125"/>
          </a:xfrm>
          <a:prstGeom prst="rect">
            <a:avLst/>
          </a:prstGeom>
          <a:noFill/>
          <a:ln w="9525">
            <a:noFill/>
            <a:miter lim="800000"/>
            <a:headEnd/>
            <a:tailEnd/>
          </a:ln>
        </p:spPr>
      </p:pic>
      <p:pic>
        <p:nvPicPr>
          <p:cNvPr id="136197" name="Picture 3"/>
          <p:cNvPicPr>
            <a:picLocks noChangeAspect="1"/>
          </p:cNvPicPr>
          <p:nvPr/>
        </p:nvPicPr>
        <p:blipFill>
          <a:blip r:embed="rId5"/>
          <a:srcRect/>
          <a:stretch>
            <a:fillRect/>
          </a:stretch>
        </p:blipFill>
        <p:spPr bwMode="auto">
          <a:xfrm>
            <a:off x="4586288" y="1601788"/>
            <a:ext cx="2143125" cy="2143125"/>
          </a:xfrm>
          <a:prstGeom prst="rect">
            <a:avLst/>
          </a:prstGeom>
          <a:noFill/>
          <a:ln w="9525">
            <a:noFill/>
            <a:miter lim="800000"/>
            <a:headEnd/>
            <a:tailEnd/>
          </a:ln>
        </p:spPr>
      </p:pic>
      <p:pic>
        <p:nvPicPr>
          <p:cNvPr id="136198" name="Picture 4"/>
          <p:cNvPicPr>
            <a:picLocks noChangeAspect="1"/>
          </p:cNvPicPr>
          <p:nvPr/>
        </p:nvPicPr>
        <p:blipFill>
          <a:blip r:embed="rId6"/>
          <a:srcRect/>
          <a:stretch>
            <a:fillRect/>
          </a:stretch>
        </p:blipFill>
        <p:spPr bwMode="auto">
          <a:xfrm>
            <a:off x="1082675" y="4038600"/>
            <a:ext cx="2341563" cy="22098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Placeholder 2"/>
          <p:cNvSpPr>
            <a:spLocks noGrp="1"/>
          </p:cNvSpPr>
          <p:nvPr>
            <p:ph type="body" idx="1"/>
          </p:nvPr>
        </p:nvSpPr>
        <p:spPr/>
        <p:txBody>
          <a:bodyPr/>
          <a:lstStyle/>
          <a:p>
            <a:endParaRPr lang="id-ID" smtClean="0"/>
          </a:p>
        </p:txBody>
      </p:sp>
      <p:sp>
        <p:nvSpPr>
          <p:cNvPr id="137219" name="Content Placeholder 3"/>
          <p:cNvSpPr>
            <a:spLocks noGrp="1"/>
          </p:cNvSpPr>
          <p:nvPr>
            <p:ph sz="half" idx="2"/>
          </p:nvPr>
        </p:nvSpPr>
        <p:spPr>
          <a:xfrm>
            <a:off x="2428875" y="2000250"/>
            <a:ext cx="6357938" cy="4500584"/>
          </a:xfrm>
        </p:spPr>
        <p:txBody>
          <a:bodyPr/>
          <a:lstStyle/>
          <a:p>
            <a:pPr marL="0" indent="0" eaLnBrk="1" hangingPunct="1">
              <a:spcBef>
                <a:spcPct val="0"/>
              </a:spcBef>
            </a:pPr>
            <a:r>
              <a:rPr lang="id-ID" sz="2800" dirty="0" smtClean="0"/>
              <a:t> </a:t>
            </a:r>
            <a:r>
              <a:rPr lang="en-US" sz="2800" b="1" dirty="0" smtClean="0"/>
              <a:t>That’s good</a:t>
            </a:r>
            <a:r>
              <a:rPr lang="id-ID" sz="2800" b="1" dirty="0" smtClean="0"/>
              <a:t>!</a:t>
            </a:r>
            <a:endParaRPr lang="en-US" sz="2800" b="1" dirty="0" smtClean="0"/>
          </a:p>
          <a:p>
            <a:pPr marL="0" indent="0" eaLnBrk="1" hangingPunct="1">
              <a:spcBef>
                <a:spcPct val="0"/>
              </a:spcBef>
            </a:pPr>
            <a:r>
              <a:rPr lang="en-US" sz="2800" b="1" dirty="0" smtClean="0"/>
              <a:t> You’re right</a:t>
            </a:r>
            <a:r>
              <a:rPr lang="id-ID" sz="2800" b="1" dirty="0" smtClean="0"/>
              <a:t>!</a:t>
            </a:r>
            <a:endParaRPr lang="en-US" sz="2800" b="1" dirty="0" smtClean="0"/>
          </a:p>
          <a:p>
            <a:pPr marL="0" indent="0" eaLnBrk="1" hangingPunct="1">
              <a:spcBef>
                <a:spcPct val="0"/>
              </a:spcBef>
            </a:pPr>
            <a:r>
              <a:rPr lang="en-US" sz="2800" b="1" dirty="0" smtClean="0"/>
              <a:t>Good work</a:t>
            </a:r>
            <a:r>
              <a:rPr lang="id-ID" sz="2800" b="1" dirty="0" smtClean="0"/>
              <a:t>!</a:t>
            </a:r>
            <a:endParaRPr lang="en-US" sz="2800" b="1" dirty="0" smtClean="0"/>
          </a:p>
          <a:p>
            <a:pPr marL="0" indent="0" eaLnBrk="1" hangingPunct="1">
              <a:spcBef>
                <a:spcPct val="0"/>
              </a:spcBef>
            </a:pPr>
            <a:r>
              <a:rPr lang="en-US" sz="2800" b="1" dirty="0" smtClean="0"/>
              <a:t>Great</a:t>
            </a:r>
            <a:r>
              <a:rPr lang="id-ID" sz="2800" b="1" dirty="0" smtClean="0"/>
              <a:t>!</a:t>
            </a:r>
            <a:endParaRPr lang="en-US" sz="2800" b="1" dirty="0" smtClean="0"/>
          </a:p>
          <a:p>
            <a:pPr marL="0" indent="0" eaLnBrk="1" hangingPunct="1">
              <a:spcBef>
                <a:spcPct val="0"/>
              </a:spcBef>
            </a:pPr>
            <a:r>
              <a:rPr lang="en-US" sz="2800" b="1" dirty="0" smtClean="0"/>
              <a:t>That’s it</a:t>
            </a:r>
            <a:r>
              <a:rPr lang="id-ID" sz="2800" b="1" dirty="0" smtClean="0"/>
              <a:t>!</a:t>
            </a:r>
            <a:r>
              <a:rPr lang="en-US" sz="2800" b="1" dirty="0" smtClean="0"/>
              <a:t> </a:t>
            </a:r>
          </a:p>
          <a:p>
            <a:pPr marL="0" indent="0" eaLnBrk="1" hangingPunct="1">
              <a:spcBef>
                <a:spcPct val="0"/>
              </a:spcBef>
            </a:pPr>
            <a:r>
              <a:rPr lang="en-US" sz="2800" b="1" dirty="0" smtClean="0"/>
              <a:t>Excellent</a:t>
            </a:r>
            <a:r>
              <a:rPr lang="id-ID" sz="2800" b="1" dirty="0" smtClean="0"/>
              <a:t>!</a:t>
            </a:r>
            <a:endParaRPr lang="en-US" sz="2800" b="1" dirty="0" smtClean="0"/>
          </a:p>
          <a:p>
            <a:pPr marL="0" indent="0" eaLnBrk="1" hangingPunct="1">
              <a:spcBef>
                <a:spcPct val="0"/>
              </a:spcBef>
            </a:pPr>
            <a:r>
              <a:rPr lang="en-US" sz="2800" b="1" dirty="0" smtClean="0"/>
              <a:t>Good remembering</a:t>
            </a:r>
            <a:r>
              <a:rPr lang="id-ID" sz="2800" b="1" dirty="0" smtClean="0"/>
              <a:t>!</a:t>
            </a:r>
            <a:endParaRPr lang="en-US" sz="2800" b="1" dirty="0" smtClean="0"/>
          </a:p>
          <a:p>
            <a:pPr marL="0" indent="0" eaLnBrk="1" hangingPunct="1">
              <a:spcBef>
                <a:spcPct val="0"/>
              </a:spcBef>
            </a:pPr>
            <a:r>
              <a:rPr lang="en-US" sz="2800" b="1" dirty="0" smtClean="0"/>
              <a:t>Keep on trying</a:t>
            </a:r>
            <a:r>
              <a:rPr lang="id-ID" sz="2800" b="1" dirty="0" smtClean="0"/>
              <a:t>!</a:t>
            </a:r>
            <a:endParaRPr lang="en-US" sz="2800" b="1" dirty="0" smtClean="0"/>
          </a:p>
          <a:p>
            <a:pPr marL="0" indent="0" eaLnBrk="1" hangingPunct="1">
              <a:spcBef>
                <a:spcPct val="0"/>
              </a:spcBef>
            </a:pPr>
            <a:r>
              <a:rPr lang="en-US" sz="2800" b="1" dirty="0" smtClean="0"/>
              <a:t>Keep up the good work</a:t>
            </a:r>
            <a:r>
              <a:rPr lang="id-ID" sz="2800" b="1" dirty="0" smtClean="0"/>
              <a:t>!</a:t>
            </a:r>
            <a:endParaRPr lang="en-US" sz="2800" b="1" dirty="0" smtClean="0"/>
          </a:p>
          <a:p>
            <a:pPr marL="0" indent="0" eaLnBrk="1" hangingPunct="1">
              <a:spcBef>
                <a:spcPct val="0"/>
              </a:spcBef>
              <a:buNone/>
            </a:pPr>
            <a:r>
              <a:rPr lang="en-US" sz="2800" b="1" i="1" dirty="0" smtClean="0"/>
              <a:t>=&gt; </a:t>
            </a:r>
            <a:r>
              <a:rPr lang="en-US" sz="2800" b="1" i="1" smtClean="0"/>
              <a:t>see more</a:t>
            </a:r>
            <a:endParaRPr lang="en-US" sz="2800" b="1" i="1" dirty="0" smtClean="0"/>
          </a:p>
          <a:p>
            <a:pPr lvl="1">
              <a:spcBef>
                <a:spcPct val="0"/>
              </a:spcBef>
            </a:pPr>
            <a:endParaRPr lang="id-ID" sz="2800" b="1" dirty="0" smtClean="0"/>
          </a:p>
        </p:txBody>
      </p:sp>
      <p:sp>
        <p:nvSpPr>
          <p:cNvPr id="137220" name="Text Placeholder 4"/>
          <p:cNvSpPr>
            <a:spLocks noGrp="1"/>
          </p:cNvSpPr>
          <p:nvPr>
            <p:ph type="body" sz="quarter" idx="3"/>
          </p:nvPr>
        </p:nvSpPr>
        <p:spPr/>
        <p:txBody>
          <a:bodyPr/>
          <a:lstStyle/>
          <a:p>
            <a:endParaRPr lang="id-ID" smtClean="0"/>
          </a:p>
        </p:txBody>
      </p:sp>
      <p:sp>
        <p:nvSpPr>
          <p:cNvPr id="137221" name="Content Placeholder 5"/>
          <p:cNvSpPr>
            <a:spLocks noGrp="1"/>
          </p:cNvSpPr>
          <p:nvPr>
            <p:ph sz="quarter" idx="4"/>
          </p:nvPr>
        </p:nvSpPr>
        <p:spPr>
          <a:xfrm>
            <a:off x="4643438" y="1928813"/>
            <a:ext cx="4041775" cy="4929187"/>
          </a:xfrm>
        </p:spPr>
        <p:txBody>
          <a:bodyPr/>
          <a:lstStyle/>
          <a:p>
            <a:pPr lvl="1">
              <a:spcBef>
                <a:spcPct val="0"/>
              </a:spcBef>
            </a:pPr>
            <a:endParaRPr lang="id-ID" dirty="0" smtClean="0"/>
          </a:p>
          <a:p>
            <a:pPr lvl="1">
              <a:spcBef>
                <a:spcPct val="0"/>
              </a:spcBef>
            </a:pPr>
            <a:endParaRPr lang="id-ID" b="1" dirty="0" smtClean="0"/>
          </a:p>
        </p:txBody>
      </p:sp>
      <p:sp>
        <p:nvSpPr>
          <p:cNvPr id="137222" name="Title 1"/>
          <p:cNvSpPr>
            <a:spLocks noGrp="1"/>
          </p:cNvSpPr>
          <p:nvPr>
            <p:ph type="title"/>
          </p:nvPr>
        </p:nvSpPr>
        <p:spPr>
          <a:xfrm>
            <a:off x="457200" y="214313"/>
            <a:ext cx="5757863" cy="1203325"/>
          </a:xfrm>
          <a:solidFill>
            <a:srgbClr val="00FF99"/>
          </a:solidFill>
        </p:spPr>
        <p:txBody>
          <a:bodyPr/>
          <a:lstStyle/>
          <a:p>
            <a:pPr eaLnBrk="1" hangingPunct="1"/>
            <a:r>
              <a:rPr lang="id-ID" sz="3600" b="1" dirty="0" smtClean="0"/>
              <a:t/>
            </a:r>
            <a:br>
              <a:rPr lang="id-ID" sz="3600" b="1" dirty="0" smtClean="0"/>
            </a:br>
            <a:r>
              <a:rPr lang="id-ID" sz="3600" b="1" dirty="0" smtClean="0"/>
              <a:t>Motivating Expressions:</a:t>
            </a:r>
            <a:r>
              <a:rPr lang="id-ID" sz="3600" dirty="0" smtClean="0"/>
              <a:t/>
            </a:r>
            <a:br>
              <a:rPr lang="id-ID" sz="3600" dirty="0" smtClean="0"/>
            </a:br>
            <a:endParaRPr lang="en-US" sz="3600" dirty="0" smtClean="0"/>
          </a:p>
        </p:txBody>
      </p:sp>
      <p:pic>
        <p:nvPicPr>
          <p:cNvPr id="137223" name="Picture 3"/>
          <p:cNvPicPr>
            <a:picLocks noChangeAspect="1" noChangeArrowheads="1"/>
          </p:cNvPicPr>
          <p:nvPr/>
        </p:nvPicPr>
        <p:blipFill>
          <a:blip r:embed="rId2"/>
          <a:srcRect/>
          <a:stretch>
            <a:fillRect/>
          </a:stretch>
        </p:blipFill>
        <p:spPr bwMode="auto">
          <a:xfrm>
            <a:off x="6215063" y="0"/>
            <a:ext cx="2628900"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Content Placeholder 5"/>
          <p:cNvSpPr>
            <a:spLocks noGrp="1"/>
          </p:cNvSpPr>
          <p:nvPr>
            <p:ph idx="1"/>
          </p:nvPr>
        </p:nvSpPr>
        <p:spPr>
          <a:xfrm>
            <a:off x="214282" y="1071562"/>
            <a:ext cx="8929718" cy="5786438"/>
          </a:xfrm>
        </p:spPr>
        <p:txBody>
          <a:bodyPr rtlCol="0">
            <a:normAutofit lnSpcReduction="10000"/>
          </a:bodyPr>
          <a:lstStyle/>
          <a:p>
            <a:pPr algn="just" eaLnBrk="1" fontAlgn="auto" hangingPunct="1">
              <a:spcAft>
                <a:spcPts val="0"/>
              </a:spcAft>
              <a:buFont typeface="Arial" pitchFamily="34" charset="0"/>
              <a:buChar char="•"/>
              <a:defRPr/>
            </a:pPr>
            <a:endParaRPr lang="en-US" sz="2000" dirty="0" smtClean="0"/>
          </a:p>
          <a:p>
            <a:pPr>
              <a:buNone/>
            </a:pPr>
            <a:r>
              <a:rPr lang="en-US" sz="1600" dirty="0" smtClean="0"/>
              <a:t>Bland, Janice (ed.) (2015). Teaching English to Young Learners: Critical Issues in Language Teaching with     3-12 Year Olds. London: Bloomsbury Publishing Plc.</a:t>
            </a:r>
            <a:endParaRPr lang="id-ID" sz="1600" dirty="0" smtClean="0"/>
          </a:p>
          <a:p>
            <a:pPr>
              <a:buNone/>
            </a:pPr>
            <a:r>
              <a:rPr lang="en-US" sz="1600" dirty="0" smtClean="0"/>
              <a:t>Brewster, Jean; Ellis, Gail; </a:t>
            </a:r>
            <a:r>
              <a:rPr lang="en-US" sz="1600" dirty="0" err="1" smtClean="0"/>
              <a:t>Grard</a:t>
            </a:r>
            <a:r>
              <a:rPr lang="en-US" sz="1600" dirty="0" smtClean="0"/>
              <a:t>, Dennis. (</a:t>
            </a:r>
            <a:r>
              <a:rPr lang="en-US" sz="1600" i="1" dirty="0" smtClean="0"/>
              <a:t>2003). The Primary English Teacher’s Guide (New Edition). England: </a:t>
            </a:r>
            <a:r>
              <a:rPr lang="en-US" sz="1600" dirty="0" smtClean="0"/>
              <a:t>Penguin English.</a:t>
            </a:r>
            <a:endParaRPr lang="id-ID" sz="1600" dirty="0" smtClean="0"/>
          </a:p>
          <a:p>
            <a:pPr>
              <a:buNone/>
            </a:pPr>
            <a:r>
              <a:rPr lang="en-US" sz="1600" dirty="0" smtClean="0"/>
              <a:t>Cameron, L. (2001). </a:t>
            </a:r>
            <a:r>
              <a:rPr lang="en-US" sz="1600" i="1" dirty="0" smtClean="0"/>
              <a:t>Teaching Languages to Young Learners</a:t>
            </a:r>
            <a:r>
              <a:rPr lang="en-US" sz="1600" dirty="0" smtClean="0"/>
              <a:t>. Cambridge: Cambridge University Press.</a:t>
            </a:r>
            <a:endParaRPr lang="id-ID" sz="1600" dirty="0" smtClean="0"/>
          </a:p>
          <a:p>
            <a:pPr>
              <a:buNone/>
            </a:pPr>
            <a:r>
              <a:rPr lang="en-US" sz="1600" dirty="0" err="1" smtClean="0"/>
              <a:t>Chapelton</a:t>
            </a:r>
            <a:r>
              <a:rPr lang="en-US" sz="1600" dirty="0" smtClean="0"/>
              <a:t> ,Tracey . 2016. </a:t>
            </a:r>
            <a:r>
              <a:rPr lang="en-US" sz="1600" i="1" dirty="0" smtClean="0"/>
              <a:t>How can young children best learn languages</a:t>
            </a:r>
            <a:r>
              <a:rPr lang="en-US" sz="1600" i="1" smtClean="0"/>
              <a:t>?. British Council. https://www.britishcouncil.org/voices-magazine/how-can-young-children-best-learn-languages</a:t>
            </a:r>
            <a:endParaRPr lang="en-US" sz="1600" dirty="0" smtClean="0"/>
          </a:p>
          <a:p>
            <a:pPr>
              <a:buNone/>
            </a:pPr>
            <a:r>
              <a:rPr lang="en-US" sz="1600" dirty="0" err="1" smtClean="0"/>
              <a:t>Damayanti</a:t>
            </a:r>
            <a:r>
              <a:rPr lang="en-US" sz="1600" dirty="0" smtClean="0"/>
              <a:t>, </a:t>
            </a:r>
            <a:r>
              <a:rPr lang="en-US" sz="1600" dirty="0" err="1" smtClean="0"/>
              <a:t>Ika</a:t>
            </a:r>
            <a:r>
              <a:rPr lang="en-US" sz="1600" dirty="0" smtClean="0"/>
              <a:t> Lestari. (2017). </a:t>
            </a:r>
            <a:r>
              <a:rPr lang="en-US" sz="1600" i="1" dirty="0" smtClean="0"/>
              <a:t>From Story Telling to Story Writing: The Implementation of Reading to Learn (R2L) Pedagogy to Teach English as a Foreign Language in Indonesia.</a:t>
            </a:r>
            <a:r>
              <a:rPr lang="en-US" sz="1600" dirty="0" smtClean="0"/>
              <a:t> Indonesian Journal of Applied Linguistics vol. 6 no. 2, January 2017, pp. 229-242.</a:t>
            </a:r>
            <a:endParaRPr lang="id-ID" sz="1600" dirty="0" smtClean="0"/>
          </a:p>
          <a:p>
            <a:pPr>
              <a:buNone/>
            </a:pPr>
            <a:r>
              <a:rPr lang="id-ID" sz="1600" dirty="0" smtClean="0"/>
              <a:t>Fadilah, Rahmi. </a:t>
            </a:r>
            <a:r>
              <a:rPr lang="en-US" sz="1600" dirty="0" smtClean="0"/>
              <a:t>(</a:t>
            </a:r>
            <a:r>
              <a:rPr lang="id-ID" sz="1600" dirty="0" smtClean="0"/>
              <a:t>2017</a:t>
            </a:r>
            <a:r>
              <a:rPr lang="en-US" sz="1600" dirty="0" smtClean="0"/>
              <a:t>)</a:t>
            </a:r>
            <a:r>
              <a:rPr lang="id-ID" sz="1600" i="1" dirty="0" smtClean="0"/>
              <a:t>. Madeline Hunter’s Lesson Plan as Alternative Model for TEYL</a:t>
            </a:r>
            <a:r>
              <a:rPr lang="id-ID" sz="1600" dirty="0" smtClean="0"/>
              <a:t>. Proceedings in English Conference at STKIP Pasundan.</a:t>
            </a:r>
          </a:p>
          <a:p>
            <a:pPr>
              <a:buNone/>
            </a:pPr>
            <a:r>
              <a:rPr lang="en-US" sz="1600" dirty="0" err="1" smtClean="0"/>
              <a:t>Garton</a:t>
            </a:r>
            <a:r>
              <a:rPr lang="en-US" sz="1600" dirty="0" smtClean="0"/>
              <a:t>, Sue &amp; Copland, Fiona (ed.). (2019). Teaching English to Young Learners. New York: </a:t>
            </a:r>
            <a:r>
              <a:rPr lang="en-US" sz="1600" dirty="0" err="1" smtClean="0"/>
              <a:t>Routledge</a:t>
            </a:r>
            <a:r>
              <a:rPr lang="en-US" sz="1600" dirty="0" smtClean="0"/>
              <a:t>.</a:t>
            </a:r>
            <a:endParaRPr lang="id-ID" sz="1600" dirty="0" smtClean="0"/>
          </a:p>
          <a:p>
            <a:pPr>
              <a:buNone/>
            </a:pPr>
            <a:r>
              <a:rPr lang="en-US" sz="1600" dirty="0" err="1" smtClean="0"/>
              <a:t>Halliwell</a:t>
            </a:r>
            <a:r>
              <a:rPr lang="en-US" sz="1600" dirty="0" smtClean="0"/>
              <a:t>, S. (2004). </a:t>
            </a:r>
            <a:r>
              <a:rPr lang="en-US" sz="1600" i="1" dirty="0" smtClean="0"/>
              <a:t>Teaching English in the primary classroom</a:t>
            </a:r>
            <a:r>
              <a:rPr lang="en-US" sz="1600" dirty="0" smtClean="0"/>
              <a:t>. Essex: Pearson Education Limited.</a:t>
            </a:r>
            <a:endParaRPr lang="id-ID" sz="1600" dirty="0" smtClean="0"/>
          </a:p>
          <a:p>
            <a:pPr>
              <a:buNone/>
            </a:pPr>
            <a:r>
              <a:rPr lang="en-US" sz="1600" dirty="0" smtClean="0"/>
              <a:t>Harmer, Jeremy. (2004). </a:t>
            </a:r>
            <a:r>
              <a:rPr lang="en-US" sz="1600" i="1" dirty="0" smtClean="0"/>
              <a:t>How to Teach English: An Introduction to the Practice of English Language Teaching</a:t>
            </a:r>
            <a:r>
              <a:rPr lang="en-US" sz="1600" dirty="0" smtClean="0"/>
              <a:t>. England: Longman.</a:t>
            </a:r>
            <a:endParaRPr lang="id-ID" sz="1600" dirty="0" smtClean="0"/>
          </a:p>
          <a:p>
            <a:pPr>
              <a:buNone/>
            </a:pPr>
            <a:r>
              <a:rPr lang="en-US" sz="1600" dirty="0" smtClean="0"/>
              <a:t>Harmer, Jeremy. (2007). </a:t>
            </a:r>
            <a:r>
              <a:rPr lang="en-US" sz="1600" i="1" dirty="0" smtClean="0"/>
              <a:t>How to teach English (New Edition).</a:t>
            </a:r>
            <a:r>
              <a:rPr lang="en-US" sz="1600" dirty="0" smtClean="0"/>
              <a:t> Essex: Pearson Longman.</a:t>
            </a:r>
            <a:endParaRPr lang="id-ID" sz="1600" dirty="0" smtClean="0"/>
          </a:p>
          <a:p>
            <a:pPr>
              <a:buNone/>
            </a:pPr>
            <a:r>
              <a:rPr lang="en-US" sz="1600" dirty="0" err="1" smtClean="0"/>
              <a:t>Ioannou</a:t>
            </a:r>
            <a:r>
              <a:rPr lang="en-US" sz="1600" dirty="0" smtClean="0"/>
              <a:t>-Georgiou, Sophie &amp; </a:t>
            </a:r>
            <a:r>
              <a:rPr lang="en-US" sz="1600" dirty="0" err="1" smtClean="0"/>
              <a:t>Pavlou</a:t>
            </a:r>
            <a:r>
              <a:rPr lang="en-US" sz="1600" dirty="0" smtClean="0"/>
              <a:t>, </a:t>
            </a:r>
            <a:r>
              <a:rPr lang="en-US" sz="1600" dirty="0" err="1" smtClean="0"/>
              <a:t>Pavlos</a:t>
            </a:r>
            <a:r>
              <a:rPr lang="en-US" sz="1600" dirty="0" smtClean="0"/>
              <a:t>. 2003. </a:t>
            </a:r>
            <a:r>
              <a:rPr lang="en-US" sz="1600" i="1" dirty="0" smtClean="0"/>
              <a:t>Assessing Young Learners.</a:t>
            </a:r>
            <a:r>
              <a:rPr lang="en-US" sz="1600" dirty="0" smtClean="0"/>
              <a:t> Oxford: Oxford University Press.</a:t>
            </a:r>
          </a:p>
          <a:p>
            <a:pPr>
              <a:buNone/>
            </a:pPr>
            <a:r>
              <a:rPr lang="en-US" sz="1600" dirty="0" err="1" smtClean="0"/>
              <a:t>Linse</a:t>
            </a:r>
            <a:r>
              <a:rPr lang="en-US" sz="1600" dirty="0" smtClean="0"/>
              <a:t>, Caroline T. (2005). </a:t>
            </a:r>
            <a:r>
              <a:rPr lang="en-US" sz="1600" i="1" dirty="0" smtClean="0"/>
              <a:t>Practical English Language Teaching: </a:t>
            </a:r>
            <a:r>
              <a:rPr lang="en-US" sz="1600" i="1" smtClean="0"/>
              <a:t>Young Learners</a:t>
            </a:r>
            <a:r>
              <a:rPr lang="en-US" sz="1600" i="1" dirty="0" smtClean="0"/>
              <a:t>.</a:t>
            </a:r>
            <a:r>
              <a:rPr lang="en-US" sz="1600" dirty="0" smtClean="0"/>
              <a:t> New York: McGraw-Hill.</a:t>
            </a:r>
            <a:endParaRPr lang="id-ID" sz="1600" dirty="0" smtClean="0"/>
          </a:p>
          <a:p>
            <a:endParaRPr lang="id-ID" sz="1600" dirty="0"/>
          </a:p>
        </p:txBody>
      </p:sp>
      <p:pic>
        <p:nvPicPr>
          <p:cNvPr id="302083" name="Picture 2"/>
          <p:cNvPicPr>
            <a:picLocks noChangeAspect="1" noChangeArrowheads="1"/>
          </p:cNvPicPr>
          <p:nvPr/>
        </p:nvPicPr>
        <p:blipFill>
          <a:blip r:embed="rId2"/>
          <a:srcRect/>
          <a:stretch>
            <a:fillRect/>
          </a:stretch>
        </p:blipFill>
        <p:spPr bwMode="auto">
          <a:xfrm>
            <a:off x="2786063" y="0"/>
            <a:ext cx="5329237" cy="1285875"/>
          </a:xfrm>
          <a:prstGeom prst="rect">
            <a:avLst/>
          </a:prstGeom>
          <a:noFill/>
          <a:ln w="9525">
            <a:noFill/>
            <a:miter lim="800000"/>
            <a:headEnd/>
            <a:tailEnd/>
          </a:ln>
        </p:spPr>
      </p:pic>
      <p:sp>
        <p:nvSpPr>
          <p:cNvPr id="302084" name="AutoShape 4" descr="Hasil gambar untuk REFERENCE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d-ID"/>
          </a:p>
        </p:txBody>
      </p:sp>
      <p:pic>
        <p:nvPicPr>
          <p:cNvPr id="302085" name="Picture 5"/>
          <p:cNvPicPr>
            <a:picLocks noChangeAspect="1" noChangeArrowheads="1"/>
          </p:cNvPicPr>
          <p:nvPr/>
        </p:nvPicPr>
        <p:blipFill>
          <a:blip r:embed="rId3"/>
          <a:srcRect/>
          <a:stretch>
            <a:fillRect/>
          </a:stretch>
        </p:blipFill>
        <p:spPr bwMode="auto">
          <a:xfrm>
            <a:off x="428625" y="0"/>
            <a:ext cx="1601788"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Content Placeholder 2"/>
          <p:cNvSpPr>
            <a:spLocks noGrp="1"/>
          </p:cNvSpPr>
          <p:nvPr>
            <p:ph idx="1"/>
          </p:nvPr>
        </p:nvSpPr>
        <p:spPr>
          <a:xfrm>
            <a:off x="0" y="1071546"/>
            <a:ext cx="9144000" cy="5572164"/>
          </a:xfrm>
        </p:spPr>
        <p:txBody>
          <a:bodyPr/>
          <a:lstStyle/>
          <a:p>
            <a:pPr>
              <a:buNone/>
            </a:pPr>
            <a:r>
              <a:rPr lang="en-US" sz="2000" dirty="0" err="1" smtClean="0"/>
              <a:t>Maili</a:t>
            </a:r>
            <a:r>
              <a:rPr lang="en-US" sz="2000" dirty="0" smtClean="0"/>
              <a:t>, </a:t>
            </a:r>
            <a:r>
              <a:rPr lang="en-US" sz="2000" dirty="0" err="1" smtClean="0"/>
              <a:t>Sjafty</a:t>
            </a:r>
            <a:r>
              <a:rPr lang="en-US" sz="2000" dirty="0" smtClean="0"/>
              <a:t> </a:t>
            </a:r>
            <a:r>
              <a:rPr lang="en-US" sz="2000" dirty="0" err="1" smtClean="0"/>
              <a:t>Nursiti</a:t>
            </a:r>
            <a:r>
              <a:rPr lang="en-US" sz="2000" dirty="0" smtClean="0"/>
              <a:t>. 2018</a:t>
            </a:r>
            <a:r>
              <a:rPr lang="en-US" sz="2000" i="1" dirty="0" smtClean="0"/>
              <a:t>. </a:t>
            </a:r>
            <a:r>
              <a:rPr lang="en-US" sz="2000" i="1" dirty="0" err="1" smtClean="0"/>
              <a:t>Bahasa</a:t>
            </a:r>
            <a:r>
              <a:rPr lang="en-US" sz="2000" i="1" dirty="0" smtClean="0"/>
              <a:t> </a:t>
            </a:r>
            <a:r>
              <a:rPr lang="en-US" sz="2000" i="1" dirty="0" err="1" smtClean="0"/>
              <a:t>Inggris</a:t>
            </a:r>
            <a:r>
              <a:rPr lang="en-US" sz="2000" i="1" dirty="0" smtClean="0"/>
              <a:t> </a:t>
            </a:r>
            <a:r>
              <a:rPr lang="en-US" sz="2000" i="1" dirty="0" err="1" smtClean="0"/>
              <a:t>pada</a:t>
            </a:r>
            <a:r>
              <a:rPr lang="en-US" sz="2000" i="1" dirty="0" smtClean="0"/>
              <a:t> SD: </a:t>
            </a:r>
            <a:r>
              <a:rPr lang="en-US" sz="2000" i="1" dirty="0" err="1" smtClean="0"/>
              <a:t>Mengapa</a:t>
            </a:r>
            <a:r>
              <a:rPr lang="en-US" sz="2000" i="1" dirty="0" smtClean="0"/>
              <a:t> </a:t>
            </a:r>
            <a:r>
              <a:rPr lang="en-US" sz="2000" i="1" dirty="0" err="1" smtClean="0"/>
              <a:t>Perlu</a:t>
            </a:r>
            <a:r>
              <a:rPr lang="en-US" sz="2000" i="1" dirty="0" smtClean="0"/>
              <a:t> </a:t>
            </a:r>
            <a:r>
              <a:rPr lang="en-US" sz="2000" i="1" dirty="0" err="1" smtClean="0"/>
              <a:t>dan</a:t>
            </a:r>
            <a:r>
              <a:rPr lang="en-US" sz="2000" i="1" dirty="0" smtClean="0"/>
              <a:t> </a:t>
            </a:r>
            <a:r>
              <a:rPr lang="en-US" sz="2000" i="1" dirty="0" err="1" smtClean="0"/>
              <a:t>Mengapa</a:t>
            </a:r>
            <a:r>
              <a:rPr lang="en-US" sz="2000" i="1" dirty="0" smtClean="0"/>
              <a:t> </a:t>
            </a:r>
            <a:r>
              <a:rPr lang="en-US" sz="2000" i="1" dirty="0" err="1" smtClean="0"/>
              <a:t>Dipersoalkan</a:t>
            </a:r>
            <a:r>
              <a:rPr lang="en-US" sz="2000" i="1" dirty="0" smtClean="0"/>
              <a:t>.</a:t>
            </a:r>
            <a:r>
              <a:rPr lang="en-US" sz="2000" dirty="0" smtClean="0"/>
              <a:t> </a:t>
            </a:r>
            <a:r>
              <a:rPr lang="en-US" sz="2000" dirty="0" err="1" smtClean="0"/>
              <a:t>Jurnal</a:t>
            </a:r>
            <a:r>
              <a:rPr lang="en-US" sz="2000" dirty="0" smtClean="0"/>
              <a:t> </a:t>
            </a:r>
            <a:r>
              <a:rPr lang="en-US" sz="2000" dirty="0" err="1" smtClean="0"/>
              <a:t>Pendidikan</a:t>
            </a:r>
            <a:r>
              <a:rPr lang="en-US" sz="2000" dirty="0" smtClean="0"/>
              <a:t> </a:t>
            </a:r>
            <a:r>
              <a:rPr lang="en-US" sz="2000" dirty="0" err="1" smtClean="0"/>
              <a:t>Unsika</a:t>
            </a:r>
            <a:r>
              <a:rPr lang="en-US" sz="2000" dirty="0" smtClean="0"/>
              <a:t> </a:t>
            </a:r>
            <a:r>
              <a:rPr lang="en-US" sz="2000" dirty="0" err="1" smtClean="0"/>
              <a:t>vol</a:t>
            </a:r>
            <a:r>
              <a:rPr lang="en-US" sz="2000" dirty="0" smtClean="0"/>
              <a:t> 6 no. 1, </a:t>
            </a:r>
            <a:r>
              <a:rPr lang="en-US" sz="2000" dirty="0" err="1" smtClean="0"/>
              <a:t>Maret</a:t>
            </a:r>
            <a:r>
              <a:rPr lang="en-US" sz="2000" dirty="0" smtClean="0"/>
              <a:t> 2018 pp.23-28.</a:t>
            </a:r>
          </a:p>
          <a:p>
            <a:pPr>
              <a:buNone/>
            </a:pPr>
            <a:r>
              <a:rPr lang="en-US" sz="2000" dirty="0" err="1" smtClean="0"/>
              <a:t>Mckay</a:t>
            </a:r>
            <a:r>
              <a:rPr lang="en-US" sz="2000" dirty="0" smtClean="0"/>
              <a:t>, P. (2006). </a:t>
            </a:r>
            <a:r>
              <a:rPr lang="en-US" sz="2000" i="1" dirty="0" smtClean="0"/>
              <a:t>Assessing young language learners</a:t>
            </a:r>
            <a:r>
              <a:rPr lang="en-US" sz="2000" dirty="0" smtClean="0"/>
              <a:t>. Cambridge: Cambridge University Press. </a:t>
            </a:r>
            <a:endParaRPr lang="id-ID" sz="2000" dirty="0" smtClean="0"/>
          </a:p>
          <a:p>
            <a:pPr>
              <a:buNone/>
            </a:pPr>
            <a:r>
              <a:rPr lang="en-US" sz="2000" dirty="0" smtClean="0"/>
              <a:t>Mooney, Carol </a:t>
            </a:r>
            <a:r>
              <a:rPr lang="en-US" sz="2000" dirty="0" err="1" smtClean="0"/>
              <a:t>Garhart</a:t>
            </a:r>
            <a:r>
              <a:rPr lang="en-US" sz="2000" dirty="0" smtClean="0"/>
              <a:t>. (2000). </a:t>
            </a:r>
            <a:r>
              <a:rPr lang="en-US" sz="2000" i="1" dirty="0" smtClean="0"/>
              <a:t>Theories of Childhood: An Introduction to Dewey, Montessori, Erikson, Piaget, and </a:t>
            </a:r>
            <a:r>
              <a:rPr lang="en-US" sz="2000" i="1" dirty="0" err="1" smtClean="0"/>
              <a:t>Vygotsky</a:t>
            </a:r>
            <a:r>
              <a:rPr lang="en-US" sz="2000" i="1" dirty="0" smtClean="0"/>
              <a:t>. </a:t>
            </a:r>
            <a:r>
              <a:rPr lang="en-US" sz="2000" dirty="0" smtClean="0"/>
              <a:t>USA: </a:t>
            </a:r>
            <a:r>
              <a:rPr lang="en-US" sz="2000" dirty="0" err="1" smtClean="0"/>
              <a:t>Redleaf</a:t>
            </a:r>
            <a:r>
              <a:rPr lang="en-US" sz="2000" dirty="0" smtClean="0"/>
              <a:t> Press.</a:t>
            </a:r>
            <a:endParaRPr lang="id-ID" sz="2000" dirty="0" smtClean="0"/>
          </a:p>
          <a:p>
            <a:pPr>
              <a:buNone/>
            </a:pPr>
            <a:r>
              <a:rPr lang="en-US" sz="2000" dirty="0" err="1" smtClean="0"/>
              <a:t>Musthafa</a:t>
            </a:r>
            <a:r>
              <a:rPr lang="en-US" sz="2000" dirty="0" smtClean="0"/>
              <a:t>, </a:t>
            </a:r>
            <a:r>
              <a:rPr lang="en-US" sz="2000" dirty="0" err="1" smtClean="0"/>
              <a:t>Bachrudin</a:t>
            </a:r>
            <a:r>
              <a:rPr lang="en-US" sz="2000" dirty="0" smtClean="0"/>
              <a:t>. (2000). </a:t>
            </a:r>
            <a:r>
              <a:rPr lang="en-US" sz="2000" i="1" dirty="0" smtClean="0"/>
              <a:t>Teaching English to Young Learners: 	Principles &amp; Techniques.  </a:t>
            </a:r>
            <a:r>
              <a:rPr lang="en-US" sz="2000" dirty="0" smtClean="0"/>
              <a:t>Bandung: </a:t>
            </a:r>
            <a:r>
              <a:rPr lang="en-US" sz="2000" dirty="0" err="1" smtClean="0"/>
              <a:t>Pasca</a:t>
            </a:r>
            <a:r>
              <a:rPr lang="en-US" sz="2000" dirty="0" smtClean="0"/>
              <a:t> </a:t>
            </a:r>
            <a:r>
              <a:rPr lang="en-US" sz="2000" dirty="0" err="1" smtClean="0"/>
              <a:t>Sarjana</a:t>
            </a:r>
            <a:r>
              <a:rPr lang="en-US" sz="2000" dirty="0" smtClean="0"/>
              <a:t> </a:t>
            </a:r>
            <a:r>
              <a:rPr lang="en-US" sz="2000" dirty="0" err="1" smtClean="0"/>
              <a:t>Universitas</a:t>
            </a:r>
            <a:r>
              <a:rPr lang="en-US" sz="2000" dirty="0" smtClean="0"/>
              <a:t> </a:t>
            </a:r>
            <a:r>
              <a:rPr lang="en-US" sz="2000" dirty="0" err="1" smtClean="0"/>
              <a:t>Pendidikan</a:t>
            </a:r>
            <a:r>
              <a:rPr lang="en-US" sz="2000" dirty="0" smtClean="0"/>
              <a:t> Indonesia.</a:t>
            </a:r>
            <a:endParaRPr lang="id-ID" sz="2000" dirty="0" smtClean="0"/>
          </a:p>
          <a:p>
            <a:pPr>
              <a:buNone/>
            </a:pPr>
            <a:r>
              <a:rPr lang="en-US" sz="2000" dirty="0" smtClean="0"/>
              <a:t>Mustafa, </a:t>
            </a:r>
            <a:r>
              <a:rPr lang="en-US" sz="2000" dirty="0" err="1" smtClean="0"/>
              <a:t>Bachrudin</a:t>
            </a:r>
            <a:r>
              <a:rPr lang="en-US" sz="2000" dirty="0" smtClean="0"/>
              <a:t>. (2008). </a:t>
            </a:r>
            <a:r>
              <a:rPr lang="en-US" sz="2000" i="1" dirty="0" smtClean="0"/>
              <a:t>Teaching English to young learners</a:t>
            </a:r>
            <a:r>
              <a:rPr lang="en-US" sz="2000" dirty="0" smtClean="0"/>
              <a:t>. Bandung: UPI Press. </a:t>
            </a:r>
            <a:endParaRPr lang="id-ID" sz="2000" dirty="0" smtClean="0"/>
          </a:p>
          <a:p>
            <a:pPr>
              <a:buNone/>
            </a:pPr>
            <a:r>
              <a:rPr lang="en-US" sz="2000" dirty="0" smtClean="0"/>
              <a:t>Mustafa, </a:t>
            </a:r>
            <a:r>
              <a:rPr lang="en-US" sz="2000" dirty="0" err="1" smtClean="0"/>
              <a:t>Bachrudin</a:t>
            </a:r>
            <a:r>
              <a:rPr lang="en-US" sz="2000" dirty="0" smtClean="0"/>
              <a:t>. (2010). Teaching English to young learners in Indonesia: Essential requirements. </a:t>
            </a:r>
            <a:r>
              <a:rPr lang="en-US" sz="2000" dirty="0" err="1" smtClean="0"/>
              <a:t>Jurnal</a:t>
            </a:r>
            <a:r>
              <a:rPr lang="en-US" sz="2000" dirty="0" smtClean="0"/>
              <a:t> </a:t>
            </a:r>
            <a:r>
              <a:rPr lang="en-US" sz="2000" i="1" dirty="0" err="1" smtClean="0"/>
              <a:t>Educationist.Vol</a:t>
            </a:r>
            <a:r>
              <a:rPr lang="en-US" sz="2000" i="1" dirty="0" smtClean="0"/>
              <a:t>. 4 no.</a:t>
            </a:r>
            <a:r>
              <a:rPr lang="en-US" sz="2000" dirty="0" smtClean="0"/>
              <a:t>2, </a:t>
            </a:r>
            <a:r>
              <a:rPr lang="en-US" sz="2000" dirty="0" err="1" smtClean="0"/>
              <a:t>Juli</a:t>
            </a:r>
            <a:r>
              <a:rPr lang="en-US" sz="2000" dirty="0" smtClean="0"/>
              <a:t> 2010 pp. 120-125.</a:t>
            </a:r>
            <a:endParaRPr lang="id-ID" sz="2000" dirty="0" smtClean="0"/>
          </a:p>
          <a:p>
            <a:pPr>
              <a:buNone/>
            </a:pPr>
            <a:r>
              <a:rPr lang="en-US" sz="2000" dirty="0" smtClean="0"/>
              <a:t>Paul, David. (2003). </a:t>
            </a:r>
            <a:r>
              <a:rPr lang="en-US" sz="2000" i="1" dirty="0" smtClean="0"/>
              <a:t>Teaching English to Children in Asia</a:t>
            </a:r>
            <a:r>
              <a:rPr lang="en-US" sz="2000" dirty="0" smtClean="0"/>
              <a:t>. </a:t>
            </a:r>
            <a:r>
              <a:rPr lang="en-US" sz="2000" dirty="0" err="1" smtClean="0"/>
              <a:t>Hongkong</a:t>
            </a:r>
            <a:r>
              <a:rPr lang="en-US" sz="2000" dirty="0" smtClean="0"/>
              <a:t>; Longman Asia ELT.</a:t>
            </a:r>
            <a:endParaRPr lang="id-ID" sz="2000" dirty="0" smtClean="0"/>
          </a:p>
          <a:p>
            <a:pPr>
              <a:buNone/>
            </a:pPr>
            <a:r>
              <a:rPr lang="en-US" sz="2000" dirty="0" smtClean="0"/>
              <a:t>Pinter, </a:t>
            </a:r>
            <a:r>
              <a:rPr lang="en-US" sz="2000" dirty="0" err="1" smtClean="0"/>
              <a:t>Annamaria</a:t>
            </a:r>
            <a:r>
              <a:rPr lang="en-US" sz="2000" dirty="0" smtClean="0"/>
              <a:t>. (2006). </a:t>
            </a:r>
            <a:r>
              <a:rPr lang="en-US" sz="2000" i="1" dirty="0" smtClean="0"/>
              <a:t>Teaching Young Language Learners. </a:t>
            </a:r>
            <a:r>
              <a:rPr lang="en-US" sz="2000" dirty="0" smtClean="0"/>
              <a:t>Oxford: Oxford </a:t>
            </a:r>
            <a:r>
              <a:rPr lang="id-ID" sz="2000" dirty="0" smtClean="0"/>
              <a:t>     </a:t>
            </a:r>
            <a:r>
              <a:rPr lang="en-US" sz="2000" dirty="0" smtClean="0"/>
              <a:t>University Press.</a:t>
            </a:r>
            <a:endParaRPr lang="id-ID" sz="2000" dirty="0" smtClean="0"/>
          </a:p>
          <a:p>
            <a:pPr algn="just">
              <a:buNone/>
            </a:pPr>
            <a:r>
              <a:rPr lang="en-US" sz="2000" dirty="0" smtClean="0"/>
              <a:t>Slattery, M. &amp; Willis, J. (2005). </a:t>
            </a:r>
            <a:r>
              <a:rPr lang="en-US" sz="2000" i="1" dirty="0" smtClean="0"/>
              <a:t>English for Primary Teachers: A Handbook  of Activities and Classroom Language. </a:t>
            </a:r>
            <a:r>
              <a:rPr lang="en-US" sz="2000" dirty="0" smtClean="0"/>
              <a:t>Oxford: Oxford University Press.</a:t>
            </a:r>
          </a:p>
          <a:p>
            <a:pPr algn="just">
              <a:buNone/>
            </a:pPr>
            <a:r>
              <a:rPr lang="en-US" sz="2000" dirty="0" err="1" smtClean="0"/>
              <a:t>Youtube</a:t>
            </a:r>
            <a:endParaRPr lang="en-US" sz="2000" dirty="0" smtClean="0"/>
          </a:p>
        </p:txBody>
      </p:sp>
      <p:pic>
        <p:nvPicPr>
          <p:cNvPr id="303107" name="Picture 2"/>
          <p:cNvPicPr>
            <a:picLocks noChangeAspect="1" noChangeArrowheads="1"/>
          </p:cNvPicPr>
          <p:nvPr/>
        </p:nvPicPr>
        <p:blipFill>
          <a:blip r:embed="rId2"/>
          <a:srcRect/>
          <a:stretch>
            <a:fillRect/>
          </a:stretch>
        </p:blipFill>
        <p:spPr bwMode="auto">
          <a:xfrm>
            <a:off x="1979613" y="26989"/>
            <a:ext cx="5329237" cy="1044558"/>
          </a:xfrm>
          <a:prstGeom prst="rect">
            <a:avLst/>
          </a:prstGeom>
          <a:noFill/>
          <a:ln w="9525">
            <a:noFill/>
            <a:miter lim="800000"/>
            <a:headEnd/>
            <a:tailEnd/>
          </a:ln>
        </p:spPr>
      </p:pic>
      <p:pic>
        <p:nvPicPr>
          <p:cNvPr id="303108" name="Picture 2"/>
          <p:cNvPicPr>
            <a:picLocks noChangeAspect="1" noChangeArrowheads="1"/>
          </p:cNvPicPr>
          <p:nvPr/>
        </p:nvPicPr>
        <p:blipFill>
          <a:blip r:embed="rId3"/>
          <a:srcRect/>
          <a:stretch>
            <a:fillRect/>
          </a:stretch>
        </p:blipFill>
        <p:spPr bwMode="auto">
          <a:xfrm>
            <a:off x="7593013" y="5500688"/>
            <a:ext cx="1550987" cy="135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11583</TotalTime>
  <Words>3746</Words>
  <Application>Microsoft Office PowerPoint</Application>
  <PresentationFormat>On-screen Show (4:3)</PresentationFormat>
  <Paragraphs>554</Paragraphs>
  <Slides>95</Slides>
  <Notes>10</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       CHILDREN LANGUAGE TEACHING AND PRACTICE (CELTP) /TECHING ENGLISH TO YOUNG LEARNERS (TEYL) /ENGLISH FOR YOUNG LEARNERS (EYL)        By: Sri Supiah Cahyati, M.Pd</vt:lpstr>
      <vt:lpstr>Session 2</vt:lpstr>
      <vt:lpstr>Theories of Children Learning Development  (Mooney, 2000)</vt:lpstr>
      <vt:lpstr>   Child Development</vt:lpstr>
      <vt:lpstr>Theories of Children Learning Development  (Mooney, 2000)</vt:lpstr>
      <vt:lpstr>Theories of Children Learning Development  (Mooney, 2000)</vt:lpstr>
      <vt:lpstr>Theories of Children Learning Development  (Mooney, 2000)</vt:lpstr>
      <vt:lpstr>Theories of Children Learning Development  (Mooney, 2000)</vt:lpstr>
      <vt:lpstr>Theories of Children Learning Development  (Mooney, 2000)</vt:lpstr>
      <vt:lpstr>Theories of Children Learning Development  (Mooney, 2000)</vt:lpstr>
      <vt:lpstr>Theories of Children Learning Development  (Mooney, 2000)</vt:lpstr>
      <vt:lpstr>Input Hypothesis (Cont.)</vt:lpstr>
      <vt:lpstr>Input Hypothesis (Cont.)</vt:lpstr>
      <vt:lpstr>Theories of Children Learning Development  (Mooney, 2000)</vt:lpstr>
      <vt:lpstr>Theories of Children Learning Development  (Mooney, 2000)</vt:lpstr>
      <vt:lpstr>PowerPoint Presentation</vt:lpstr>
      <vt:lpstr>Theories of Children Learning Development  (Mooney, 2000)</vt:lpstr>
      <vt:lpstr>Multiple Intelligences  &amp;  Implication to EYL Class</vt:lpstr>
      <vt:lpstr>Multiple Intelligences  &amp;  Implication to EYL Class</vt:lpstr>
      <vt:lpstr>PowerPoint Presentation</vt:lpstr>
      <vt:lpstr>PowerPoint Presentation</vt:lpstr>
      <vt:lpstr>PowerPoint Presentation</vt:lpstr>
      <vt:lpstr>PowerPoint Presentation</vt:lpstr>
      <vt:lpstr>Multiple Intelligences  (from different sources)</vt:lpstr>
      <vt:lpstr>Multiple Intelligences  (from different sources)</vt:lpstr>
      <vt:lpstr>Multiple Intelligences  (from different sources)</vt:lpstr>
      <vt:lpstr>Multiple Intelligences  (from different sources)</vt:lpstr>
      <vt:lpstr>Multiple Intelligences  (from different sources)</vt:lpstr>
      <vt:lpstr> 3Rainbow  (Pelangi) </vt:lpstr>
      <vt:lpstr> 3 I Love Everybody (Aku Sayang Ibu ) </vt:lpstr>
      <vt:lpstr>  3 Family  </vt:lpstr>
      <vt:lpstr> 3 Little Teapot (Teko Kecil ) </vt:lpstr>
      <vt:lpstr>Multiple Intelligences  (from different sources)</vt:lpstr>
      <vt:lpstr>Multiple Intelligences  (from different sources)</vt:lpstr>
      <vt:lpstr>Multiple Intelligences  (from different sources)</vt:lpstr>
      <vt:lpstr>Implication to EYL Class  (Paul, 2003)</vt:lpstr>
      <vt:lpstr>PowerPoint Presentation</vt:lpstr>
      <vt:lpstr>Creating English-rich environment at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Always check the spelling!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 usia 0 – 3 tahun:</vt:lpstr>
      <vt:lpstr>Materi usia 3 tahun ke atas:</vt:lpstr>
      <vt:lpstr>Materi usia 3 tahun ke atas:</vt:lpstr>
      <vt:lpstr>PowerPoint Presentation</vt:lpstr>
      <vt:lpstr>Metode Pembelajaran</vt:lpstr>
      <vt:lpstr>TEYL in Indonesia Context  (Musthafa, 2010)</vt:lpstr>
      <vt:lpstr>TEYL in Indonesia Context  (Musthafa, 2010)</vt:lpstr>
      <vt:lpstr>The Problem of  EYL in Indonesia Context  (Fadilah, 2017)</vt:lpstr>
      <vt:lpstr>English Lesson at  Elementary Education  (Maili, 2018)</vt:lpstr>
      <vt:lpstr> Benefit of Learning More Languages (Chapelton, 2016). </vt:lpstr>
      <vt:lpstr>Classroom Language</vt:lpstr>
      <vt:lpstr>PowerPoint Presentation</vt:lpstr>
      <vt:lpstr>PowerPoint Presentation</vt:lpstr>
      <vt:lpstr>PowerPoint Presentation</vt:lpstr>
      <vt:lpstr>Teacher’s Instructions in Organizing the Classroom</vt:lpstr>
      <vt:lpstr>1. Pre-activities:  </vt:lpstr>
      <vt:lpstr>LET’S SING A SONG  </vt:lpstr>
      <vt:lpstr>Teacher’s Instructions in Organizing the Classroom (Classroom Language)</vt:lpstr>
      <vt:lpstr>PowerPoint Presentation</vt:lpstr>
      <vt:lpstr>PowerPoint Presentation</vt:lpstr>
      <vt:lpstr>2. Main-activity:</vt:lpstr>
      <vt:lpstr>Daily Conversation in Classroom </vt:lpstr>
      <vt:lpstr>Teacher’s Instructions in Organizing the Classroom (Classroom Language)</vt:lpstr>
      <vt:lpstr>3. Post-activity:</vt:lpstr>
      <vt:lpstr> Classroom language: General Closing </vt:lpstr>
      <vt:lpstr> Classroom Language: General greetings </vt:lpstr>
      <vt:lpstr> Classroom Language: Teacher’s Instructions </vt:lpstr>
      <vt:lpstr> Classroom Language: Teacher’s Questions (1) </vt:lpstr>
      <vt:lpstr> Classroom Language: Teacher’s Questions (2) </vt:lpstr>
      <vt:lpstr>MOTIVATING EXPRESSIONS</vt:lpstr>
      <vt:lpstr> Motivating Expressions: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ENGLISH TO YOUNG LEARNERS (TEYL)   By: Sri Supiah Cahyati, M.Pd.</dc:title>
  <dc:creator>USER</dc:creator>
  <cp:lastModifiedBy>Windows User</cp:lastModifiedBy>
  <cp:revision>462</cp:revision>
  <dcterms:created xsi:type="dcterms:W3CDTF">2016-08-30T02:29:45Z</dcterms:created>
  <dcterms:modified xsi:type="dcterms:W3CDTF">2019-08-30T05:56:08Z</dcterms:modified>
</cp:coreProperties>
</file>