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044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0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1048691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F34BF5-EEAD-4DF2-8502-12378408A344}" type="datetimeFigureOut">
              <a:rPr lang="id-ID" smtClean="0"/>
              <a:t>29/01/2020</a:t>
            </a:fld>
            <a:endParaRPr lang="id-ID"/>
          </a:p>
        </p:txBody>
      </p:sp>
      <p:sp>
        <p:nvSpPr>
          <p:cNvPr id="1048692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1048693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1048694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1048695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687F20-53D7-430D-98DD-E56829E2354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48879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598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48599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7E423-6FA5-4049-8CCB-67723EDD9C0C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1048600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01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1FA66-6A35-4196-8A8A-A9C90D3FD06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58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5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7E423-6FA5-4049-8CCB-67723EDD9C0C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104866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6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1FA66-6A35-4196-8A8A-A9C90D3FD0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4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4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7E423-6FA5-4049-8CCB-67723EDD9C0C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104864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4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1FA66-6A35-4196-8A8A-A9C90D3FD0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5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58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7E423-6FA5-4049-8CCB-67723EDD9C0C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104858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8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1FA66-6A35-4196-8A8A-A9C90D3FD0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6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4866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7E423-6FA5-4049-8CCB-67723EDD9C0C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104866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6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1FA66-6A35-4196-8A8A-A9C90D3FD06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7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68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69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7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7E423-6FA5-4049-8CCB-67723EDD9C0C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104867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7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1FA66-6A35-4196-8A8A-A9C90D3FD0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3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74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48675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48676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77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7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7E423-6FA5-4049-8CCB-67723EDD9C0C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104867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8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1FA66-6A35-4196-8A8A-A9C90D3FD0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8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3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7E423-6FA5-4049-8CCB-67723EDD9C0C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104864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4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1FA66-6A35-4196-8A8A-A9C90D3FD0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7E423-6FA5-4049-8CCB-67723EDD9C0C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1048682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8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1FA66-6A35-4196-8A8A-A9C90D3FD0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4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85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48686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4868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7E423-6FA5-4049-8CCB-67723EDD9C0C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104868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8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1FA66-6A35-4196-8A8A-A9C90D3FD0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648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649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650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4865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D7E423-6FA5-4049-8CCB-67723EDD9C0C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104865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53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BF1FA66-6A35-4196-8A8A-A9C90D3FD06F}" type="slidenum">
              <a:rPr lang="en-US" smtClean="0"/>
              <a:t>‹#›</a:t>
            </a:fld>
            <a:endParaRPr lang="en-US"/>
          </a:p>
        </p:txBody>
      </p:sp>
      <p:sp>
        <p:nvSpPr>
          <p:cNvPr id="1048654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48655" name="Freeform 9"/>
          <p:cNvSpPr/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48656" name="Freeform 10"/>
          <p:cNvSpPr/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Freeform 6"/>
          <p:cNvSpPr/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48577" name="Freeform 7"/>
          <p:cNvSpPr/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48578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048579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4858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6D7E423-6FA5-4049-8CCB-67723EDD9C0C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1048581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48582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BF1FA66-6A35-4196-8A8A-A9C90D3FD06F}" type="slidenum">
              <a:rPr lang="en-US" smtClean="0"/>
              <a:t>‹#›</a:t>
            </a:fld>
            <a:endParaRPr lang="en-US"/>
          </a:p>
        </p:txBody>
      </p:sp>
      <p:grpSp>
        <p:nvGrpSpPr>
          <p:cNvPr id="17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048583" name="Freeform 11"/>
            <p:cNvSpPr/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16000">
                    <a:schemeClr val="accent2">
                      <a:shade val="75000"/>
                      <a:alpha val="56000"/>
                    </a:schemeClr>
                  </a:gs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048584" name="Freeform 12"/>
            <p:cNvSpPr/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33000">
                    <a:schemeClr val="accent2">
                      <a:alpha val="56000"/>
                    </a:schemeClr>
                  </a:gs>
                  <a:gs pos="44000">
                    <a:schemeClr val="accent1"/>
                  </a:gs>
                  <a:gs pos="74000">
                    <a:schemeClr val="accent4"/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ocabulary.com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142999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Bernard MT Condensed" pitchFamily="18" charset="0"/>
              </a:rPr>
              <a:t>Children language teaching and practice</a:t>
            </a:r>
            <a:endParaRPr lang="en-US" sz="3600" dirty="0">
              <a:solidFill>
                <a:srgbClr val="FF0000"/>
              </a:solidFill>
              <a:latin typeface="Bernard MT Condensed" pitchFamily="18" charset="0"/>
            </a:endParaRPr>
          </a:p>
        </p:txBody>
      </p:sp>
      <p:sp>
        <p:nvSpPr>
          <p:cNvPr id="1048603" name="Subtitle 2"/>
          <p:cNvSpPr>
            <a:spLocks noGrp="1"/>
          </p:cNvSpPr>
          <p:nvPr>
            <p:ph type="subTitle" idx="1"/>
          </p:nvPr>
        </p:nvSpPr>
        <p:spPr>
          <a:xfrm>
            <a:off x="1371600" y="2514600"/>
            <a:ext cx="6705600" cy="3962400"/>
          </a:xfrm>
        </p:spPr>
        <p:txBody>
          <a:bodyPr>
            <a:normAutofit fontScale="96154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askerville Old Face" pitchFamily="18" charset="0"/>
              </a:rPr>
              <a:t>Member of group 3</a:t>
            </a:r>
          </a:p>
          <a:p>
            <a:r>
              <a:rPr lang="en-US" dirty="0" smtClean="0">
                <a:solidFill>
                  <a:schemeClr val="bg1"/>
                </a:solidFill>
                <a:latin typeface="Baskerville Old Face" pitchFamily="18" charset="0"/>
              </a:rPr>
              <a:t>Class B3</a:t>
            </a:r>
          </a:p>
          <a:p>
            <a:r>
              <a:rPr lang="en-US" dirty="0">
                <a:solidFill>
                  <a:schemeClr val="bg1"/>
                </a:solidFill>
                <a:latin typeface="Baskerville Old Face" pitchFamily="18" charset="0"/>
              </a:rPr>
              <a:t>Rani </a:t>
            </a:r>
            <a:r>
              <a:rPr lang="en-US" dirty="0" err="1">
                <a:solidFill>
                  <a:schemeClr val="bg1"/>
                </a:solidFill>
                <a:latin typeface="Baskerville Old Face" pitchFamily="18" charset="0"/>
              </a:rPr>
              <a:t>Indrayani</a:t>
            </a:r>
            <a:r>
              <a:rPr lang="en-US" dirty="0">
                <a:solidFill>
                  <a:schemeClr val="bg1"/>
                </a:solidFill>
                <a:latin typeface="Baskerville Old Face" pitchFamily="18" charset="0"/>
              </a:rPr>
              <a:t> (17220174)</a:t>
            </a:r>
          </a:p>
          <a:p>
            <a:r>
              <a:rPr lang="en-US" dirty="0" err="1">
                <a:solidFill>
                  <a:schemeClr val="bg1"/>
                </a:solidFill>
                <a:latin typeface="Baskerville Old Face" pitchFamily="18" charset="0"/>
              </a:rPr>
              <a:t>Resti</a:t>
            </a:r>
            <a:r>
              <a:rPr lang="en-US" dirty="0">
                <a:solidFill>
                  <a:schemeClr val="bg1"/>
                </a:solidFill>
                <a:latin typeface="Baskerville Old Face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Baskerville Old Face" pitchFamily="18" charset="0"/>
              </a:rPr>
              <a:t>Nuraeni</a:t>
            </a:r>
            <a:r>
              <a:rPr lang="en-US" dirty="0">
                <a:solidFill>
                  <a:schemeClr val="bg1"/>
                </a:solidFill>
                <a:latin typeface="Baskerville Old Face" pitchFamily="18" charset="0"/>
              </a:rPr>
              <a:t> (17220393)</a:t>
            </a:r>
          </a:p>
          <a:p>
            <a:r>
              <a:rPr lang="en-US" dirty="0" err="1">
                <a:solidFill>
                  <a:schemeClr val="bg1"/>
                </a:solidFill>
                <a:latin typeface="Baskerville Old Face" pitchFamily="18" charset="0"/>
              </a:rPr>
              <a:t>Aam</a:t>
            </a:r>
            <a:r>
              <a:rPr lang="en-US" dirty="0">
                <a:solidFill>
                  <a:schemeClr val="bg1"/>
                </a:solidFill>
                <a:latin typeface="Baskerville Old Face" pitchFamily="18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Baskerville Old Face" pitchFamily="18" charset="0"/>
              </a:rPr>
              <a:t>Samirah</a:t>
            </a:r>
            <a:r>
              <a:rPr lang="en-US" dirty="0">
                <a:solidFill>
                  <a:schemeClr val="bg1"/>
                </a:solidFill>
                <a:latin typeface="Baskerville Old Face" pitchFamily="18" charset="0"/>
              </a:rPr>
              <a:t> (17220182)</a:t>
            </a:r>
          </a:p>
          <a:p>
            <a:r>
              <a:rPr lang="en-US" dirty="0" err="1" smtClean="0">
                <a:solidFill>
                  <a:schemeClr val="bg1"/>
                </a:solidFill>
                <a:latin typeface="Baskerville Old Face" pitchFamily="18" charset="0"/>
              </a:rPr>
              <a:t>Siska</a:t>
            </a:r>
            <a:r>
              <a:rPr lang="en-US" dirty="0" smtClean="0">
                <a:solidFill>
                  <a:schemeClr val="bg1"/>
                </a:solidFill>
                <a:latin typeface="Baskerville Old Face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askerville Old Face" pitchFamily="18" charset="0"/>
              </a:rPr>
              <a:t>sri</a:t>
            </a:r>
            <a:r>
              <a:rPr lang="en-US" dirty="0" smtClean="0">
                <a:solidFill>
                  <a:schemeClr val="bg1"/>
                </a:solidFill>
                <a:latin typeface="Baskerville Old Face" pitchFamily="18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Baskerville Old Face" pitchFamily="18" charset="0"/>
              </a:rPr>
              <a:t>Astuti</a:t>
            </a:r>
            <a:r>
              <a:rPr lang="en-US" dirty="0" smtClean="0">
                <a:solidFill>
                  <a:schemeClr val="bg1"/>
                </a:solidFill>
                <a:latin typeface="Baskerville Old Face" pitchFamily="18" charset="0"/>
              </a:rPr>
              <a:t> N (17200172)</a:t>
            </a:r>
          </a:p>
          <a:p>
            <a:r>
              <a:rPr lang="en-US" dirty="0" err="1" smtClean="0">
                <a:solidFill>
                  <a:schemeClr val="bg1"/>
                </a:solidFill>
                <a:latin typeface="Baskerville Old Face" pitchFamily="18" charset="0"/>
              </a:rPr>
              <a:t>Ninda</a:t>
            </a:r>
            <a:r>
              <a:rPr lang="id-ID" smtClean="0">
                <a:solidFill>
                  <a:schemeClr val="bg1"/>
                </a:solidFill>
                <a:latin typeface="Baskerville Old Face" pitchFamily="18" charset="0"/>
              </a:rPr>
              <a:t> Adelia</a:t>
            </a:r>
            <a:r>
              <a:rPr lang="en-US" smtClean="0">
                <a:solidFill>
                  <a:schemeClr val="bg1"/>
                </a:solidFill>
                <a:latin typeface="Baskerville Old Face" pitchFamily="18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Baskerville Old Face" pitchFamily="18" charset="0"/>
              </a:rPr>
              <a:t>(17220403)</a:t>
            </a:r>
          </a:p>
          <a:p>
            <a:r>
              <a:rPr lang="en-US" dirty="0" err="1" smtClean="0">
                <a:solidFill>
                  <a:schemeClr val="bg1"/>
                </a:solidFill>
                <a:latin typeface="Baskerville Old Face" pitchFamily="18" charset="0"/>
              </a:rPr>
              <a:t>Dea</a:t>
            </a:r>
            <a:r>
              <a:rPr lang="en-US" dirty="0" smtClean="0">
                <a:solidFill>
                  <a:schemeClr val="bg1"/>
                </a:solidFill>
                <a:latin typeface="Baskerville Old Face" pitchFamily="18" charset="0"/>
              </a:rPr>
              <a:t> Riva </a:t>
            </a:r>
            <a:r>
              <a:rPr lang="en-US" dirty="0" err="1" smtClean="0">
                <a:solidFill>
                  <a:schemeClr val="bg1"/>
                </a:solidFill>
                <a:latin typeface="Baskerville Old Face" pitchFamily="18" charset="0"/>
              </a:rPr>
              <a:t>Salsabila</a:t>
            </a:r>
            <a:r>
              <a:rPr lang="en-US" dirty="0" smtClean="0">
                <a:solidFill>
                  <a:schemeClr val="bg1"/>
                </a:solidFill>
                <a:latin typeface="Baskerville Old Face" pitchFamily="18" charset="0"/>
              </a:rPr>
              <a:t> (17220181)</a:t>
            </a:r>
          </a:p>
          <a:p>
            <a:endParaRPr lang="en-US" dirty="0">
              <a:solidFill>
                <a:schemeClr val="bg1"/>
              </a:solidFill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48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48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48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48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48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48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48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48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486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48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48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02" grpId="0"/>
      <p:bldP spid="104860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6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Activities which are for children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4863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id-ID" dirty="0" smtClean="0"/>
              <a:t> </a:t>
            </a:r>
            <a:r>
              <a:rPr lang="en-US" dirty="0" smtClean="0"/>
              <a:t>Listen</a:t>
            </a:r>
          </a:p>
          <a:p>
            <a:pPr>
              <a:buFont typeface="Wingdings" pitchFamily="2" charset="2"/>
              <a:buChar char="v"/>
            </a:pPr>
            <a:r>
              <a:rPr lang="id-ID" dirty="0" smtClean="0"/>
              <a:t> </a:t>
            </a:r>
            <a:r>
              <a:rPr lang="en-US" dirty="0" smtClean="0"/>
              <a:t>Sing, whistle, tap, and snap finger while we listen</a:t>
            </a:r>
          </a:p>
          <a:p>
            <a:pPr>
              <a:buFont typeface="Wingdings" pitchFamily="2" charset="2"/>
              <a:buChar char="v"/>
            </a:pPr>
            <a:r>
              <a:rPr lang="id-ID" dirty="0" smtClean="0"/>
              <a:t> </a:t>
            </a:r>
            <a:r>
              <a:rPr lang="en-US" dirty="0" smtClean="0"/>
              <a:t>Sing without listening to any recording</a:t>
            </a:r>
          </a:p>
          <a:p>
            <a:pPr>
              <a:buFont typeface="Wingdings" pitchFamily="2" charset="2"/>
              <a:buChar char="v"/>
            </a:pPr>
            <a:r>
              <a:rPr lang="id-ID" dirty="0" smtClean="0"/>
              <a:t> </a:t>
            </a:r>
            <a:r>
              <a:rPr lang="en-US" dirty="0" smtClean="0"/>
              <a:t>Use songs and music to change an atmosphere or </a:t>
            </a:r>
            <a:r>
              <a:rPr lang="id-ID" dirty="0" smtClean="0"/>
              <a:t>  </a:t>
            </a:r>
            <a:r>
              <a:rPr lang="en-US" dirty="0" smtClean="0"/>
              <a:t>mood.</a:t>
            </a:r>
          </a:p>
          <a:p>
            <a:pPr>
              <a:buFont typeface="Wingdings" pitchFamily="2" charset="2"/>
              <a:buChar char="v"/>
            </a:pPr>
            <a:r>
              <a:rPr lang="id-ID" dirty="0" smtClean="0"/>
              <a:t> </a:t>
            </a:r>
            <a:r>
              <a:rPr lang="en-US" dirty="0" smtClean="0"/>
              <a:t>Use songs and music to make a social environment, from a feeling of community, make friends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1048596" name="Oval Callout 3"/>
          <p:cNvSpPr/>
          <p:nvPr/>
        </p:nvSpPr>
        <p:spPr>
          <a:xfrm>
            <a:off x="1066800" y="533400"/>
            <a:ext cx="7391400" cy="563880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 dirty="0">
                <a:solidFill>
                  <a:srgbClr val="FF0000"/>
                </a:solidFill>
              </a:rPr>
              <a:t>ANIMALS </a:t>
            </a:r>
            <a:r>
              <a:rPr lang="id-ID" sz="2000" b="1" dirty="0" smtClean="0">
                <a:solidFill>
                  <a:srgbClr val="FF0000"/>
                </a:solidFill>
              </a:rPr>
              <a:t>HOME</a:t>
            </a:r>
          </a:p>
          <a:p>
            <a:pPr algn="ctr"/>
            <a:endParaRPr lang="id-ID" b="1" dirty="0">
              <a:solidFill>
                <a:srgbClr val="FF0000"/>
              </a:solidFill>
            </a:endParaRPr>
          </a:p>
          <a:p>
            <a:pPr algn="ctr"/>
            <a:r>
              <a:rPr lang="id-ID" b="1" dirty="0">
                <a:solidFill>
                  <a:schemeClr val="bg1"/>
                </a:solidFill>
              </a:rPr>
              <a:t>Dear rabbit, dear rabbit where do you live?</a:t>
            </a:r>
          </a:p>
          <a:p>
            <a:pPr algn="ctr"/>
            <a:r>
              <a:rPr lang="id-ID" b="1" dirty="0">
                <a:solidFill>
                  <a:schemeClr val="bg1"/>
                </a:solidFill>
              </a:rPr>
              <a:t>I live in the burrow, joyful and happy.</a:t>
            </a:r>
          </a:p>
          <a:p>
            <a:pPr algn="ctr"/>
            <a:r>
              <a:rPr lang="id-ID" b="1" dirty="0">
                <a:solidFill>
                  <a:schemeClr val="bg1"/>
                </a:solidFill>
              </a:rPr>
              <a:t>Dear monkey, dear monkey where do you live?</a:t>
            </a:r>
          </a:p>
          <a:p>
            <a:pPr algn="ctr"/>
            <a:r>
              <a:rPr lang="id-ID" b="1" dirty="0">
                <a:solidFill>
                  <a:schemeClr val="bg1"/>
                </a:solidFill>
              </a:rPr>
              <a:t>I live in the treetops, joyful and happy</a:t>
            </a:r>
          </a:p>
          <a:p>
            <a:pPr algn="ctr"/>
            <a:r>
              <a:rPr lang="id-ID" b="1" dirty="0">
                <a:solidFill>
                  <a:schemeClr val="bg1"/>
                </a:solidFill>
              </a:rPr>
              <a:t>Dear birdie, dear birdie where do you live?</a:t>
            </a:r>
          </a:p>
          <a:p>
            <a:pPr algn="ctr"/>
            <a:r>
              <a:rPr lang="id-ID" b="1" dirty="0">
                <a:solidFill>
                  <a:schemeClr val="bg1"/>
                </a:solidFill>
              </a:rPr>
              <a:t>I live in the nest, joyful and happy</a:t>
            </a:r>
          </a:p>
          <a:p>
            <a:pPr algn="ctr"/>
            <a:r>
              <a:rPr lang="id-ID" b="1" smtClean="0">
                <a:solidFill>
                  <a:schemeClr val="bg1"/>
                </a:solidFill>
              </a:rPr>
              <a:t>Dear </a:t>
            </a:r>
            <a:r>
              <a:rPr lang="id-ID" b="1" dirty="0">
                <a:solidFill>
                  <a:schemeClr val="bg1"/>
                </a:solidFill>
              </a:rPr>
              <a:t>duck, dear duck where do you live?</a:t>
            </a:r>
          </a:p>
          <a:p>
            <a:pPr algn="ctr"/>
            <a:r>
              <a:rPr lang="id-ID" b="1" dirty="0">
                <a:solidFill>
                  <a:schemeClr val="bg1"/>
                </a:solidFill>
              </a:rPr>
              <a:t>I live in the pond, joyful and happy</a:t>
            </a:r>
          </a:p>
          <a:p>
            <a:pPr algn="ctr"/>
            <a:r>
              <a:rPr lang="id-ID" b="1" dirty="0">
                <a:solidFill>
                  <a:schemeClr val="bg1"/>
                </a:solidFill>
              </a:rPr>
              <a:t>Dear doggie, dear doggie where do you live?</a:t>
            </a:r>
          </a:p>
          <a:p>
            <a:pPr algn="ctr"/>
            <a:r>
              <a:rPr lang="id-ID" b="1" dirty="0">
                <a:solidFill>
                  <a:schemeClr val="bg1"/>
                </a:solidFill>
              </a:rPr>
              <a:t>I live in the kennel joyful and happy</a:t>
            </a:r>
          </a:p>
          <a:p>
            <a:pPr algn="ctr"/>
            <a:r>
              <a:rPr lang="id-ID" b="1" dirty="0">
                <a:solidFill>
                  <a:schemeClr val="bg1"/>
                </a:solidFill>
              </a:rPr>
              <a:t>Dear horse, dear horse where do you live?</a:t>
            </a:r>
          </a:p>
          <a:p>
            <a:pPr algn="ctr"/>
            <a:r>
              <a:rPr lang="id-ID" b="1" dirty="0">
                <a:solidFill>
                  <a:schemeClr val="bg1"/>
                </a:solidFill>
              </a:rPr>
              <a:t>I live in the stable joyful and happy</a:t>
            </a:r>
            <a:endParaRPr lang="id-ID" sz="1600" b="1" dirty="0">
              <a:solidFill>
                <a:schemeClr val="bg1"/>
              </a:solidFill>
            </a:endParaRPr>
          </a:p>
          <a:p>
            <a:pPr algn="ctr"/>
            <a:endParaRPr lang="en-US" sz="16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269203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104859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hlinkClick r:id="rId2"/>
              </a:rPr>
              <a:t>www.vocabulary.com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http/://www.academia.edu</a:t>
            </a:r>
          </a:p>
          <a:p>
            <a:pPr marL="0" indent="0">
              <a:buNone/>
            </a:pPr>
            <a:r>
              <a:rPr lang="en-US" dirty="0" smtClean="0"/>
              <a:t>Power point of miss </a:t>
            </a:r>
            <a:r>
              <a:rPr lang="en-US" dirty="0" err="1" smtClean="0"/>
              <a:t>sri</a:t>
            </a:r>
            <a:r>
              <a:rPr lang="en-US" dirty="0" smtClean="0"/>
              <a:t> </a:t>
            </a:r>
            <a:r>
              <a:rPr lang="en-US" dirty="0" err="1" smtClean="0"/>
              <a:t>supiah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b="1" dirty="0" smtClean="0"/>
              <a:t>Thanks for attention</a:t>
            </a:r>
            <a:endParaRPr lang="en-US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11430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Bradley Hand ITC" pitchFamily="66" charset="0"/>
              </a:rPr>
              <a:t>TEACHING MATERIAL</a:t>
            </a:r>
            <a:endParaRPr lang="en-US" b="1" dirty="0">
              <a:solidFill>
                <a:schemeClr val="tx1"/>
              </a:solidFill>
              <a:latin typeface="Bradley Hand ITC" pitchFamily="66" charset="0"/>
            </a:endParaRPr>
          </a:p>
        </p:txBody>
      </p:sp>
      <p:sp>
        <p:nvSpPr>
          <p:cNvPr id="104860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itchFamily="2" charset="2"/>
              <a:buChar char="Ø"/>
            </a:pPr>
            <a:r>
              <a:rPr lang="en-US" dirty="0" smtClean="0"/>
              <a:t>Teaching  Grammar to young learners</a:t>
            </a:r>
          </a:p>
          <a:p>
            <a:pPr algn="ctr">
              <a:buFont typeface="Wingdings" pitchFamily="2" charset="2"/>
              <a:buChar char="Ø"/>
            </a:pPr>
            <a:endParaRPr lang="en-US" dirty="0"/>
          </a:p>
          <a:p>
            <a:pPr algn="ctr">
              <a:buFont typeface="Wingdings" pitchFamily="2" charset="2"/>
              <a:buChar char="Ø"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algn="ctr"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Teaching </a:t>
            </a:r>
            <a:r>
              <a:rPr lang="en-US" dirty="0"/>
              <a:t>E</a:t>
            </a:r>
            <a:r>
              <a:rPr lang="en-US" dirty="0" smtClean="0"/>
              <a:t>nglish through Song and chants &amp; Rhymes young learner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1048606" name="Smiley Face 3"/>
          <p:cNvSpPr/>
          <p:nvPr/>
        </p:nvSpPr>
        <p:spPr>
          <a:xfrm>
            <a:off x="4114800" y="2590800"/>
            <a:ext cx="1371600" cy="12192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607" name="5-Point Star 4"/>
          <p:cNvSpPr/>
          <p:nvPr/>
        </p:nvSpPr>
        <p:spPr>
          <a:xfrm>
            <a:off x="1600200" y="5410200"/>
            <a:ext cx="457200" cy="457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608" name="5-Point Star 5"/>
          <p:cNvSpPr/>
          <p:nvPr/>
        </p:nvSpPr>
        <p:spPr>
          <a:xfrm>
            <a:off x="4343400" y="5631873"/>
            <a:ext cx="914400" cy="838200"/>
          </a:xfrm>
          <a:prstGeom prst="star5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609" name="5-Point Star 6"/>
          <p:cNvSpPr/>
          <p:nvPr/>
        </p:nvSpPr>
        <p:spPr>
          <a:xfrm>
            <a:off x="7315200" y="5410200"/>
            <a:ext cx="533400" cy="457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48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486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0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91312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Teaching Grammar to young learner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1048611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458200" cy="51054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1048612" name="Cloud Callout 3"/>
          <p:cNvSpPr/>
          <p:nvPr/>
        </p:nvSpPr>
        <p:spPr>
          <a:xfrm>
            <a:off x="533400" y="1905000"/>
            <a:ext cx="8001000" cy="42672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Grammar is the set of language rules that you use,, most of the time unconsciously, to create phrases and sentence that convey meaning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912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b="1" dirty="0" smtClean="0"/>
              <a:t> </a:t>
            </a:r>
            <a:r>
              <a:rPr lang="id-ID" sz="2800" b="1" dirty="0"/>
              <a:t>G</a:t>
            </a:r>
            <a:r>
              <a:rPr lang="en-US" sz="2800" b="1" dirty="0" err="1" smtClean="0"/>
              <a:t>rammar</a:t>
            </a:r>
            <a:r>
              <a:rPr lang="en-US" sz="2800" b="1" dirty="0" smtClean="0"/>
              <a:t> </a:t>
            </a:r>
            <a:r>
              <a:rPr lang="en-US" sz="2800" b="1" dirty="0"/>
              <a:t>should be taught &amp; </a:t>
            </a:r>
            <a:r>
              <a:rPr lang="en-US" sz="2800" b="1" dirty="0" smtClean="0"/>
              <a:t>learn</a:t>
            </a:r>
            <a:r>
              <a:rPr lang="id-ID" sz="2800" b="1" dirty="0" smtClean="0"/>
              <a:t>t</a:t>
            </a:r>
            <a:r>
              <a:rPr lang="en-US" sz="2800" b="1" dirty="0" smtClean="0"/>
              <a:t> </a:t>
            </a:r>
            <a:r>
              <a:rPr lang="en-US" sz="2800" b="1" dirty="0"/>
              <a:t>together. It’s better if </a:t>
            </a:r>
            <a:r>
              <a:rPr lang="en-US" sz="2800" b="1" i="1" dirty="0"/>
              <a:t>grammar</a:t>
            </a:r>
            <a:r>
              <a:rPr lang="en-US" sz="2800" b="1" dirty="0"/>
              <a:t> is noticed &amp; learnt </a:t>
            </a:r>
            <a:r>
              <a:rPr lang="en-US" sz="2800" b="1" i="1" dirty="0"/>
              <a:t>from meaning-focused input</a:t>
            </a:r>
            <a:r>
              <a:rPr lang="en-US" sz="2800" b="1" dirty="0"/>
              <a:t>, children need to be able to see the relationship between </a:t>
            </a:r>
            <a:r>
              <a:rPr lang="en-US" sz="2800" b="1" i="1" dirty="0"/>
              <a:t>form &amp; function</a:t>
            </a:r>
            <a:r>
              <a:rPr lang="en-US" sz="2800" b="1" dirty="0"/>
              <a:t>. </a:t>
            </a:r>
            <a:endParaRPr lang="en-US" sz="2800" b="1" dirty="0" smtClean="0"/>
          </a:p>
          <a:p>
            <a:pPr marL="0" indent="0" algn="ctr">
              <a:buNone/>
            </a:pPr>
            <a:endParaRPr lang="en-US" sz="2800" b="1" dirty="0"/>
          </a:p>
          <a:p>
            <a:pPr marL="0" indent="0" algn="ctr">
              <a:buNone/>
            </a:pPr>
            <a:endParaRPr lang="en-US" sz="2800" b="1" dirty="0" smtClean="0"/>
          </a:p>
          <a:p>
            <a:pPr marL="0" indent="0" algn="ctr">
              <a:buNone/>
            </a:pPr>
            <a:r>
              <a:rPr lang="en-US" sz="2800" b="1" dirty="0"/>
              <a:t>Teacher should provide lots of meaningful practice, recycling, &amp; guidance in attending to language form. So children will </a:t>
            </a:r>
            <a:r>
              <a:rPr lang="en-US" sz="2800" b="1" i="1" dirty="0"/>
              <a:t>learn grammar in a holistic way</a:t>
            </a:r>
            <a:endParaRPr lang="id-ID" sz="2800" b="1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What Grammar to teach?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4861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b="1" dirty="0"/>
              <a:t>Facts. </a:t>
            </a:r>
          </a:p>
          <a:p>
            <a:pPr>
              <a:buNone/>
            </a:pPr>
            <a:r>
              <a:rPr lang="en-US" sz="2000" b="1" dirty="0"/>
              <a:t>		Example: the plural of </a:t>
            </a:r>
            <a:r>
              <a:rPr lang="en-US" sz="2000" b="1" i="1" dirty="0"/>
              <a:t>foot</a:t>
            </a:r>
            <a:r>
              <a:rPr lang="en-US" sz="2000" b="1" dirty="0"/>
              <a:t> is </a:t>
            </a:r>
            <a:r>
              <a:rPr lang="en-US" sz="2000" b="1" i="1" dirty="0"/>
              <a:t>feet</a:t>
            </a:r>
            <a:r>
              <a:rPr lang="en-US" sz="2000" b="1" dirty="0"/>
              <a:t>, </a:t>
            </a:r>
            <a:r>
              <a:rPr lang="en-US" sz="2000" b="1" i="1" dirty="0"/>
              <a:t>not foots</a:t>
            </a:r>
            <a:r>
              <a:rPr lang="en-US" sz="2000" b="1" dirty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sz="2000" b="1" dirty="0"/>
              <a:t>Patterns. </a:t>
            </a:r>
          </a:p>
          <a:p>
            <a:pPr>
              <a:buNone/>
            </a:pPr>
            <a:r>
              <a:rPr lang="en-US" sz="2000" b="1" dirty="0"/>
              <a:t>		Example: My favorite (color/food) is</a:t>
            </a:r>
            <a:r>
              <a:rPr lang="id-ID" sz="2000" b="1" dirty="0"/>
              <a:t> </a:t>
            </a:r>
            <a:r>
              <a:rPr lang="en-US" sz="2000" b="1" dirty="0"/>
              <a:t>(blue/fried chicken).</a:t>
            </a:r>
          </a:p>
          <a:p>
            <a:pPr>
              <a:buFont typeface="Arial" pitchFamily="34" charset="0"/>
              <a:buChar char="•"/>
            </a:pPr>
            <a:r>
              <a:rPr lang="en-US" sz="2000" b="1" dirty="0"/>
              <a:t>Choices. </a:t>
            </a:r>
          </a:p>
          <a:p>
            <a:pPr>
              <a:buNone/>
            </a:pPr>
            <a:r>
              <a:rPr lang="en-US" sz="2000" b="1" dirty="0"/>
              <a:t>		Example: I like swimming/reading/…etc.</a:t>
            </a:r>
          </a:p>
          <a:p>
            <a:pPr>
              <a:buNone/>
            </a:pPr>
            <a:r>
              <a:rPr lang="en-US" sz="2000" b="1" dirty="0"/>
              <a:t>			   I go to school by car/on foot/…etc.</a:t>
            </a:r>
          </a:p>
          <a:p>
            <a:endParaRPr lang="en-US" dirty="0"/>
          </a:p>
        </p:txBody>
      </p:sp>
      <p:sp>
        <p:nvSpPr>
          <p:cNvPr id="1048616" name="Heart 3"/>
          <p:cNvSpPr/>
          <p:nvPr/>
        </p:nvSpPr>
        <p:spPr>
          <a:xfrm>
            <a:off x="3581400" y="5105400"/>
            <a:ext cx="2133600" cy="1524000"/>
          </a:xfrm>
          <a:prstGeom prst="hear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617" name="Curved Down Ribbon 4"/>
          <p:cNvSpPr/>
          <p:nvPr/>
        </p:nvSpPr>
        <p:spPr>
          <a:xfrm>
            <a:off x="228600" y="5853545"/>
            <a:ext cx="838200" cy="762000"/>
          </a:xfrm>
          <a:prstGeom prst="ellipse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618" name="Down Ribbon 5"/>
          <p:cNvSpPr/>
          <p:nvPr/>
        </p:nvSpPr>
        <p:spPr>
          <a:xfrm>
            <a:off x="7924800" y="6096000"/>
            <a:ext cx="1066800" cy="612648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"/>
          <p:cNvSpPr>
            <a:spLocks noGrp="1"/>
          </p:cNvSpPr>
          <p:nvPr>
            <p:ph type="title"/>
          </p:nvPr>
        </p:nvSpPr>
        <p:spPr>
          <a:xfrm>
            <a:off x="27709" y="228600"/>
            <a:ext cx="6906491" cy="6096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Characteristic of Children</a:t>
            </a:r>
            <a:endParaRPr lang="en-US" b="1" dirty="0"/>
          </a:p>
        </p:txBody>
      </p:sp>
      <p:sp>
        <p:nvSpPr>
          <p:cNvPr id="1048620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534400" cy="53340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048621" name="Horizontal Scroll 3"/>
          <p:cNvSpPr/>
          <p:nvPr/>
        </p:nvSpPr>
        <p:spPr>
          <a:xfrm>
            <a:off x="325582" y="1143000"/>
            <a:ext cx="2971800" cy="29718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Children learn their first language by identifying the most relevant content words in the content of their own experience</a:t>
            </a:r>
          </a:p>
          <a:p>
            <a:pPr algn="ctr"/>
            <a:endParaRPr lang="en-US" dirty="0"/>
          </a:p>
        </p:txBody>
      </p:sp>
      <p:sp>
        <p:nvSpPr>
          <p:cNvPr id="1048622" name="Horizontal Scroll 4"/>
          <p:cNvSpPr/>
          <p:nvPr/>
        </p:nvSpPr>
        <p:spPr>
          <a:xfrm>
            <a:off x="5486400" y="990600"/>
            <a:ext cx="3124200" cy="29718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Children, especially young children are repetitive learner-repetition in content is the keystone to making progress.</a:t>
            </a:r>
          </a:p>
          <a:p>
            <a:pPr algn="ctr"/>
            <a:endParaRPr lang="en-US" dirty="0"/>
          </a:p>
        </p:txBody>
      </p:sp>
      <p:pic>
        <p:nvPicPr>
          <p:cNvPr id="2097152" name="Picture 5" descr="http://brightbeginningsnyc.com/wp-content/uploads/2013/10/Diversity-children-playing-clip-art-3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4850" y="4648200"/>
            <a:ext cx="7886700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8623" name="Curved Down Arrow 7"/>
          <p:cNvSpPr/>
          <p:nvPr/>
        </p:nvSpPr>
        <p:spPr>
          <a:xfrm>
            <a:off x="3581400" y="1905000"/>
            <a:ext cx="1676400" cy="8382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50292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Example of Patterns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48625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8686800" cy="5410200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>
                <a:latin typeface="Times" pitchFamily="18" charset="0"/>
              </a:rPr>
              <a:t>Teacher Talk</a:t>
            </a:r>
            <a:r>
              <a:rPr lang="en-US" sz="2800" dirty="0">
                <a:latin typeface="Times" pitchFamily="18" charset="0"/>
              </a:rPr>
              <a:t>: (Wave your hand over the page.) “Look! I see a park. I see boys and girls. The boys and girls are in the park.” </a:t>
            </a:r>
            <a:r>
              <a:rPr lang="en-US" sz="2800" b="1" dirty="0">
                <a:latin typeface="Times" pitchFamily="18" charset="0"/>
              </a:rPr>
              <a:t>Repeat</a:t>
            </a:r>
            <a:r>
              <a:rPr lang="en-US" sz="2800" dirty="0">
                <a:latin typeface="Times" pitchFamily="18" charset="0"/>
              </a:rPr>
              <a:t>. “The boys and girls are in the park.”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97153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61728" y="2514601"/>
            <a:ext cx="2705672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8626" name="Cloud 4"/>
          <p:cNvSpPr/>
          <p:nvPr/>
        </p:nvSpPr>
        <p:spPr>
          <a:xfrm>
            <a:off x="0" y="2286000"/>
            <a:ext cx="2971800" cy="18288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Times" pitchFamily="18" charset="0"/>
              </a:rPr>
              <a:t>.</a:t>
            </a:r>
            <a:r>
              <a:rPr lang="en-US" b="1" dirty="0">
                <a:latin typeface="Times" pitchFamily="18" charset="0"/>
              </a:rPr>
              <a:t> </a:t>
            </a:r>
            <a:r>
              <a:rPr lang="en-US" b="1" dirty="0">
                <a:solidFill>
                  <a:schemeClr val="tx1"/>
                </a:solidFill>
                <a:latin typeface="Times" pitchFamily="18" charset="0"/>
              </a:rPr>
              <a:t>Teacher</a:t>
            </a:r>
            <a:r>
              <a:rPr lang="en-US" dirty="0">
                <a:latin typeface="Times" pitchFamily="18" charset="0"/>
              </a:rPr>
              <a:t>: (Point to the slide. Ask children to listen, point, and repeat) </a:t>
            </a:r>
            <a:r>
              <a:rPr lang="en-US" b="1" dirty="0">
                <a:solidFill>
                  <a:schemeClr val="tx1"/>
                </a:solidFill>
                <a:latin typeface="Times" pitchFamily="18" charset="0"/>
              </a:rPr>
              <a:t>This is a slide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48627" name="Cloud 5"/>
          <p:cNvSpPr/>
          <p:nvPr/>
        </p:nvSpPr>
        <p:spPr>
          <a:xfrm>
            <a:off x="0" y="4191000"/>
            <a:ext cx="2971800" cy="24384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Times" pitchFamily="18" charset="0"/>
              </a:rPr>
              <a:t>.</a:t>
            </a:r>
            <a:r>
              <a:rPr lang="en-US" b="1" dirty="0">
                <a:latin typeface="Times" pitchFamily="18" charset="0"/>
              </a:rPr>
              <a:t> </a:t>
            </a:r>
            <a:r>
              <a:rPr lang="en-US" b="1" dirty="0">
                <a:solidFill>
                  <a:schemeClr val="tx1"/>
                </a:solidFill>
                <a:latin typeface="Times" pitchFamily="18" charset="0"/>
              </a:rPr>
              <a:t>Teacher</a:t>
            </a:r>
            <a:r>
              <a:rPr lang="en-US" dirty="0">
                <a:latin typeface="Times" pitchFamily="18" charset="0"/>
              </a:rPr>
              <a:t>: (Point to the swings. Ask children to listen, point, and repeat.)         </a:t>
            </a:r>
            <a:r>
              <a:rPr lang="en-US" b="1" dirty="0">
                <a:solidFill>
                  <a:schemeClr val="tx1"/>
                </a:solidFill>
                <a:latin typeface="Times" pitchFamily="18" charset="0"/>
              </a:rPr>
              <a:t>These are  swings.</a:t>
            </a:r>
          </a:p>
          <a:p>
            <a:pPr algn="ctr"/>
            <a:endParaRPr lang="en-US" dirty="0"/>
          </a:p>
        </p:txBody>
      </p:sp>
      <p:sp>
        <p:nvSpPr>
          <p:cNvPr id="1048628" name="Cloud 6"/>
          <p:cNvSpPr/>
          <p:nvPr/>
        </p:nvSpPr>
        <p:spPr>
          <a:xfrm>
            <a:off x="6019800" y="2286000"/>
            <a:ext cx="3124200" cy="19812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Times" pitchFamily="18" charset="0"/>
              </a:rPr>
              <a:t>Children’s Response:</a:t>
            </a:r>
            <a:r>
              <a:rPr lang="en-US" dirty="0">
                <a:latin typeface="Times" pitchFamily="18" charset="0"/>
              </a:rPr>
              <a:t> (Listen, point, and repeat.) </a:t>
            </a:r>
            <a:r>
              <a:rPr lang="en-US" b="1" dirty="0">
                <a:solidFill>
                  <a:schemeClr val="tx1"/>
                </a:solidFill>
                <a:latin typeface="Times" pitchFamily="18" charset="0"/>
              </a:rPr>
              <a:t>This is a slide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48629" name="Cloud 7"/>
          <p:cNvSpPr/>
          <p:nvPr/>
        </p:nvSpPr>
        <p:spPr>
          <a:xfrm>
            <a:off x="6019800" y="4343400"/>
            <a:ext cx="3124200" cy="23622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Times" pitchFamily="18" charset="0"/>
              </a:rPr>
              <a:t>Children’s Response:</a:t>
            </a:r>
            <a:r>
              <a:rPr lang="en-US" dirty="0">
                <a:solidFill>
                  <a:schemeClr val="tx1"/>
                </a:solidFill>
                <a:latin typeface="Times" pitchFamily="18" charset="0"/>
              </a:rPr>
              <a:t> </a:t>
            </a:r>
            <a:r>
              <a:rPr lang="en-US" dirty="0">
                <a:latin typeface="Times" pitchFamily="18" charset="0"/>
              </a:rPr>
              <a:t>(Listen, point, and repeat.) </a:t>
            </a:r>
            <a:r>
              <a:rPr lang="en-US" b="1" dirty="0">
                <a:solidFill>
                  <a:schemeClr val="tx1"/>
                </a:solidFill>
                <a:latin typeface="Times" pitchFamily="18" charset="0"/>
              </a:rPr>
              <a:t>These are swings.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97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61848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sz="3600" b="1" dirty="0">
                <a:solidFill>
                  <a:srgbClr val="FF0000"/>
                </a:solidFill>
              </a:rPr>
              <a:t>Teaching English through Song and </a:t>
            </a:r>
            <a:r>
              <a:rPr lang="id-ID" sz="3600" b="1" dirty="0" smtClean="0">
                <a:solidFill>
                  <a:srgbClr val="FF0000"/>
                </a:solidFill>
              </a:rPr>
              <a:t>C</a:t>
            </a:r>
            <a:r>
              <a:rPr lang="en-US" sz="3600" b="1" dirty="0" err="1" smtClean="0">
                <a:solidFill>
                  <a:srgbClr val="FF0000"/>
                </a:solidFill>
              </a:rPr>
              <a:t>hants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>
                <a:solidFill>
                  <a:srgbClr val="FF0000"/>
                </a:solidFill>
              </a:rPr>
              <a:t>&amp; Rhymes young learner</a:t>
            </a: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48631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048632" name="Flowchart: Alternate Process 3"/>
          <p:cNvSpPr/>
          <p:nvPr/>
        </p:nvSpPr>
        <p:spPr>
          <a:xfrm>
            <a:off x="533400" y="1600200"/>
            <a:ext cx="3962400" cy="2514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Song, chants and rhymes are full of lexicon, they use authentic language and students can take advantage of their repetition and musicality, contributing to the learning of new expressions.</a:t>
            </a:r>
            <a:endParaRPr lang="en-US" dirty="0"/>
          </a:p>
        </p:txBody>
      </p:sp>
      <p:sp>
        <p:nvSpPr>
          <p:cNvPr id="1048633" name="Flowchart: Alternate Process 5"/>
          <p:cNvSpPr/>
          <p:nvPr/>
        </p:nvSpPr>
        <p:spPr>
          <a:xfrm>
            <a:off x="540327" y="4267200"/>
            <a:ext cx="3962400" cy="2133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Song, chants and rhymes are easy memorize</a:t>
            </a:r>
          </a:p>
          <a:p>
            <a:pPr algn="ctr"/>
            <a:r>
              <a:rPr lang="en-US" dirty="0" smtClean="0"/>
              <a:t>(songs work on our short or long term memory)</a:t>
            </a:r>
            <a:endParaRPr lang="en-US" dirty="0"/>
          </a:p>
        </p:txBody>
      </p:sp>
      <p:pic>
        <p:nvPicPr>
          <p:cNvPr id="20971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1752600"/>
            <a:ext cx="320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4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229600" cy="667512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When and How to use song, chants and rhymes?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048635" name="Content Placeholder 2"/>
          <p:cNvSpPr>
            <a:spLocks noGrp="1"/>
          </p:cNvSpPr>
          <p:nvPr>
            <p:ph idx="1"/>
          </p:nvPr>
        </p:nvSpPr>
        <p:spPr>
          <a:xfrm>
            <a:off x="381000" y="2057400"/>
            <a:ext cx="8229600" cy="251460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id-ID" dirty="0" smtClean="0"/>
              <a:t> </a:t>
            </a:r>
            <a:r>
              <a:rPr lang="en-US" dirty="0" smtClean="0"/>
              <a:t>Playing the song or rhymes for pupils to listen to.</a:t>
            </a:r>
          </a:p>
          <a:p>
            <a:pPr>
              <a:buFont typeface="Wingdings" pitchFamily="2" charset="2"/>
              <a:buChar char="v"/>
            </a:pPr>
            <a:r>
              <a:rPr lang="id-ID" dirty="0" smtClean="0"/>
              <a:t> </a:t>
            </a:r>
            <a:r>
              <a:rPr lang="en-US" dirty="0" smtClean="0"/>
              <a:t>Singing the song or rhymes by ourselves, using mime, gesture or visual aids</a:t>
            </a:r>
          </a:p>
          <a:p>
            <a:pPr>
              <a:buFont typeface="Wingdings" pitchFamily="2" charset="2"/>
              <a:buChar char="v"/>
            </a:pPr>
            <a:r>
              <a:rPr lang="id-ID" dirty="0" smtClean="0"/>
              <a:t> </a:t>
            </a:r>
            <a:r>
              <a:rPr lang="en-US" dirty="0" smtClean="0"/>
              <a:t>Reading and singing the song with the whole class.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628</Words>
  <Application>Microsoft Office PowerPoint</Application>
  <PresentationFormat>On-screen Show (4:3)</PresentationFormat>
  <Paragraphs>84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Children language teaching and practice</vt:lpstr>
      <vt:lpstr>TEACHING MATERIAL</vt:lpstr>
      <vt:lpstr>Teaching Grammar to young learner</vt:lpstr>
      <vt:lpstr>PowerPoint Presentation</vt:lpstr>
      <vt:lpstr>What Grammar to teach?</vt:lpstr>
      <vt:lpstr>Characteristic of Children</vt:lpstr>
      <vt:lpstr>Example of Patterns</vt:lpstr>
      <vt:lpstr> Teaching English through Song and Chants &amp; Rhymes young learner </vt:lpstr>
      <vt:lpstr>When and How to use song, chants and rhymes?</vt:lpstr>
      <vt:lpstr>Activities which are for children</vt:lpstr>
      <vt:lpstr>PowerPoint Presentation</vt:lpstr>
      <vt:lpstr>PowerPoint Presentation</vt:lpstr>
      <vt:lpstr>References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Children language teaching and practice</dc:title>
  <dc:creator>ismail - [2010]</dc:creator>
  <cp:lastModifiedBy>Windows User</cp:lastModifiedBy>
  <cp:revision>1</cp:revision>
  <dcterms:created xsi:type="dcterms:W3CDTF">2019-09-20T22:01:21Z</dcterms:created>
  <dcterms:modified xsi:type="dcterms:W3CDTF">2020-01-29T14:02:33Z</dcterms:modified>
</cp:coreProperties>
</file>