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630" r:id="rId3"/>
    <p:sldId id="430" r:id="rId4"/>
    <p:sldId id="440" r:id="rId5"/>
    <p:sldId id="441" r:id="rId6"/>
    <p:sldId id="442" r:id="rId7"/>
    <p:sldId id="443" r:id="rId8"/>
    <p:sldId id="444" r:id="rId9"/>
    <p:sldId id="445" r:id="rId10"/>
    <p:sldId id="497" r:id="rId11"/>
    <p:sldId id="506" r:id="rId12"/>
    <p:sldId id="607" r:id="rId13"/>
    <p:sldId id="614" r:id="rId14"/>
    <p:sldId id="615" r:id="rId15"/>
    <p:sldId id="616" r:id="rId16"/>
    <p:sldId id="617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625" r:id="rId25"/>
    <p:sldId id="626" r:id="rId26"/>
    <p:sldId id="627" r:id="rId27"/>
    <p:sldId id="628" r:id="rId28"/>
    <p:sldId id="629" r:id="rId29"/>
    <p:sldId id="613" r:id="rId30"/>
    <p:sldId id="633" r:id="rId31"/>
    <p:sldId id="631" r:id="rId32"/>
    <p:sldId id="63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FF00"/>
    <a:srgbClr val="66FFFF"/>
    <a:srgbClr val="9999FF"/>
    <a:srgbClr val="99CCFF"/>
    <a:srgbClr val="0099CC"/>
    <a:srgbClr val="FF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F49579-864F-483F-9154-5F5EE095AEEC}" type="datetimeFigureOut">
              <a:rPr lang="id-ID"/>
              <a:pPr>
                <a:defRPr/>
              </a:pPr>
              <a:t>30/08/2019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0CB965-E422-4A92-8A59-989B48F45C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697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1842-1958-4389-AE99-0A9ABB50F17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EA30-4647-4B6D-983D-7FDCCFDB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5452-80DC-44F6-B14C-D5A6790FC00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2EEF-3B96-460A-9FC6-18C5CD0E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BB4F-4E19-401D-898E-9A8D2FA350A2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686E-B45D-4F53-8777-2C837A68A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3C07-6F55-4249-AE93-6BF45BC31C68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2F0A-A0CB-4BD7-BF19-9145675C3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0CAB-2E96-4FD8-AB16-8437EF368BE6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3AD2-96BE-4378-89F2-D8C586622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5CD-A438-481F-BE1D-32CEFF09752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0B86-6926-440F-BD4A-42985761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D80B-12DB-4C60-BE13-C2B4FFEC096D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40A8-BA49-4D65-A61C-C368E8A0C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EBE5-9F7E-4363-B22B-678090FBA1F1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450E-DD55-4830-99B1-427CD8E8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E611-D5FB-4FC9-9240-1699BE464A71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507F-C89B-43A6-90AB-E52C39E4F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D161-8E5B-4854-A4DF-5C64A06147CB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91EA-7945-4F87-99E8-3FCC0F86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5495-1FBC-48EC-9BCC-B3BD5BCAE71D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E075-BAE0-4F65-AFF2-60A083C31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903FF8-8D63-4749-ABED-C648E7F7849B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39BFF-FF7D-4F0D-8A72-E4BEAB35B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arflashcards.com/" TargetMode="External"/><Relationship Id="rId3" Type="http://schemas.openxmlformats.org/officeDocument/2006/relationships/hyperlink" Target="https://analyze.academichelp.net/free.grade.my.paper.html" TargetMode="External"/><Relationship Id="rId7" Type="http://schemas.openxmlformats.org/officeDocument/2006/relationships/hyperlink" Target="https://kahoot.com/" TargetMode="External"/><Relationship Id="rId2" Type="http://schemas.openxmlformats.org/officeDocument/2006/relationships/hyperlink" Target="https://lessonwriter.com/p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englishteens.britishcouncil/org" TargetMode="External"/><Relationship Id="rId11" Type="http://schemas.openxmlformats.org/officeDocument/2006/relationships/hyperlink" Target="http://www.zookazam.com/" TargetMode="External"/><Relationship Id="rId5" Type="http://schemas.openxmlformats.org/officeDocument/2006/relationships/hyperlink" Target="https://edpuzzle.com/" TargetMode="External"/><Relationship Id="rId10" Type="http://schemas.openxmlformats.org/officeDocument/2006/relationships/hyperlink" Target="http://chromville.com/" TargetMode="External"/><Relationship Id="rId4" Type="http://schemas.openxmlformats.org/officeDocument/2006/relationships/hyperlink" Target="https://onlinequizcreator.com/" TargetMode="External"/><Relationship Id="rId9" Type="http://schemas.openxmlformats.org/officeDocument/2006/relationships/hyperlink" Target="http://www.octagonstudio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8229922" cy="1583903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latin typeface="Bookman Old Style" pitchFamily="18" charset="0"/>
              </a:rPr>
              <a:t/>
            </a:r>
            <a:br>
              <a:rPr lang="id-ID" b="1" dirty="0" smtClean="0">
                <a:latin typeface="Bookman Old Style" pitchFamily="18" charset="0"/>
              </a:rPr>
            </a:br>
            <a:r>
              <a:rPr lang="id-ID" b="1" dirty="0" smtClean="0">
                <a:latin typeface="Bookman Old Style" pitchFamily="18" charset="0"/>
              </a:rPr>
              <a:t/>
            </a:r>
            <a:br>
              <a:rPr lang="id-ID" b="1" dirty="0" smtClean="0">
                <a:latin typeface="Bookman Old Style" pitchFamily="18" charset="0"/>
              </a:rPr>
            </a:br>
            <a:r>
              <a:rPr lang="id-ID" b="1" dirty="0">
                <a:latin typeface="Bookman Old Style" pitchFamily="18" charset="0"/>
              </a:rPr>
              <a:t/>
            </a:r>
            <a:br>
              <a:rPr lang="id-ID" b="1" dirty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>
                <a:latin typeface="Bookman Old Style" pitchFamily="18" charset="0"/>
              </a:rPr>
              <a:t/>
            </a:r>
            <a:br>
              <a:rPr lang="id-ID" sz="2700" b="1" dirty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en-US" sz="2700" b="1" dirty="0" smtClean="0">
                <a:solidFill>
                  <a:prstClr val="black"/>
                </a:solidFill>
                <a:latin typeface="Bookman Old Style" pitchFamily="18" charset="0"/>
              </a:rPr>
              <a:t>CHILDREN </a:t>
            </a:r>
            <a:r>
              <a:rPr lang="en-US" sz="2700" b="1" dirty="0">
                <a:solidFill>
                  <a:prstClr val="black"/>
                </a:solidFill>
                <a:latin typeface="Bookman Old Style" pitchFamily="18" charset="0"/>
              </a:rPr>
              <a:t>LANGUAGE TEACHING AND PRACTICE (CELTP)</a:t>
            </a:r>
            <a:br>
              <a:rPr lang="en-US" sz="27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/TECHING ENGLISH TO YOUNG LEARNERS (TEYL)</a:t>
            </a:r>
            <a:b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/ENGLISH FOR YOUNG LEARNERS </a:t>
            </a:r>
            <a:r>
              <a:rPr lang="id-ID" sz="2000" b="1" dirty="0">
                <a:solidFill>
                  <a:prstClr val="black"/>
                </a:solidFill>
                <a:latin typeface="Bodoni MT" pitchFamily="18" charset="0"/>
              </a:rPr>
              <a:t>(E</a:t>
            </a: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YL</a:t>
            </a:r>
            <a:r>
              <a:rPr lang="id-ID" sz="2000" b="1" dirty="0">
                <a:solidFill>
                  <a:prstClr val="black"/>
                </a:solidFill>
                <a:latin typeface="Bodoni MT" pitchFamily="18" charset="0"/>
              </a:rPr>
              <a:t>)</a:t>
            </a:r>
            <a:r>
              <a:rPr lang="id-ID" sz="3100" b="1" dirty="0" smtClean="0">
                <a:latin typeface="Bodoni MT" pitchFamily="18" charset="0"/>
              </a:rPr>
              <a:t/>
            </a:r>
            <a:br>
              <a:rPr lang="id-ID" sz="3100" b="1" dirty="0" smtClean="0">
                <a:latin typeface="Bodoni MT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en-US" sz="2700" b="1" dirty="0" smtClean="0">
                <a:latin typeface="Bradley Hand ITC" pitchFamily="66" charset="0"/>
              </a:rPr>
              <a:t>By</a:t>
            </a:r>
            <a:r>
              <a:rPr lang="en-US" sz="2700" b="1" dirty="0">
                <a:latin typeface="Bradley Hand ITC" pitchFamily="66" charset="0"/>
              </a:rPr>
              <a:t>:</a:t>
            </a:r>
            <a:br>
              <a:rPr lang="en-US" sz="2700" b="1" dirty="0">
                <a:latin typeface="Bradley Hand ITC" pitchFamily="66" charset="0"/>
              </a:rPr>
            </a:br>
            <a:r>
              <a:rPr lang="en-US" sz="2700" b="1" dirty="0">
                <a:latin typeface="Bradley Hand ITC" pitchFamily="66" charset="0"/>
              </a:rPr>
              <a:t>Sri </a:t>
            </a:r>
            <a:r>
              <a:rPr lang="en-US" sz="2700" b="1" dirty="0" err="1">
                <a:latin typeface="Bradley Hand ITC" pitchFamily="66" charset="0"/>
              </a:rPr>
              <a:t>Supiah</a:t>
            </a:r>
            <a:r>
              <a:rPr lang="en-US" sz="2700" b="1" dirty="0">
                <a:latin typeface="Bradley Hand ITC" pitchFamily="66" charset="0"/>
              </a:rPr>
              <a:t> </a:t>
            </a:r>
            <a:r>
              <a:rPr lang="en-US" sz="2700" b="1" dirty="0" err="1">
                <a:latin typeface="Bradley Hand ITC" pitchFamily="66" charset="0"/>
              </a:rPr>
              <a:t>Cahyati</a:t>
            </a:r>
            <a:r>
              <a:rPr lang="en-US" sz="2700" b="1" dirty="0">
                <a:latin typeface="Bradley Hand ITC" pitchFamily="66" charset="0"/>
              </a:rPr>
              <a:t>, </a:t>
            </a:r>
            <a:r>
              <a:rPr lang="en-US" sz="2700" b="1" dirty="0" err="1">
                <a:latin typeface="Bradley Hand ITC" pitchFamily="66" charset="0"/>
              </a:rPr>
              <a:t>M.Pd</a:t>
            </a:r>
            <a:endParaRPr lang="en-US" sz="27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439862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sz="9600" dirty="0" smtClean="0"/>
              <a:t/>
            </a:r>
            <a:br>
              <a:rPr lang="id-ID" sz="9600" dirty="0" smtClean="0"/>
            </a:br>
            <a:r>
              <a:rPr lang="id-ID" sz="11200" dirty="0" smtClean="0"/>
              <a:t>English Education Study Program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/>
              <a:t>IKIP </a:t>
            </a:r>
            <a:r>
              <a:rPr lang="en-US" sz="11200" dirty="0" err="1" smtClean="0"/>
              <a:t>Siliwangi</a:t>
            </a:r>
            <a:endParaRPr lang="id-ID" sz="11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11200" dirty="0" smtClean="0"/>
              <a:t>201</a:t>
            </a:r>
            <a:r>
              <a:rPr lang="en-US" sz="11200" dirty="0" smtClean="0"/>
              <a:t>9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79295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395288" y="28575"/>
            <a:ext cx="4619625" cy="1143000"/>
          </a:xfrm>
          <a:solidFill>
            <a:srgbClr val="66FF66"/>
          </a:solidFill>
        </p:spPr>
        <p:txBody>
          <a:bodyPr/>
          <a:lstStyle/>
          <a:p>
            <a:pPr eaLnBrk="1" hangingPunct="1"/>
            <a:r>
              <a:rPr lang="id-ID" sz="4000" b="1" smtClean="0">
                <a:latin typeface="Bradley Hand ITC" pitchFamily="66" charset="0"/>
                <a:sym typeface="Wingdings" pitchFamily="2" charset="2"/>
              </a:rPr>
              <a:t>4 </a:t>
            </a:r>
            <a:r>
              <a:rPr lang="en-US" sz="4000" b="1" smtClean="0">
                <a:latin typeface="Bradley Hand ITC" pitchFamily="66" charset="0"/>
              </a:rPr>
              <a:t>BINGO</a:t>
            </a:r>
            <a:r>
              <a:rPr lang="en-US" sz="2800" smtClean="0">
                <a:latin typeface="Bradley Hand ITC" pitchFamily="66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Bradley Hand ITC" pitchFamily="66" charset="0"/>
              </a:rPr>
              <a:t>(=&gt; spelling)</a:t>
            </a:r>
            <a:endParaRPr lang="en-US" sz="2000" smtClean="0"/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789363"/>
            <a:ext cx="364172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7893050" cy="35877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There was a farmer ha</a:t>
            </a:r>
            <a:r>
              <a:rPr lang="id-ID" b="1" dirty="0" smtClean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 a dog and Bingo was it’s name..o..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B…I…N…G…O…    B…I…N…G…O     B…I…N…G…O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And Bingo was it’s name … o…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There was a farmer ha</a:t>
            </a:r>
            <a:r>
              <a:rPr lang="id-ID" b="1" dirty="0" smtClean="0">
                <a:latin typeface="Arial Narrow" pitchFamily="34" charset="0"/>
              </a:rPr>
              <a:t>d</a:t>
            </a:r>
            <a:r>
              <a:rPr lang="en-US" b="1" dirty="0" smtClean="0">
                <a:latin typeface="Arial Narrow" pitchFamily="34" charset="0"/>
              </a:rPr>
              <a:t> a dog and Bingo was it’s name..o..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(clap)…I…N…G…</a:t>
            </a:r>
            <a:r>
              <a:rPr lang="id-ID" b="1" dirty="0" smtClean="0">
                <a:latin typeface="Arial Narrow" pitchFamily="34" charset="0"/>
              </a:rPr>
              <a:t>O, </a:t>
            </a:r>
            <a:r>
              <a:rPr lang="en-US" b="1" dirty="0" smtClean="0">
                <a:latin typeface="Arial Narrow" pitchFamily="34" charset="0"/>
              </a:rPr>
              <a:t>(clap)…I…N…G…</a:t>
            </a:r>
            <a:r>
              <a:rPr lang="id-ID" b="1" dirty="0" smtClean="0">
                <a:latin typeface="Arial Narrow" pitchFamily="34" charset="0"/>
              </a:rPr>
              <a:t>O,</a:t>
            </a:r>
            <a:r>
              <a:rPr lang="en-US" b="1" dirty="0" smtClean="0">
                <a:latin typeface="Arial Narrow" pitchFamily="34" charset="0"/>
              </a:rPr>
              <a:t> (clap)…I…N…G…</a:t>
            </a:r>
            <a:r>
              <a:rPr lang="id-ID" b="1" dirty="0" smtClean="0">
                <a:latin typeface="Arial Narrow" pitchFamily="34" charset="0"/>
              </a:rPr>
              <a:t>O</a:t>
            </a:r>
            <a:endParaRPr lang="en-US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And Bingo was it’s name … o…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  <p:pic>
        <p:nvPicPr>
          <p:cNvPr id="144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4559300"/>
            <a:ext cx="2143126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313"/>
          </a:xfrm>
          <a:solidFill>
            <a:srgbClr val="66FFFF"/>
          </a:solidFill>
        </p:spPr>
        <p:txBody>
          <a:bodyPr/>
          <a:lstStyle/>
          <a:p>
            <a:r>
              <a:rPr lang="id-ID" sz="3600" b="1" smtClean="0">
                <a:latin typeface="Lucida Calligraphy" pitchFamily="66" charset="0"/>
              </a:rPr>
              <a:t/>
            </a:r>
            <a:br>
              <a:rPr lang="id-ID" sz="3600" b="1" smtClean="0">
                <a:latin typeface="Lucida Calligraphy" pitchFamily="66" charset="0"/>
              </a:rPr>
            </a:br>
            <a:r>
              <a:rPr lang="id-ID" sz="3600" b="1" smtClean="0">
                <a:latin typeface="Lucida Calligraphy" pitchFamily="66" charset="0"/>
              </a:rPr>
              <a:t>4</a:t>
            </a:r>
            <a:r>
              <a:rPr lang="id-ID" sz="3600" b="1" smtClean="0">
                <a:latin typeface="Lucida Calligraphy" pitchFamily="66" charset="0"/>
                <a:sym typeface="Wingdings" pitchFamily="2" charset="2"/>
              </a:rPr>
              <a:t> </a:t>
            </a:r>
            <a:r>
              <a:rPr lang="id-ID" sz="3600" b="1" smtClean="0">
                <a:latin typeface="Lucida Calligraphy" pitchFamily="66" charset="0"/>
              </a:rPr>
              <a:t>The Itsy Bitsy Spider</a:t>
            </a:r>
            <a:br>
              <a:rPr lang="id-ID" sz="3600" b="1" smtClean="0">
                <a:latin typeface="Lucida Calligraphy" pitchFamily="66" charset="0"/>
              </a:rPr>
            </a:br>
            <a:r>
              <a:rPr lang="id-ID" sz="2800" b="1" smtClean="0">
                <a:latin typeface="Lucida Calligraphy" pitchFamily="66" charset="0"/>
              </a:rPr>
              <a:t>(Binatang Kecil )</a:t>
            </a:r>
            <a:r>
              <a:rPr lang="id-ID" smtClean="0">
                <a:latin typeface="Lucida Calligraphy" pitchFamily="66" charset="0"/>
              </a:rPr>
              <a:t/>
            </a:r>
            <a:br>
              <a:rPr lang="id-ID" smtClean="0">
                <a:latin typeface="Lucida Calligraphy" pitchFamily="66" charset="0"/>
              </a:rPr>
            </a:br>
            <a:endParaRPr lang="id-ID" smtClean="0"/>
          </a:p>
        </p:txBody>
      </p:sp>
      <p:sp>
        <p:nvSpPr>
          <p:cNvPr id="1454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d-ID" sz="2400" b="1" smtClean="0">
                <a:solidFill>
                  <a:srgbClr val="002060"/>
                </a:solidFill>
                <a:latin typeface="Lucida Calligraphy" pitchFamily="66" charset="0"/>
              </a:rPr>
              <a:t>Binatang kecil naik</a:t>
            </a:r>
          </a:p>
          <a:p>
            <a:pPr>
              <a:buFont typeface="Arial" charset="0"/>
              <a:buNone/>
            </a:pPr>
            <a:r>
              <a:rPr lang="id-ID" sz="2400" b="1" smtClean="0">
                <a:solidFill>
                  <a:srgbClr val="002060"/>
                </a:solidFill>
                <a:latin typeface="Lucida Calligraphy" pitchFamily="66" charset="0"/>
              </a:rPr>
              <a:t>	tembok yang tinggi</a:t>
            </a:r>
            <a:endParaRPr lang="id-ID" sz="2400" smtClean="0">
              <a:solidFill>
                <a:srgbClr val="002060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id-ID" sz="2400" b="1" smtClean="0">
                <a:solidFill>
                  <a:srgbClr val="002060"/>
                </a:solidFill>
                <a:latin typeface="Lucida Calligraphy" pitchFamily="66" charset="0"/>
              </a:rPr>
              <a:t>Turun hujan, binatang jatuh</a:t>
            </a:r>
            <a:endParaRPr lang="id-ID" sz="2400" smtClean="0">
              <a:solidFill>
                <a:srgbClr val="002060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id-ID" sz="2400" b="1" smtClean="0">
                <a:solidFill>
                  <a:srgbClr val="002060"/>
                </a:solidFill>
                <a:latin typeface="Lucida Calligraphy" pitchFamily="66" charset="0"/>
              </a:rPr>
              <a:t>Terbit matahari, hujan berhenti</a:t>
            </a:r>
            <a:endParaRPr lang="id-ID" sz="2400" smtClean="0">
              <a:solidFill>
                <a:srgbClr val="002060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id-ID" sz="2400" b="1" smtClean="0">
                <a:solidFill>
                  <a:srgbClr val="002060"/>
                </a:solidFill>
                <a:latin typeface="Lucida Calligraphy" pitchFamily="66" charset="0"/>
              </a:rPr>
              <a:t>Binatang kecil naik tembok kembali</a:t>
            </a:r>
            <a:endParaRPr lang="id-ID" sz="2400" smtClean="0">
              <a:solidFill>
                <a:srgbClr val="002060"/>
              </a:solidFill>
              <a:latin typeface="Lucida Calligraphy" pitchFamily="66" charset="0"/>
            </a:endParaRPr>
          </a:p>
          <a:p>
            <a:endParaRPr lang="id-ID" smtClean="0"/>
          </a:p>
        </p:txBody>
      </p:sp>
      <p:pic>
        <p:nvPicPr>
          <p:cNvPr id="145412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43063"/>
            <a:ext cx="4071938" cy="4929187"/>
          </a:xfrm>
          <a:noFill/>
        </p:spPr>
      </p:pic>
      <p:pic>
        <p:nvPicPr>
          <p:cNvPr id="14541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2578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31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defRPr/>
            </a:pP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3600" b="1" dirty="0" smtClean="0">
                <a:latin typeface="Lucida Calligraphy" pitchFamily="66" charset="0"/>
              </a:rPr>
              <a:t>6</a:t>
            </a:r>
            <a:r>
              <a:rPr lang="id-ID" sz="3600" b="1" dirty="0" smtClean="0">
                <a:latin typeface="Lucida Calligraphy" pitchFamily="66" charset="0"/>
                <a:sym typeface="Wingdings" pitchFamily="2" charset="2"/>
              </a:rPr>
              <a:t> </a:t>
            </a:r>
            <a:r>
              <a:rPr lang="id-ID" sz="3000" b="1" dirty="0" smtClean="0">
                <a:latin typeface="Lucida Calligraphy" pitchFamily="66" charset="0"/>
              </a:rPr>
              <a:t>If You’re Happy and You Know it</a:t>
            </a:r>
            <a:r>
              <a:rPr lang="id-ID" sz="3600" b="1" dirty="0" smtClean="0">
                <a:latin typeface="Lucida Calligraphy" pitchFamily="66" charset="0"/>
              </a:rPr>
              <a:t/>
            </a:r>
            <a:br>
              <a:rPr lang="id-ID" sz="3600" b="1" dirty="0" smtClean="0">
                <a:latin typeface="Lucida Calligraphy" pitchFamily="66" charset="0"/>
              </a:rPr>
            </a:br>
            <a:r>
              <a:rPr lang="id-ID" sz="2400" b="1" dirty="0" smtClean="0">
                <a:latin typeface="Lucida Calligraphy" pitchFamily="66" charset="0"/>
              </a:rPr>
              <a:t>(Jika kau suka hati)</a:t>
            </a:r>
            <a:r>
              <a:rPr lang="id-ID" dirty="0" smtClean="0">
                <a:latin typeface="Lucida Calligraphy" pitchFamily="66" charset="0"/>
              </a:rPr>
              <a:t/>
            </a:r>
            <a:br>
              <a:rPr lang="id-ID" dirty="0" smtClean="0">
                <a:latin typeface="Lucida Calligraphy" pitchFamily="66" charset="0"/>
              </a:rPr>
            </a:br>
            <a:endParaRPr lang="id-ID" dirty="0"/>
          </a:p>
        </p:txBody>
      </p:sp>
      <p:sp>
        <p:nvSpPr>
          <p:cNvPr id="163843" name="Content Placeholder 3"/>
          <p:cNvSpPr>
            <a:spLocks noGrp="1"/>
          </p:cNvSpPr>
          <p:nvPr>
            <p:ph sz="half" idx="2"/>
          </p:nvPr>
        </p:nvSpPr>
        <p:spPr>
          <a:xfrm>
            <a:off x="7429500" y="1600200"/>
            <a:ext cx="1257300" cy="49006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endParaRPr lang="id-ID" sz="3200" smtClean="0"/>
          </a:p>
          <a:p>
            <a:pPr algn="ctr">
              <a:buFont typeface="Arial" charset="0"/>
              <a:buNone/>
            </a:pPr>
            <a:r>
              <a:rPr lang="id-ID" sz="8000" smtClean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2938" y="1571625"/>
            <a:ext cx="6715125" cy="48577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d-ID" dirty="0" smtClean="0">
                <a:latin typeface="Lucida Calligraphy" pitchFamily="66" charset="0"/>
              </a:rPr>
              <a:t>If you’re happy and you know it </a:t>
            </a:r>
            <a:r>
              <a:rPr lang="id-ID" b="1" dirty="0" smtClean="0">
                <a:latin typeface="Lucida Calligraphy" pitchFamily="66" charset="0"/>
              </a:rPr>
              <a:t>clap your hands </a:t>
            </a:r>
            <a:r>
              <a:rPr lang="id-ID" dirty="0" smtClean="0">
                <a:latin typeface="Lucida Calligraphy" pitchFamily="66" charset="0"/>
              </a:rPr>
              <a:t>(clap clap)(2x)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>
                <a:latin typeface="Lucida Calligraphy" pitchFamily="66" charset="0"/>
              </a:rPr>
              <a:t>If you’re happy and you know it 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>
                <a:latin typeface="Lucida Calligraphy" pitchFamily="66" charset="0"/>
              </a:rPr>
              <a:t>Then your face will surely show it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>
                <a:latin typeface="Lucida Calligraphy" pitchFamily="66" charset="0"/>
              </a:rPr>
              <a:t>If you’re happy and you know it clap your hands (clap clap)</a:t>
            </a:r>
          </a:p>
          <a:p>
            <a:pPr>
              <a:buFont typeface="Arial" charset="0"/>
              <a:buNone/>
              <a:defRPr/>
            </a:pPr>
            <a:endParaRPr lang="id-ID" sz="2000" dirty="0" smtClean="0">
              <a:latin typeface="Lucida Calligraphy" pitchFamily="66" charset="0"/>
            </a:endParaRPr>
          </a:p>
          <a:p>
            <a:pPr>
              <a:buFont typeface="Symbol"/>
              <a:buChar char="Þ"/>
              <a:defRPr/>
            </a:pPr>
            <a:r>
              <a:rPr lang="id-ID" sz="1800" b="1" dirty="0" smtClean="0">
                <a:latin typeface="Lucida Calligraphy" pitchFamily="66" charset="0"/>
              </a:rPr>
              <a:t>Stomp your feet</a:t>
            </a:r>
          </a:p>
          <a:p>
            <a:pPr>
              <a:buFont typeface="Symbol"/>
              <a:buChar char="Þ"/>
              <a:defRPr/>
            </a:pPr>
            <a:r>
              <a:rPr lang="id-ID" sz="1800" b="1" dirty="0" smtClean="0">
                <a:latin typeface="Lucida Calligraphy" pitchFamily="66" charset="0"/>
              </a:rPr>
              <a:t>Nod your head/Say hurray</a:t>
            </a:r>
          </a:p>
          <a:p>
            <a:pPr>
              <a:buFont typeface="Symbol"/>
              <a:buChar char="Þ"/>
              <a:defRPr/>
            </a:pPr>
            <a:r>
              <a:rPr lang="id-ID" sz="1800" b="1" dirty="0" smtClean="0">
                <a:latin typeface="Lucida Calligraphy" pitchFamily="66" charset="0"/>
              </a:rPr>
              <a:t>Do all three (clap, stomp, nod/say hurray)</a:t>
            </a:r>
          </a:p>
          <a:p>
            <a:pPr>
              <a:buFont typeface="Symbol"/>
              <a:buChar char="Þ"/>
              <a:defRPr/>
            </a:pPr>
            <a:endParaRPr lang="id-ID" b="1" dirty="0" smtClean="0">
              <a:latin typeface="Lucida Calligraphy" pitchFamily="66" charset="0"/>
            </a:endParaRP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z="6000" dirty="0" smtClean="0"/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428597" y="1600200"/>
            <a:ext cx="8258204" cy="4525963"/>
          </a:xfrm>
        </p:spPr>
        <p:txBody>
          <a:bodyPr/>
          <a:lstStyle/>
          <a:p>
            <a:pPr algn="ctr">
              <a:buNone/>
            </a:pPr>
            <a:r>
              <a:rPr lang="id-ID" sz="4000" b="1" dirty="0" smtClean="0">
                <a:latin typeface="Adobe Garamond Pro Bold" pitchFamily="18" charset="0"/>
              </a:rPr>
              <a:t>Teaching Listening &amp; Speaking</a:t>
            </a:r>
          </a:p>
          <a:p>
            <a:pPr>
              <a:buFont typeface="Arial" charset="0"/>
              <a:buNone/>
            </a:pPr>
            <a:endParaRPr lang="id-ID" dirty="0" smtClean="0"/>
          </a:p>
        </p:txBody>
      </p:sp>
      <p:pic>
        <p:nvPicPr>
          <p:cNvPr id="146436" name="Picture 4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1403350" y="114300"/>
            <a:ext cx="6707188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Teaching Listening </a:t>
            </a:r>
            <a:r>
              <a:rPr lang="id-ID" b="1" smtClean="0"/>
              <a:t/>
            </a:r>
            <a:br>
              <a:rPr lang="id-ID" b="1" smtClean="0"/>
            </a:br>
            <a:r>
              <a:rPr lang="en-US" sz="1800" smtClean="0"/>
              <a:t>(Pinter, 2006)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60575"/>
            <a:ext cx="4833938" cy="428148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Children </a:t>
            </a:r>
            <a:r>
              <a:rPr lang="en-US" b="1" dirty="0"/>
              <a:t>should start with easier “listen &amp; do” activities, teacher often talk a lot in the target language because they provide the language input, teacher use “language modification” to avoid &amp; solve misunderstandings, like repetitions, comprehension checks, clarification requests, &amp; confirmation checks</a:t>
            </a:r>
            <a:r>
              <a:rPr lang="id-ID" b="1" dirty="0"/>
              <a:t>,</a:t>
            </a:r>
            <a:r>
              <a:rPr lang="en-US" b="1" dirty="0"/>
              <a:t> TPR, </a:t>
            </a:r>
            <a:r>
              <a:rPr lang="id-ID" b="1" dirty="0"/>
              <a:t>and </a:t>
            </a:r>
            <a:r>
              <a:rPr lang="en-US" b="1" dirty="0" smtClean="0"/>
              <a:t>listening </a:t>
            </a:r>
            <a:r>
              <a:rPr lang="en-US" b="1" dirty="0"/>
              <a:t>to stories.</a:t>
            </a:r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-4763"/>
            <a:ext cx="152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638" y="2636838"/>
            <a:ext cx="340836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11638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Teaching </a:t>
            </a:r>
            <a:r>
              <a:rPr lang="id-ID" sz="3600" b="1" smtClean="0"/>
              <a:t>T</a:t>
            </a:r>
            <a:r>
              <a:rPr lang="en-US" sz="3600" b="1" smtClean="0"/>
              <a:t>ips </a:t>
            </a:r>
            <a:r>
              <a:rPr lang="id-ID" sz="3600" b="1" smtClean="0"/>
              <a:t/>
            </a:r>
            <a:br>
              <a:rPr lang="id-ID" sz="3600" b="1" smtClean="0"/>
            </a:br>
            <a:r>
              <a:rPr lang="en-US" sz="2200" smtClean="0"/>
              <a:t>(Slattery &amp; Willis,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6119813" cy="48958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Support children’s early efforts in speaking by: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Look </a:t>
            </a:r>
            <a:r>
              <a:rPr lang="en-US" b="1" dirty="0"/>
              <a:t>at what they have done &amp; talk about it, even </a:t>
            </a:r>
            <a:r>
              <a:rPr lang="en-US" b="1" dirty="0" smtClean="0"/>
              <a:t>if</a:t>
            </a:r>
            <a:r>
              <a:rPr lang="id-ID" b="1" dirty="0" smtClean="0"/>
              <a:t> </a:t>
            </a:r>
            <a:r>
              <a:rPr lang="en-US" b="1" dirty="0" smtClean="0"/>
              <a:t>they </a:t>
            </a:r>
            <a:r>
              <a:rPr lang="en-US" b="1" dirty="0"/>
              <a:t>won’t understand everything you say. Give your shy pupils more chance to talk to you individually.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b="1" dirty="0"/>
              <a:t>W</a:t>
            </a:r>
            <a:r>
              <a:rPr lang="en-US" b="1" dirty="0" err="1" smtClean="0"/>
              <a:t>aiting</a:t>
            </a:r>
            <a:r>
              <a:rPr lang="en-US" b="1" dirty="0" smtClean="0"/>
              <a:t> </a:t>
            </a:r>
            <a:r>
              <a:rPr lang="en-US" b="1" dirty="0"/>
              <a:t>for their responses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b="1" dirty="0"/>
              <a:t>R</a:t>
            </a:r>
            <a:r>
              <a:rPr lang="en-US" b="1" dirty="0" err="1" smtClean="0"/>
              <a:t>epeating</a:t>
            </a:r>
            <a:r>
              <a:rPr lang="en-US" b="1" dirty="0" smtClean="0"/>
              <a:t> </a:t>
            </a:r>
            <a:r>
              <a:rPr lang="en-US" b="1" dirty="0"/>
              <a:t>what they say in English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b="1" dirty="0" smtClean="0"/>
              <a:t>F</a:t>
            </a:r>
            <a:r>
              <a:rPr lang="en-US" b="1" dirty="0" err="1" smtClean="0"/>
              <a:t>requently</a:t>
            </a:r>
            <a:r>
              <a:rPr lang="en-US" b="1" dirty="0" smtClean="0"/>
              <a:t> </a:t>
            </a:r>
            <a:r>
              <a:rPr lang="en-US" b="1" dirty="0"/>
              <a:t>summarizing what different pupils say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b="1" dirty="0"/>
              <a:t>G</a:t>
            </a:r>
            <a:r>
              <a:rPr lang="en-US" b="1" dirty="0" err="1" smtClean="0"/>
              <a:t>ive</a:t>
            </a:r>
            <a:r>
              <a:rPr lang="en-US" b="1" dirty="0" smtClean="0"/>
              <a:t> </a:t>
            </a:r>
            <a:r>
              <a:rPr lang="en-US" b="1" dirty="0"/>
              <a:t>children lots of opportunities to speak, BUT …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d-ID" b="1" dirty="0" smtClean="0"/>
              <a:t>	</a:t>
            </a:r>
            <a:r>
              <a:rPr lang="en-US" b="1" dirty="0" smtClean="0"/>
              <a:t>Don’t </a:t>
            </a:r>
            <a:r>
              <a:rPr lang="en-US" b="1" dirty="0"/>
              <a:t>pressure on children to speak if they are not </a:t>
            </a:r>
            <a:r>
              <a:rPr lang="en-US" b="1" dirty="0" smtClean="0"/>
              <a:t>ready</a:t>
            </a:r>
            <a:endParaRPr lang="id-ID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Remember</a:t>
            </a:r>
            <a:r>
              <a:rPr lang="en-US" b="1" dirty="0"/>
              <a:t>: silent children are still likely to be listening &amp; learning </a:t>
            </a:r>
          </a:p>
        </p:txBody>
      </p:sp>
      <p:pic>
        <p:nvPicPr>
          <p:cNvPr id="148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92075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571750"/>
            <a:ext cx="21955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6778625" cy="11430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3100" b="1" smtClean="0"/>
              <a:t>The Initial Stages In Teaching Speaking</a:t>
            </a:r>
            <a:r>
              <a:rPr lang="id-ID" sz="3100" b="1" smtClean="0"/>
              <a:t/>
            </a:r>
            <a:br>
              <a:rPr lang="id-ID" sz="3100" b="1" smtClean="0"/>
            </a:br>
            <a:r>
              <a:rPr lang="en-US" sz="1800" b="1" smtClean="0"/>
              <a:t> </a:t>
            </a:r>
            <a:r>
              <a:rPr lang="en-US" sz="1800" smtClean="0"/>
              <a:t>(Brewster, Ellis, Grard, 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40322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Use Formulaic language: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Simple greetings: </a:t>
            </a:r>
            <a:endParaRPr lang="id-ID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/>
              <a:t> </a:t>
            </a:r>
            <a:r>
              <a:rPr lang="id-ID" b="1" dirty="0" smtClean="0"/>
              <a:t>    </a:t>
            </a:r>
            <a:r>
              <a:rPr lang="en-US" b="1" dirty="0" smtClean="0"/>
              <a:t>Good </a:t>
            </a:r>
            <a:r>
              <a:rPr lang="en-US" b="1" dirty="0"/>
              <a:t>morning, how are you?/ I’m fine, thank you. And you?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Social English: </a:t>
            </a:r>
            <a:endParaRPr lang="id-ID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 smtClean="0"/>
              <a:t>      </a:t>
            </a:r>
            <a:r>
              <a:rPr lang="en-US" b="1" dirty="0" smtClean="0"/>
              <a:t>Did </a:t>
            </a:r>
            <a:r>
              <a:rPr lang="en-US" b="1" dirty="0"/>
              <a:t>you have a nice weekend?/ Have a nice weekend!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Routines: </a:t>
            </a:r>
            <a:endParaRPr lang="id-ID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/>
              <a:t> </a:t>
            </a:r>
            <a:r>
              <a:rPr lang="id-ID" b="1" dirty="0" smtClean="0"/>
              <a:t>    </a:t>
            </a:r>
            <a:r>
              <a:rPr lang="en-US" b="1" dirty="0" smtClean="0"/>
              <a:t>What </a:t>
            </a:r>
            <a:r>
              <a:rPr lang="en-US" b="1" dirty="0"/>
              <a:t>date is it today?/ What day is it today?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Classroom language: </a:t>
            </a:r>
            <a:endParaRPr lang="id-ID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/>
              <a:t> </a:t>
            </a:r>
            <a:r>
              <a:rPr lang="id-ID" b="1" dirty="0" smtClean="0"/>
              <a:t>     </a:t>
            </a:r>
            <a:r>
              <a:rPr lang="en-US" b="1" dirty="0" smtClean="0"/>
              <a:t>Listen</a:t>
            </a:r>
            <a:r>
              <a:rPr lang="en-US" b="1" dirty="0"/>
              <a:t>. Repeat. Sit down. Work in pairs. Good.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Asking permission</a:t>
            </a:r>
            <a:r>
              <a:rPr lang="en-US" b="1" dirty="0" smtClean="0"/>
              <a:t>:</a:t>
            </a:r>
            <a:endParaRPr lang="id-ID" b="1" dirty="0" smtClean="0"/>
          </a:p>
          <a:p>
            <a:pPr marL="355600" indent="-3556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/>
              <a:t> </a:t>
            </a:r>
            <a:r>
              <a:rPr lang="id-ID" b="1" dirty="0" smtClean="0"/>
              <a:t>    </a:t>
            </a:r>
            <a:r>
              <a:rPr lang="en-US" b="1" dirty="0" smtClean="0"/>
              <a:t> </a:t>
            </a:r>
            <a:r>
              <a:rPr lang="en-US" b="1" dirty="0"/>
              <a:t>May/Can I go to the toilet, please?/ May I wash my hand?/Can I look at the book?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Communication strategies: </a:t>
            </a:r>
            <a:endParaRPr lang="id-ID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/>
              <a:t> </a:t>
            </a:r>
            <a:r>
              <a:rPr lang="id-ID" b="1" dirty="0" smtClean="0"/>
              <a:t>     </a:t>
            </a:r>
            <a:r>
              <a:rPr lang="en-US" b="1" dirty="0" smtClean="0"/>
              <a:t>Can </a:t>
            </a:r>
            <a:r>
              <a:rPr lang="en-US" b="1" dirty="0"/>
              <a:t>you say that again, please?/How do you say… in English?/I don’t know.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49508" name="Picture 5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86438"/>
            <a:ext cx="89296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065962" cy="1143000"/>
          </a:xfrm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en-US" sz="3200" smtClean="0"/>
              <a:t>We can help our pupils understand what we say in English: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5410200" cy="40655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With our tone of voice, eye contact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By using gestures, facial expressions, pictures/diagrams, real things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By using familiar contexts &amp; topics, rephrasing what we say in as many ways as we can, occasional use of their mother tongue.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2636838"/>
            <a:ext cx="30861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  <a:solidFill>
            <a:srgbClr val="00CC99"/>
          </a:solidFill>
        </p:spPr>
        <p:txBody>
          <a:bodyPr/>
          <a:lstStyle/>
          <a:p>
            <a:pPr eaLnBrk="1" hangingPunct="1"/>
            <a:r>
              <a:rPr lang="en-US" sz="2800" b="1" smtClean="0"/>
              <a:t>Activities </a:t>
            </a:r>
            <a:r>
              <a:rPr lang="id-ID" sz="2800" b="1" smtClean="0"/>
              <a:t>R</a:t>
            </a:r>
            <a:r>
              <a:rPr lang="en-US" sz="2800" b="1" smtClean="0"/>
              <a:t>ecommended in Teaching</a:t>
            </a:r>
            <a:r>
              <a:rPr lang="id-ID" sz="2800" b="1" smtClean="0"/>
              <a:t/>
            </a:r>
            <a:br>
              <a:rPr lang="id-ID" sz="2800" b="1" smtClean="0"/>
            </a:br>
            <a:r>
              <a:rPr lang="en-US" sz="2800" b="1" smtClean="0"/>
              <a:t> Listening &amp; Speaking</a:t>
            </a:r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4833937" cy="2087562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>“</a:t>
            </a:r>
            <a:r>
              <a:rPr lang="id-ID" dirty="0"/>
              <a:t>S</a:t>
            </a:r>
            <a:r>
              <a:rPr lang="en-US" dirty="0" err="1" smtClean="0"/>
              <a:t>inging</a:t>
            </a:r>
            <a:r>
              <a:rPr lang="en-US" dirty="0"/>
              <a:t>, reciting rhymes, listening to stories, playing games according to the learners’ age, interests &amp; </a:t>
            </a:r>
            <a:r>
              <a:rPr lang="en-US" dirty="0" smtClean="0"/>
              <a:t>abilities</a:t>
            </a:r>
            <a:r>
              <a:rPr lang="id-ID" dirty="0" smtClean="0"/>
              <a:t>”</a:t>
            </a:r>
            <a:endParaRPr lang="en-US" dirty="0"/>
          </a:p>
        </p:txBody>
      </p:sp>
      <p:pic>
        <p:nvPicPr>
          <p:cNvPr id="151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914525"/>
            <a:ext cx="2286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9418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5" descr="Hasil gambar untuk young learners playing games in spea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5072063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1571625" y="285750"/>
            <a:ext cx="6257925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d-ID" sz="4000" b="1" smtClean="0">
                <a:latin typeface="Bradley Hand ITC" pitchFamily="66" charset="0"/>
                <a:sym typeface="Wingdings" pitchFamily="2" charset="2"/>
              </a:rPr>
              <a:t>5 </a:t>
            </a:r>
            <a:r>
              <a:rPr lang="en-US" sz="4000" b="1" smtClean="0">
                <a:latin typeface="Bradley Hand ITC" pitchFamily="66" charset="0"/>
              </a:rPr>
              <a:t>Ten Little Indian Boys </a:t>
            </a:r>
            <a:r>
              <a:rPr lang="en-US" sz="2000" b="1" smtClean="0">
                <a:solidFill>
                  <a:srgbClr val="FF0000"/>
                </a:solidFill>
                <a:latin typeface="Bradley Hand ITC" pitchFamily="66" charset="0"/>
              </a:rPr>
              <a:t>(=&gt;counting)</a:t>
            </a:r>
            <a:endParaRPr lang="en-US" sz="2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5429250" cy="528637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d-ID" sz="5100" dirty="0" smtClean="0"/>
              <a:t>	</a:t>
            </a:r>
            <a:r>
              <a:rPr lang="en-US" sz="5500" dirty="0" smtClean="0"/>
              <a:t>One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two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three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Indian</a:t>
            </a:r>
            <a:r>
              <a:rPr lang="id-ID" sz="5500" dirty="0" smtClean="0"/>
              <a:t>,</a:t>
            </a:r>
            <a:endParaRPr lang="en-US" sz="55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500" dirty="0"/>
              <a:t>	</a:t>
            </a:r>
            <a:r>
              <a:rPr lang="en-US" sz="5500" dirty="0" smtClean="0"/>
              <a:t>Four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five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six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Indian</a:t>
            </a:r>
            <a:r>
              <a:rPr lang="id-ID" sz="5500" dirty="0" smtClean="0"/>
              <a:t>,</a:t>
            </a:r>
            <a:endParaRPr lang="en-US" sz="55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500" dirty="0"/>
              <a:t>	</a:t>
            </a:r>
            <a:r>
              <a:rPr lang="en-US" sz="5500" dirty="0" smtClean="0"/>
              <a:t>Seven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eight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nine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Indian</a:t>
            </a:r>
            <a:r>
              <a:rPr lang="id-ID" sz="5500" dirty="0" smtClean="0"/>
              <a:t>,</a:t>
            </a:r>
            <a:endParaRPr lang="en-US" sz="55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500" dirty="0"/>
              <a:t>	</a:t>
            </a:r>
            <a:r>
              <a:rPr lang="en-US" sz="5500" b="1" i="1" dirty="0" smtClean="0"/>
              <a:t>Ten</a:t>
            </a:r>
            <a:r>
              <a:rPr lang="id-ID" sz="5500" b="1" i="1" dirty="0" smtClean="0"/>
              <a:t>,</a:t>
            </a:r>
            <a:r>
              <a:rPr lang="en-US" sz="5500" i="1" dirty="0" smtClean="0"/>
              <a:t> </a:t>
            </a:r>
            <a:r>
              <a:rPr lang="en-US" sz="5500" i="1" dirty="0"/>
              <a:t>little Indian</a:t>
            </a:r>
            <a:r>
              <a:rPr lang="en-US" sz="5500" b="1" i="1" dirty="0"/>
              <a:t> boys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55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d-ID" sz="5500" dirty="0" smtClean="0"/>
              <a:t>	</a:t>
            </a:r>
            <a:r>
              <a:rPr lang="en-US" sz="5500" dirty="0" smtClean="0"/>
              <a:t>Ten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nine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eight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Indian</a:t>
            </a:r>
            <a:r>
              <a:rPr lang="id-ID" sz="5500" dirty="0" smtClean="0"/>
              <a:t>,</a:t>
            </a:r>
            <a:endParaRPr lang="en-US" sz="55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500" dirty="0"/>
              <a:t>	</a:t>
            </a:r>
            <a:r>
              <a:rPr lang="en-US" sz="5500" dirty="0" smtClean="0"/>
              <a:t>Seven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six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five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Indian</a:t>
            </a:r>
            <a:r>
              <a:rPr lang="id-ID" sz="5500" dirty="0" smtClean="0"/>
              <a:t>,</a:t>
            </a:r>
            <a:endParaRPr lang="en-US" sz="55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500" dirty="0"/>
              <a:t>	</a:t>
            </a:r>
            <a:r>
              <a:rPr lang="en-US" sz="5500" dirty="0" smtClean="0"/>
              <a:t>Four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three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dirty="0" smtClean="0"/>
              <a:t>two</a:t>
            </a:r>
            <a:r>
              <a:rPr lang="id-ID" sz="5500" dirty="0" smtClean="0"/>
              <a:t>,</a:t>
            </a:r>
            <a:r>
              <a:rPr lang="en-US" sz="5500" dirty="0" smtClean="0"/>
              <a:t> </a:t>
            </a:r>
            <a:r>
              <a:rPr lang="en-US" sz="5500" dirty="0"/>
              <a:t>little </a:t>
            </a:r>
            <a:r>
              <a:rPr lang="en-US" sz="5500" i="1" dirty="0" smtClean="0"/>
              <a:t>Indian</a:t>
            </a:r>
            <a:r>
              <a:rPr lang="id-ID" sz="5500" i="1" dirty="0" smtClean="0"/>
              <a:t>,</a:t>
            </a:r>
            <a:endParaRPr lang="en-US" sz="5500" i="1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500" i="1" dirty="0"/>
              <a:t>	</a:t>
            </a:r>
            <a:r>
              <a:rPr lang="en-US" sz="5500" b="1" i="1" dirty="0" smtClean="0"/>
              <a:t>One</a:t>
            </a:r>
            <a:r>
              <a:rPr lang="id-ID" sz="5500" b="1" i="1" dirty="0" smtClean="0"/>
              <a:t>,</a:t>
            </a:r>
            <a:r>
              <a:rPr lang="en-US" sz="5500" i="1" dirty="0" smtClean="0"/>
              <a:t> </a:t>
            </a:r>
            <a:r>
              <a:rPr lang="en-US" sz="5500" i="1" dirty="0"/>
              <a:t>little Indian </a:t>
            </a:r>
            <a:r>
              <a:rPr lang="en-US" sz="5500" b="1" i="1" dirty="0"/>
              <a:t>boy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538" y="2420938"/>
            <a:ext cx="38084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b="1" dirty="0" smtClean="0">
                <a:latin typeface="Berlin Sans FB" pitchFamily="34" charset="0"/>
              </a:rPr>
              <a:t>Session </a:t>
            </a:r>
            <a:r>
              <a:rPr lang="en-US" sz="6000" b="1" dirty="0" smtClean="0">
                <a:latin typeface="Berlin Sans FB" pitchFamily="34" charset="0"/>
              </a:rPr>
              <a:t>3</a:t>
            </a:r>
            <a:endParaRPr lang="id-ID" sz="6000" dirty="0" smtClean="0"/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>
                <a:latin typeface="Adobe Garamond Pro Bold" pitchFamily="18" charset="0"/>
              </a:rPr>
              <a:t>Teaching Vocabulary</a:t>
            </a:r>
            <a:r>
              <a:rPr lang="en-US" b="1" dirty="0" smtClean="0">
                <a:latin typeface="Adobe Garamond Pro Bold" pitchFamily="18" charset="0"/>
              </a:rPr>
              <a:t>,</a:t>
            </a:r>
            <a:r>
              <a:rPr lang="id-ID" b="1" dirty="0" smtClean="0">
                <a:latin typeface="Adobe Garamond Pro Bold" pitchFamily="18" charset="0"/>
              </a:rPr>
              <a:t> Grammar</a:t>
            </a:r>
            <a:r>
              <a:rPr lang="en-US" b="1" dirty="0" smtClean="0">
                <a:latin typeface="Adobe Garamond Pro Bold" pitchFamily="18" charset="0"/>
              </a:rPr>
              <a:t>, and the Language Skills (Principles, techniques, and activities)</a:t>
            </a:r>
          </a:p>
          <a:p>
            <a:r>
              <a:rPr lang="en-US" b="1" dirty="0" smtClean="0">
                <a:latin typeface="Adobe Garamond Pro Bold" pitchFamily="18" charset="0"/>
              </a:rPr>
              <a:t>ICT for Young Learners</a:t>
            </a:r>
            <a:endParaRPr lang="id-ID" b="1" dirty="0" smtClean="0">
              <a:latin typeface="Adobe Garamond Pro Bold" pitchFamily="18" charset="0"/>
            </a:endParaRPr>
          </a:p>
          <a:p>
            <a:endParaRPr lang="id-ID" dirty="0" smtClean="0"/>
          </a:p>
        </p:txBody>
      </p:sp>
      <p:pic>
        <p:nvPicPr>
          <p:cNvPr id="119812" name="Picture 5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1571625" y="285750"/>
            <a:ext cx="6257925" cy="11430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latin typeface="Bradley Hand ITC" pitchFamily="66" charset="0"/>
                <a:sym typeface="Wingdings" pitchFamily="2" charset="2"/>
              </a:rPr>
              <a:t>5 </a:t>
            </a:r>
            <a:r>
              <a:rPr lang="en-US" sz="4000" b="1" dirty="0" smtClean="0">
                <a:latin typeface="Bradley Hand ITC" pitchFamily="66" charset="0"/>
              </a:rPr>
              <a:t>Ten </a:t>
            </a:r>
            <a:r>
              <a:rPr lang="id-ID" sz="4000" b="1" dirty="0" smtClean="0">
                <a:latin typeface="Bradley Hand ITC" pitchFamily="66" charset="0"/>
              </a:rPr>
              <a:t>Aeroplanes</a:t>
            </a:r>
            <a:r>
              <a:rPr lang="en-US" sz="2000" b="1" dirty="0" smtClean="0">
                <a:solidFill>
                  <a:srgbClr val="FF0000"/>
                </a:solidFill>
                <a:latin typeface="Bradley Hand ITC" pitchFamily="66" charset="0"/>
              </a:rPr>
              <a:t>(=&gt;counting)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2071688"/>
            <a:ext cx="7143750" cy="478631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d-ID" sz="5100" dirty="0" smtClean="0"/>
              <a:t>	</a:t>
            </a:r>
            <a:r>
              <a:rPr lang="en-US" sz="5900" dirty="0" smtClean="0"/>
              <a:t>One</a:t>
            </a:r>
            <a:r>
              <a:rPr lang="id-ID" sz="5900" dirty="0" smtClean="0"/>
              <a:t>,</a:t>
            </a:r>
            <a:r>
              <a:rPr lang="en-US" sz="5900" dirty="0" smtClean="0"/>
              <a:t> little two</a:t>
            </a:r>
            <a:r>
              <a:rPr lang="id-ID" sz="5900" dirty="0" smtClean="0"/>
              <a:t>,</a:t>
            </a:r>
            <a:r>
              <a:rPr lang="en-US" sz="5900" dirty="0" smtClean="0"/>
              <a:t> little three</a:t>
            </a:r>
            <a:r>
              <a:rPr lang="id-ID" sz="5900" dirty="0" smtClean="0"/>
              <a:t>,</a:t>
            </a:r>
            <a:r>
              <a:rPr lang="en-US" sz="5900" dirty="0" smtClean="0"/>
              <a:t> little </a:t>
            </a:r>
            <a:r>
              <a:rPr lang="id-ID" sz="5900" dirty="0" smtClean="0"/>
              <a:t>aeroplanes,</a:t>
            </a:r>
            <a:endParaRPr lang="en-US" sz="59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900" dirty="0"/>
              <a:t>	</a:t>
            </a:r>
            <a:r>
              <a:rPr lang="en-US" sz="5900" dirty="0" smtClean="0"/>
              <a:t>Four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five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six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id-ID" sz="5900" dirty="0" smtClean="0"/>
              <a:t>aeroplanes,</a:t>
            </a:r>
            <a:endParaRPr lang="en-US" sz="59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900" dirty="0"/>
              <a:t>	</a:t>
            </a:r>
            <a:r>
              <a:rPr lang="en-US" sz="5900" dirty="0" smtClean="0"/>
              <a:t>Seven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eight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nine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id-ID" sz="5900" dirty="0" smtClean="0"/>
              <a:t>aeroplanes,</a:t>
            </a:r>
            <a:endParaRPr lang="en-US" sz="59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900" dirty="0"/>
              <a:t>	</a:t>
            </a:r>
            <a:r>
              <a:rPr lang="en-US" sz="5900" b="1" i="1" dirty="0"/>
              <a:t>Ten</a:t>
            </a:r>
            <a:r>
              <a:rPr lang="en-US" sz="5900" i="1" dirty="0"/>
              <a:t> </a:t>
            </a:r>
            <a:r>
              <a:rPr lang="id-ID" sz="5900" i="1" dirty="0" smtClean="0"/>
              <a:t>aeroplanes </a:t>
            </a:r>
            <a:r>
              <a:rPr lang="id-ID" sz="5900" dirty="0" smtClean="0"/>
              <a:t>flying high</a:t>
            </a:r>
            <a:endParaRPr lang="en-US" sz="5900" b="1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59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d-ID" sz="5900" dirty="0" smtClean="0"/>
              <a:t>	</a:t>
            </a:r>
            <a:r>
              <a:rPr lang="en-US" sz="5900" dirty="0" smtClean="0"/>
              <a:t>Ten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nine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eight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id-ID" sz="5900" dirty="0" smtClean="0"/>
              <a:t>aeroplanes,</a:t>
            </a:r>
            <a:endParaRPr lang="en-US" sz="59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900" dirty="0"/>
              <a:t>	</a:t>
            </a:r>
            <a:r>
              <a:rPr lang="en-US" sz="5900" dirty="0" smtClean="0"/>
              <a:t>Seven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six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five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id-ID" sz="5900" dirty="0" smtClean="0"/>
              <a:t>aeroplanes,</a:t>
            </a:r>
            <a:endParaRPr lang="en-US" sz="59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900" dirty="0"/>
              <a:t>	</a:t>
            </a:r>
            <a:r>
              <a:rPr lang="en-US" sz="5900" dirty="0" smtClean="0"/>
              <a:t>Four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three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en-US" sz="5900" dirty="0" smtClean="0"/>
              <a:t>two</a:t>
            </a:r>
            <a:r>
              <a:rPr lang="id-ID" sz="5900" dirty="0" smtClean="0"/>
              <a:t>,</a:t>
            </a:r>
            <a:r>
              <a:rPr lang="en-US" sz="5900" dirty="0" smtClean="0"/>
              <a:t> </a:t>
            </a:r>
            <a:r>
              <a:rPr lang="en-US" sz="5900" dirty="0"/>
              <a:t>little </a:t>
            </a:r>
            <a:r>
              <a:rPr lang="id-ID" sz="5900" dirty="0" smtClean="0"/>
              <a:t>aeroplanes,</a:t>
            </a:r>
            <a:endParaRPr lang="en-US" sz="59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900" dirty="0"/>
              <a:t>	</a:t>
            </a:r>
            <a:r>
              <a:rPr lang="en-US" sz="5900" b="1" i="1" dirty="0"/>
              <a:t>One</a:t>
            </a:r>
            <a:r>
              <a:rPr lang="en-US" sz="5900" i="1" dirty="0"/>
              <a:t> </a:t>
            </a:r>
            <a:r>
              <a:rPr lang="id-ID" sz="5900" i="1" dirty="0" smtClean="0"/>
              <a:t>aeroplane </a:t>
            </a:r>
            <a:r>
              <a:rPr lang="id-ID" sz="5900" dirty="0" smtClean="0"/>
              <a:t>flying high</a:t>
            </a:r>
            <a:endParaRPr lang="en-US" sz="59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d-ID" dirty="0" smtClean="0"/>
              <a:t>Five little ducks went out one day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Over the hills and far away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Mother duck said: “quack quack quack quack”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But only four little ducks came back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Four little ducks went out one day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Over the hills and far away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Mother duck said: “quack quack quack quack”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But only three little ducks came back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0"/>
            <a:ext cx="8258175" cy="1357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d-ID" sz="3600" b="1" dirty="0">
                <a:latin typeface="Lucida Calligraphy" pitchFamily="66" charset="0"/>
                <a:ea typeface="+mj-ea"/>
                <a:cs typeface="+mj-cs"/>
              </a:rPr>
              <a:t/>
            </a:r>
            <a:br>
              <a:rPr lang="id-ID" sz="3600" b="1" dirty="0">
                <a:latin typeface="Lucida Calligraphy" pitchFamily="66" charset="0"/>
                <a:ea typeface="+mj-ea"/>
                <a:cs typeface="+mj-cs"/>
              </a:rPr>
            </a:br>
            <a:r>
              <a:rPr lang="id-ID" sz="3600" b="1" dirty="0">
                <a:latin typeface="Lucida Calligraphy" pitchFamily="66" charset="0"/>
                <a:ea typeface="+mj-ea"/>
                <a:cs typeface="+mj-cs"/>
              </a:rPr>
              <a:t>5</a:t>
            </a:r>
            <a:r>
              <a:rPr lang="id-ID" sz="3600" b="1" dirty="0">
                <a:latin typeface="Lucida Calligraphy" pitchFamily="66" charset="0"/>
                <a:ea typeface="+mj-ea"/>
                <a:cs typeface="+mj-cs"/>
                <a:sym typeface="Wingdings" pitchFamily="2" charset="2"/>
              </a:rPr>
              <a:t>Little Ducks (1)</a:t>
            </a:r>
            <a:r>
              <a:rPr lang="id-ID" sz="2800" dirty="0">
                <a:latin typeface="Lucida Calligraphy" pitchFamily="66" charset="0"/>
                <a:ea typeface="+mj-ea"/>
                <a:cs typeface="+mj-cs"/>
              </a:rPr>
              <a:t/>
            </a:r>
            <a:br>
              <a:rPr lang="id-ID" sz="2800" dirty="0">
                <a:latin typeface="Lucida Calligraphy" pitchFamily="66" charset="0"/>
                <a:ea typeface="+mj-ea"/>
                <a:cs typeface="+mj-cs"/>
              </a:rPr>
            </a:br>
            <a:endParaRPr lang="id-ID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d-ID" dirty="0" smtClean="0"/>
              <a:t>Three little ducks went out one day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Over the hills and far away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Mother duck said: “quack quack quack quack”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But only two little ducks came back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Two little ducks went out one day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Over the hills and far away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Mother duck said: “quack quack quack quack”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But only one little duck came back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0"/>
            <a:ext cx="8258175" cy="1357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d-ID" sz="3600" b="1" dirty="0">
                <a:latin typeface="Lucida Calligraphy" pitchFamily="66" charset="0"/>
                <a:ea typeface="+mj-ea"/>
                <a:cs typeface="+mj-cs"/>
              </a:rPr>
              <a:t/>
            </a:r>
            <a:br>
              <a:rPr lang="id-ID" sz="3600" b="1" dirty="0">
                <a:latin typeface="Lucida Calligraphy" pitchFamily="66" charset="0"/>
                <a:ea typeface="+mj-ea"/>
                <a:cs typeface="+mj-cs"/>
              </a:rPr>
            </a:br>
            <a:r>
              <a:rPr lang="id-ID" sz="3600" b="1" dirty="0">
                <a:latin typeface="Lucida Calligraphy" pitchFamily="66" charset="0"/>
                <a:ea typeface="+mj-ea"/>
                <a:cs typeface="+mj-cs"/>
              </a:rPr>
              <a:t>5</a:t>
            </a:r>
            <a:r>
              <a:rPr lang="id-ID" sz="3600" b="1" dirty="0">
                <a:latin typeface="Lucida Calligraphy" pitchFamily="66" charset="0"/>
                <a:ea typeface="+mj-ea"/>
                <a:cs typeface="+mj-cs"/>
                <a:sym typeface="Wingdings" pitchFamily="2" charset="2"/>
              </a:rPr>
              <a:t>Little Ducks (2)</a:t>
            </a:r>
            <a:r>
              <a:rPr lang="id-ID" sz="2800" dirty="0">
                <a:latin typeface="Lucida Calligraphy" pitchFamily="66" charset="0"/>
                <a:ea typeface="+mj-ea"/>
                <a:cs typeface="+mj-cs"/>
              </a:rPr>
              <a:t/>
            </a:r>
            <a:br>
              <a:rPr lang="id-ID" sz="2800" dirty="0">
                <a:latin typeface="Lucida Calligraphy" pitchFamily="66" charset="0"/>
                <a:ea typeface="+mj-ea"/>
                <a:cs typeface="+mj-cs"/>
              </a:rPr>
            </a:br>
            <a:endParaRPr lang="id-ID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d-ID" b="1" i="1" dirty="0" smtClean="0"/>
              <a:t>One little duck </a:t>
            </a:r>
            <a:r>
              <a:rPr lang="id-ID" dirty="0" smtClean="0"/>
              <a:t>went out one day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Over the hills and far away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Mother duck said: “quack quack quack quack”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But none of those little ducks came back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Mother duck, she, went out one day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Over the hills and far away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Mother duck said: “quack quack quack quack”</a:t>
            </a:r>
          </a:p>
          <a:p>
            <a:pPr>
              <a:buFont typeface="Arial" charset="0"/>
              <a:buNone/>
              <a:defRPr/>
            </a:pPr>
            <a:r>
              <a:rPr lang="id-ID" dirty="0" smtClean="0"/>
              <a:t>	And all of those little ducks came back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0"/>
            <a:ext cx="8258175" cy="1357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d-ID" sz="3600" b="1" dirty="0">
                <a:latin typeface="Lucida Calligraphy" pitchFamily="66" charset="0"/>
                <a:ea typeface="+mj-ea"/>
                <a:cs typeface="+mj-cs"/>
              </a:rPr>
              <a:t/>
            </a:r>
            <a:br>
              <a:rPr lang="id-ID" sz="3600" b="1" dirty="0">
                <a:latin typeface="Lucida Calligraphy" pitchFamily="66" charset="0"/>
                <a:ea typeface="+mj-ea"/>
                <a:cs typeface="+mj-cs"/>
              </a:rPr>
            </a:br>
            <a:r>
              <a:rPr lang="id-ID" sz="3600" b="1" dirty="0">
                <a:latin typeface="Lucida Calligraphy" pitchFamily="66" charset="0"/>
                <a:ea typeface="+mj-ea"/>
                <a:cs typeface="+mj-cs"/>
              </a:rPr>
              <a:t>5</a:t>
            </a:r>
            <a:r>
              <a:rPr lang="id-ID" sz="3600" b="1" dirty="0">
                <a:latin typeface="Lucida Calligraphy" pitchFamily="66" charset="0"/>
                <a:ea typeface="+mj-ea"/>
                <a:cs typeface="+mj-cs"/>
                <a:sym typeface="Wingdings" pitchFamily="2" charset="2"/>
              </a:rPr>
              <a:t>Little Ducks (3)</a:t>
            </a:r>
            <a:r>
              <a:rPr lang="id-ID" sz="2800" dirty="0">
                <a:latin typeface="Lucida Calligraphy" pitchFamily="66" charset="0"/>
                <a:ea typeface="+mj-ea"/>
                <a:cs typeface="+mj-cs"/>
              </a:rPr>
              <a:t/>
            </a:r>
            <a:br>
              <a:rPr lang="id-ID" sz="2800" dirty="0">
                <a:latin typeface="Lucida Calligraphy" pitchFamily="66" charset="0"/>
                <a:ea typeface="+mj-ea"/>
                <a:cs typeface="+mj-cs"/>
              </a:rPr>
            </a:br>
            <a:endParaRPr lang="id-ID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z="6000" dirty="0" smtClean="0"/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357159" y="1600200"/>
            <a:ext cx="8329642" cy="4525963"/>
          </a:xfrm>
        </p:spPr>
        <p:txBody>
          <a:bodyPr/>
          <a:lstStyle/>
          <a:p>
            <a:pPr algn="ctr">
              <a:buNone/>
            </a:pPr>
            <a:r>
              <a:rPr lang="id-ID" sz="4000" b="1" dirty="0" smtClean="0">
                <a:latin typeface="Adobe Garamond Pro Bold" pitchFamily="18" charset="0"/>
              </a:rPr>
              <a:t>Teaching Reading &amp; Writing</a:t>
            </a:r>
          </a:p>
          <a:p>
            <a:pPr>
              <a:buFont typeface="Arial" charset="0"/>
              <a:buNone/>
            </a:pPr>
            <a:endParaRPr lang="id-ID" dirty="0" smtClean="0"/>
          </a:p>
        </p:txBody>
      </p:sp>
      <p:pic>
        <p:nvPicPr>
          <p:cNvPr id="146436" name="Picture 4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5267325" cy="1143000"/>
          </a:xfrm>
          <a:solidFill>
            <a:srgbClr val="99CC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100" b="1" dirty="0" smtClean="0"/>
              <a:t/>
            </a:r>
            <a:br>
              <a:rPr lang="id-ID" sz="3100" b="1" dirty="0" smtClean="0"/>
            </a:br>
            <a:r>
              <a:rPr lang="en-US" sz="3100" b="1" dirty="0" smtClean="0"/>
              <a:t>Teaching </a:t>
            </a:r>
            <a:r>
              <a:rPr lang="en-US" sz="3100" b="1" dirty="0"/>
              <a:t>Reading and </a:t>
            </a:r>
            <a:r>
              <a:rPr lang="en-US" sz="3100" b="1" dirty="0" smtClean="0"/>
              <a:t>writing</a:t>
            </a:r>
            <a:r>
              <a:rPr lang="id-ID" sz="3100" b="1" dirty="0" smtClean="0"/>
              <a:t/>
            </a:r>
            <a:br>
              <a:rPr lang="id-ID" sz="3100" b="1" dirty="0" smtClean="0"/>
            </a:br>
            <a:r>
              <a:rPr lang="en-US" sz="2200" dirty="0" smtClean="0"/>
              <a:t> </a:t>
            </a:r>
            <a:r>
              <a:rPr lang="en-US" sz="2200" dirty="0"/>
              <a:t>(Pinter, 2006):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2133600"/>
            <a:ext cx="5472113" cy="1511300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>“</a:t>
            </a:r>
            <a:r>
              <a:rPr lang="en-US" dirty="0" smtClean="0"/>
              <a:t>It </a:t>
            </a:r>
            <a:r>
              <a:rPr lang="en-US" dirty="0"/>
              <a:t>would be </a:t>
            </a:r>
            <a:r>
              <a:rPr lang="en-US" b="1" i="1" dirty="0"/>
              <a:t>controversial </a:t>
            </a:r>
            <a:r>
              <a:rPr lang="en-US" i="1" dirty="0"/>
              <a:t>to introduce reading &amp; writing in a second language to children who are not yet literate in their first language</a:t>
            </a:r>
            <a:r>
              <a:rPr lang="en-US" dirty="0" smtClean="0"/>
              <a:t>.</a:t>
            </a:r>
            <a:r>
              <a:rPr lang="id-ID" dirty="0" smtClean="0"/>
              <a:t>”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3213" y="3989388"/>
            <a:ext cx="6300787" cy="21764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>“</a:t>
            </a:r>
            <a:r>
              <a:rPr lang="en-US" dirty="0" smtClean="0"/>
              <a:t>Reading &amp; writing are usually taught </a:t>
            </a:r>
            <a:r>
              <a:rPr lang="en-US" b="1" dirty="0" smtClean="0"/>
              <a:t>in parallel </a:t>
            </a:r>
            <a:r>
              <a:rPr lang="en-US" dirty="0" smtClean="0"/>
              <a:t>because children who begin to read enjoy writing too. Children can only benefit from phonics training if the meaning of the words makes sense to them.</a:t>
            </a:r>
            <a:r>
              <a:rPr lang="id-ID" dirty="0" smtClean="0"/>
              <a:t>”</a:t>
            </a:r>
            <a:endParaRPr lang="en-US" dirty="0"/>
          </a:p>
        </p:txBody>
      </p:sp>
      <p:pic>
        <p:nvPicPr>
          <p:cNvPr id="158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2088" y="1397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43063"/>
            <a:ext cx="5411787" cy="48577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It is useful for children to </a:t>
            </a:r>
            <a:r>
              <a:rPr lang="en-US" b="1" dirty="0"/>
              <a:t>start</a:t>
            </a:r>
            <a:r>
              <a:rPr lang="en-US" b="1" dirty="0" smtClean="0"/>
              <a:t>:</a:t>
            </a:r>
            <a:endParaRPr lang="id-ID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Reading </a:t>
            </a:r>
            <a:r>
              <a:rPr lang="en-US" dirty="0"/>
              <a:t>with </a:t>
            </a:r>
            <a:r>
              <a:rPr lang="en-US" b="1" dirty="0"/>
              <a:t>phonics </a:t>
            </a:r>
            <a:r>
              <a:rPr lang="en-US" sz="1600" i="1" dirty="0"/>
              <a:t>(see another slide</a:t>
            </a:r>
            <a:r>
              <a:rPr lang="en-US" sz="1600" i="1" dirty="0" smtClean="0"/>
              <a:t>)</a:t>
            </a:r>
            <a:endParaRPr lang="id-ID" sz="1600" i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sz="1600" i="1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sz="1600" i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Writing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b="1" i="1" dirty="0"/>
              <a:t>tracing, copying, </a:t>
            </a:r>
            <a:r>
              <a:rPr lang="en-US" i="1" dirty="0"/>
              <a:t>or</a:t>
            </a:r>
            <a:r>
              <a:rPr lang="en-US" b="1" i="1" dirty="0"/>
              <a:t> air writing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i="1" dirty="0"/>
              <a:t>Visual aids </a:t>
            </a:r>
            <a:r>
              <a:rPr lang="en-US" dirty="0"/>
              <a:t>like Posters containing commonly used phrases, </a:t>
            </a:r>
            <a:r>
              <a:rPr lang="id-ID" dirty="0" smtClean="0"/>
              <a:t>c</a:t>
            </a:r>
            <a:r>
              <a:rPr lang="en-US" dirty="0" err="1" smtClean="0"/>
              <a:t>alendars</a:t>
            </a:r>
            <a:r>
              <a:rPr lang="en-US" dirty="0"/>
              <a:t>, and English notice board would attract children’s attention &amp; help them </a:t>
            </a:r>
            <a:r>
              <a:rPr lang="en-US" b="1" i="1" dirty="0"/>
              <a:t>make the links between spoken &amp; written forms</a:t>
            </a:r>
            <a:r>
              <a:rPr lang="en-US" b="1" dirty="0"/>
              <a:t>.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5267325" cy="1143000"/>
          </a:xfrm>
          <a:solidFill>
            <a:srgbClr val="99CC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100" b="1" dirty="0" smtClean="0"/>
              <a:t/>
            </a:r>
            <a:br>
              <a:rPr lang="id-ID" sz="3100" b="1" dirty="0" smtClean="0"/>
            </a:br>
            <a:r>
              <a:rPr lang="en-US" sz="3100" b="1" dirty="0" smtClean="0"/>
              <a:t>Teaching </a:t>
            </a:r>
            <a:r>
              <a:rPr lang="en-US" sz="3100" b="1" dirty="0"/>
              <a:t>Reading and </a:t>
            </a:r>
            <a:r>
              <a:rPr lang="en-US" sz="3100" b="1" dirty="0" smtClean="0"/>
              <a:t>writing</a:t>
            </a:r>
            <a:r>
              <a:rPr lang="id-ID" sz="3100" b="1" dirty="0" smtClean="0"/>
              <a:t/>
            </a:r>
            <a:br>
              <a:rPr lang="id-ID" sz="3100" b="1" dirty="0" smtClean="0"/>
            </a:br>
            <a:r>
              <a:rPr lang="en-US" sz="2200" dirty="0" smtClean="0"/>
              <a:t> </a:t>
            </a:r>
            <a:r>
              <a:rPr lang="en-US" sz="2200" dirty="0"/>
              <a:t>(Pinter, 2006):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pic>
        <p:nvPicPr>
          <p:cNvPr id="159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75" y="1052513"/>
            <a:ext cx="29670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9" name="AutoShape 5" descr="Hasil gambar untuk writing with cop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75" y="4365625"/>
            <a:ext cx="296703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47625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Slattery &amp; Willis (2001)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628775"/>
            <a:ext cx="7023100" cy="487203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400" b="1" dirty="0"/>
              <a:t>All children listen from birth &amp; naturally acquire  </a:t>
            </a:r>
            <a:r>
              <a:rPr lang="en-US" sz="4400" b="1" dirty="0" smtClean="0"/>
              <a:t>speech</a:t>
            </a:r>
            <a:endParaRPr lang="id-ID" sz="44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400" b="1" dirty="0"/>
              <a:t>All children have to learn how to read &amp; </a:t>
            </a:r>
            <a:r>
              <a:rPr lang="en-US" sz="4400" b="1" dirty="0" smtClean="0"/>
              <a:t>write</a:t>
            </a:r>
            <a:endParaRPr lang="id-ID" sz="44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400" b="1" dirty="0"/>
              <a:t>If children’s mother tongue is written in Roman script, you can use a teaching method that focuses on meaning from the </a:t>
            </a:r>
            <a:r>
              <a:rPr lang="en-US" sz="4400" b="1" dirty="0" smtClean="0"/>
              <a:t>beginning</a:t>
            </a:r>
            <a:endParaRPr lang="id-ID" sz="44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400" b="1" dirty="0"/>
              <a:t>If children have a mother tongue that is not based on Roman script, then you will have to spend some more time on sounds, letter shape &amp; word </a:t>
            </a:r>
            <a:r>
              <a:rPr lang="en-US" sz="4400" b="1" dirty="0" smtClean="0"/>
              <a:t>recognition</a:t>
            </a:r>
            <a:endParaRPr lang="id-ID" sz="44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400" b="1" dirty="0"/>
              <a:t>Meaning is the most important element in reading just as it is in </a:t>
            </a:r>
            <a:r>
              <a:rPr lang="en-US" sz="4400" b="1" dirty="0" smtClean="0"/>
              <a:t>listening</a:t>
            </a:r>
            <a:endParaRPr lang="id-ID" sz="44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400" b="1" dirty="0"/>
              <a:t>So, reading comes before writing.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0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5302250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6455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100" b="1" smtClean="0"/>
              <a:t>Priorities when teaching reading &amp; writing 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2000" smtClean="0"/>
              <a:t>(Slattery &amp; Willis,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3" y="1989138"/>
            <a:ext cx="7931150" cy="37766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Focus on </a:t>
            </a:r>
            <a:r>
              <a:rPr lang="en-US" dirty="0" smtClean="0"/>
              <a:t>meaning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Word </a:t>
            </a:r>
            <a:r>
              <a:rPr lang="en-US" dirty="0" smtClean="0"/>
              <a:t>recognition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Making the connection between familiar sounds &amp; written </a:t>
            </a:r>
            <a:r>
              <a:rPr lang="en-US" dirty="0" smtClean="0"/>
              <a:t>words/phrases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Naming the letters of the </a:t>
            </a:r>
            <a:r>
              <a:rPr lang="en-US" dirty="0" smtClean="0"/>
              <a:t>alphabet</a:t>
            </a:r>
            <a:r>
              <a:rPr lang="id-ID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Predicting the pronunciation of a written word</a:t>
            </a:r>
          </a:p>
        </p:txBody>
      </p:sp>
      <p:pic>
        <p:nvPicPr>
          <p:cNvPr id="161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5148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1643063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Teaching reading &amp; writing </a:t>
            </a:r>
            <a:r>
              <a:rPr lang="id-ID" sz="2800" b="1" smtClean="0"/>
              <a:t/>
            </a:r>
            <a:br>
              <a:rPr lang="id-ID" sz="2800" b="1" smtClean="0"/>
            </a:br>
            <a:r>
              <a:rPr lang="en-US" sz="2800" b="1" smtClean="0"/>
              <a:t>using cards</a:t>
            </a:r>
            <a:endParaRPr lang="en-US" sz="280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Reading</a:t>
            </a:r>
            <a:endParaRPr lang="id-ID" b="1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Matching words/phrases with pictures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err="1"/>
              <a:t>Labelling</a:t>
            </a:r>
            <a:r>
              <a:rPr lang="en-US" b="1" dirty="0"/>
              <a:t> pictures/objects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Predicting from initial sounds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Re-arranging jumbled letters to make a word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Classifying words into sets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Ordering sentences in the correct sequence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Guessing the missing word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Games that involve recognizing words &amp; </a:t>
            </a:r>
            <a:r>
              <a:rPr lang="en-US" b="1" dirty="0" err="1" smtClean="0"/>
              <a:t>meanin</a:t>
            </a:r>
            <a:r>
              <a:rPr lang="id-ID" b="1" dirty="0" smtClean="0"/>
              <a:t>g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Writing</a:t>
            </a:r>
            <a:endParaRPr lang="id-ID" b="1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Copy/write from memory the word/phrase that matches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Write a label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Finish the word </a:t>
            </a:r>
            <a:r>
              <a:rPr lang="en-US" b="1" dirty="0" err="1"/>
              <a:t>st</a:t>
            </a:r>
            <a:r>
              <a:rPr lang="en-US" b="1" dirty="0"/>
              <a:t>…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Write the whole word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Copy/write the names of all the people in the story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Copy/write out the story in the right order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Copy the phrase/sentence putting in the missing word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Bingo, writing races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28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192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6846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z="6000" dirty="0" smtClean="0"/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>
                <a:latin typeface="Adobe Garamond Pro Bold" pitchFamily="18" charset="0"/>
              </a:rPr>
              <a:t>Teaching Vocabulary &amp; Grammar</a:t>
            </a:r>
          </a:p>
          <a:p>
            <a:endParaRPr lang="id-ID" dirty="0" smtClean="0"/>
          </a:p>
        </p:txBody>
      </p:sp>
      <p:pic>
        <p:nvPicPr>
          <p:cNvPr id="119812" name="Picture 5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ICT for Young Learners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/>
          <a:lstStyle/>
          <a:p>
            <a:pPr marL="324000">
              <a:spcBef>
                <a:spcPts val="0"/>
              </a:spcBef>
            </a:pPr>
            <a:r>
              <a:rPr lang="id-ID" sz="1800" dirty="0" smtClean="0"/>
              <a:t>Software: Learn to speak English</a:t>
            </a:r>
          </a:p>
          <a:p>
            <a:pPr marL="324000">
              <a:spcBef>
                <a:spcPts val="0"/>
              </a:spcBef>
            </a:pPr>
            <a:r>
              <a:rPr lang="id-ID" sz="1800" dirty="0" smtClean="0"/>
              <a:t>Software: Tell me more</a:t>
            </a:r>
            <a:endParaRPr lang="en-US" sz="1800" dirty="0" smtClean="0"/>
          </a:p>
          <a:p>
            <a:pPr marL="324000">
              <a:spcBef>
                <a:spcPts val="0"/>
              </a:spcBef>
            </a:pPr>
            <a:r>
              <a:rPr lang="en-US" sz="1800" dirty="0" smtClean="0"/>
              <a:t>Software: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Kamus</a:t>
            </a:r>
            <a:r>
              <a:rPr lang="en-US" sz="1800" dirty="0" smtClean="0"/>
              <a:t> </a:t>
            </a:r>
            <a:r>
              <a:rPr lang="en-US" sz="1800" dirty="0" err="1" smtClean="0"/>
              <a:t>Anak</a:t>
            </a:r>
            <a:endParaRPr lang="en-US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/>
              <a:t>Software </a:t>
            </a:r>
            <a:r>
              <a:rPr lang="en-US" sz="1800" dirty="0" smtClean="0"/>
              <a:t>: Cambridge Dictionary</a:t>
            </a:r>
          </a:p>
          <a:p>
            <a:pPr marL="324000">
              <a:spcBef>
                <a:spcPts val="0"/>
              </a:spcBef>
            </a:pPr>
            <a:r>
              <a:rPr lang="en-US" sz="1800" dirty="0" smtClean="0"/>
              <a:t>Software: </a:t>
            </a:r>
            <a:r>
              <a:rPr lang="en-US" sz="1800" dirty="0" err="1" smtClean="0"/>
              <a:t>Duolingo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/>
              <a:t>Software for android: Play store ENGLISH GRAMMAR OFFLINE.</a:t>
            </a:r>
            <a:endParaRPr lang="en-US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2"/>
              </a:rPr>
              <a:t>https://lessonwriter.com/per.html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3"/>
              </a:rPr>
              <a:t>https://analyze.academichelp.net/free.grade.my.paper.html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4"/>
              </a:rPr>
              <a:t>https://onlinequizcreator.com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5"/>
              </a:rPr>
              <a:t>https://edpuzzle.com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6"/>
              </a:rPr>
              <a:t>http://learenglishteens.britishcouncil/org</a:t>
            </a:r>
            <a:r>
              <a:rPr lang="id-ID" sz="1800" dirty="0" smtClean="0"/>
              <a:t>.</a:t>
            </a:r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7"/>
              </a:rPr>
              <a:t>https://kahoot.com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/>
              <a:t>Google for education</a:t>
            </a:r>
          </a:p>
          <a:p>
            <a:pPr marL="324000">
              <a:spcBef>
                <a:spcPts val="0"/>
              </a:spcBef>
            </a:pPr>
            <a:r>
              <a:rPr lang="id-ID" sz="1800" dirty="0" smtClean="0"/>
              <a:t>Hot potatoes </a:t>
            </a:r>
          </a:p>
          <a:p>
            <a:pPr marL="324000">
              <a:spcBef>
                <a:spcPts val="0"/>
              </a:spcBef>
            </a:pPr>
            <a:r>
              <a:rPr lang="id-ID" sz="1800" dirty="0" smtClean="0"/>
              <a:t>Canva</a:t>
            </a:r>
          </a:p>
          <a:p>
            <a:pPr marL="324000">
              <a:spcBef>
                <a:spcPts val="0"/>
              </a:spcBef>
              <a:buNone/>
            </a:pPr>
            <a:r>
              <a:rPr lang="id-ID" sz="1800" dirty="0" smtClean="0"/>
              <a:t> </a:t>
            </a:r>
            <a:r>
              <a:rPr lang="id-ID" sz="1800" b="1" dirty="0" smtClean="0"/>
              <a:t>Augmented reality apps:</a:t>
            </a:r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8"/>
              </a:rPr>
              <a:t>http://arflashcards.com/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9"/>
              </a:rPr>
              <a:t>http://www.octagonstudio.com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10"/>
              </a:rPr>
              <a:t>http://chromville.com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>
                <a:hlinkClick r:id="rId11"/>
              </a:rPr>
              <a:t>http://www.zookazam.com</a:t>
            </a:r>
            <a:endParaRPr lang="id-ID" sz="1800" dirty="0" smtClean="0"/>
          </a:p>
          <a:p>
            <a:pPr marL="324000">
              <a:spcBef>
                <a:spcPts val="0"/>
              </a:spcBef>
            </a:pPr>
            <a:r>
              <a:rPr lang="id-ID" sz="1800" dirty="0" smtClean="0"/>
              <a:t>http://www.quivervision.com/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Content Placeholder 5"/>
          <p:cNvSpPr>
            <a:spLocks noGrp="1"/>
          </p:cNvSpPr>
          <p:nvPr>
            <p:ph idx="1"/>
          </p:nvPr>
        </p:nvSpPr>
        <p:spPr>
          <a:xfrm>
            <a:off x="214282" y="1071562"/>
            <a:ext cx="8929718" cy="57864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Bland, Janice (ed.) (2015). Teaching English to Young Learners: Critical Issues in Language Teaching with     3-12 Year Olds. London: Bloomsbury Publishing Plc.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Brewster, Jean; Ellis, Gail; </a:t>
            </a:r>
            <a:r>
              <a:rPr lang="en-US" sz="1600" dirty="0" err="1" smtClean="0"/>
              <a:t>Grard</a:t>
            </a:r>
            <a:r>
              <a:rPr lang="en-US" sz="1600" dirty="0" smtClean="0"/>
              <a:t>, Dennis. (</a:t>
            </a:r>
            <a:r>
              <a:rPr lang="en-US" sz="1600" i="1" dirty="0" smtClean="0"/>
              <a:t>2003). The Primary English Teacher’s Guide (New Edition). England: </a:t>
            </a:r>
            <a:r>
              <a:rPr lang="en-US" sz="1600" dirty="0" smtClean="0"/>
              <a:t>Penguin English.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Cameron, L. (2001). </a:t>
            </a:r>
            <a:r>
              <a:rPr lang="en-US" sz="1600" i="1" dirty="0" smtClean="0"/>
              <a:t>Teaching Languages to Young Learners</a:t>
            </a:r>
            <a:r>
              <a:rPr lang="en-US" sz="1600" dirty="0" smtClean="0"/>
              <a:t>. Cambridge: Cambridge University Press.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Damayanti</a:t>
            </a:r>
            <a:r>
              <a:rPr lang="en-US" sz="1600" dirty="0" smtClean="0"/>
              <a:t>, </a:t>
            </a:r>
            <a:r>
              <a:rPr lang="en-US" sz="1600" dirty="0" err="1" smtClean="0"/>
              <a:t>Ika</a:t>
            </a:r>
            <a:r>
              <a:rPr lang="en-US" sz="1600" dirty="0" smtClean="0"/>
              <a:t> Lestari. (2017). </a:t>
            </a:r>
            <a:r>
              <a:rPr lang="en-US" sz="1600" i="1" dirty="0" smtClean="0"/>
              <a:t>From Story Telling to Story Writing: The Implementation of Reading to Learn (R2L) Pedagogy to Teach English as a Foreign Language in Indonesia.</a:t>
            </a:r>
            <a:r>
              <a:rPr lang="en-US" sz="1600" dirty="0" smtClean="0"/>
              <a:t> Indonesian Journal of Applied Linguistics vol. 6 no. 2, January 2017, pp. 229-242.</a:t>
            </a:r>
            <a:endParaRPr lang="id-ID" sz="1600" dirty="0" smtClean="0"/>
          </a:p>
          <a:p>
            <a:pPr>
              <a:buNone/>
            </a:pPr>
            <a:r>
              <a:rPr lang="id-ID" sz="1600" dirty="0" smtClean="0"/>
              <a:t>Fadilah, Rahmi. </a:t>
            </a:r>
            <a:r>
              <a:rPr lang="en-US" sz="1600" dirty="0" smtClean="0"/>
              <a:t>(</a:t>
            </a:r>
            <a:r>
              <a:rPr lang="id-ID" sz="1600" dirty="0" smtClean="0"/>
              <a:t>2017</a:t>
            </a:r>
            <a:r>
              <a:rPr lang="en-US" sz="1600" dirty="0" smtClean="0"/>
              <a:t>)</a:t>
            </a:r>
            <a:r>
              <a:rPr lang="id-ID" sz="1600" i="1" dirty="0" smtClean="0"/>
              <a:t>. Madeline Hunter’s Lesson Plan as Alternative Model for TEYL</a:t>
            </a:r>
            <a:r>
              <a:rPr lang="id-ID" sz="1600" dirty="0" smtClean="0"/>
              <a:t>. Proceedings in English Conference at STKIP Pasundan.</a:t>
            </a:r>
          </a:p>
          <a:p>
            <a:pPr>
              <a:buNone/>
            </a:pPr>
            <a:r>
              <a:rPr lang="en-US" sz="1600" dirty="0" err="1" smtClean="0"/>
              <a:t>Garton</a:t>
            </a:r>
            <a:r>
              <a:rPr lang="en-US" sz="1600" dirty="0" smtClean="0"/>
              <a:t>, Sue &amp; Copland, Fiona (ed.). (2019). Teaching English to Young Learners. New York: </a:t>
            </a:r>
            <a:r>
              <a:rPr lang="en-US" sz="1600" dirty="0" err="1" smtClean="0"/>
              <a:t>Routledge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Halliwell</a:t>
            </a:r>
            <a:r>
              <a:rPr lang="en-US" sz="1600" dirty="0" smtClean="0"/>
              <a:t>, S. (2004). </a:t>
            </a:r>
            <a:r>
              <a:rPr lang="en-US" sz="1600" i="1" dirty="0" smtClean="0"/>
              <a:t>Teaching English in the primary classroom</a:t>
            </a:r>
            <a:r>
              <a:rPr lang="en-US" sz="1600" dirty="0" smtClean="0"/>
              <a:t>. Essex: Pearson Education Limited.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Harmer, Jeremy. (2004). </a:t>
            </a:r>
            <a:r>
              <a:rPr lang="en-US" sz="1600" i="1" dirty="0" smtClean="0"/>
              <a:t>How to Teach English: An Introduction to the Practice of English Language Teaching</a:t>
            </a:r>
            <a:r>
              <a:rPr lang="en-US" sz="1600" dirty="0" smtClean="0"/>
              <a:t>. England: Longman.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Harmer, Jeremy. (2007). </a:t>
            </a:r>
            <a:r>
              <a:rPr lang="en-US" sz="1600" i="1" dirty="0" smtClean="0"/>
              <a:t>How to teach English (New Edition).</a:t>
            </a:r>
            <a:r>
              <a:rPr lang="en-US" sz="1600" dirty="0" smtClean="0"/>
              <a:t> Essex: Pearson Longman.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Ioannou</a:t>
            </a:r>
            <a:r>
              <a:rPr lang="en-US" sz="1600" dirty="0" smtClean="0"/>
              <a:t>-Georgiou, Sophie &amp; </a:t>
            </a:r>
            <a:r>
              <a:rPr lang="en-US" sz="1600" dirty="0" err="1" smtClean="0"/>
              <a:t>Pavlou</a:t>
            </a:r>
            <a:r>
              <a:rPr lang="en-US" sz="1600" dirty="0" smtClean="0"/>
              <a:t>, </a:t>
            </a:r>
            <a:r>
              <a:rPr lang="en-US" sz="1600" dirty="0" err="1" smtClean="0"/>
              <a:t>Pavlos</a:t>
            </a:r>
            <a:r>
              <a:rPr lang="en-US" sz="1600" dirty="0" smtClean="0"/>
              <a:t>. 2003. </a:t>
            </a:r>
            <a:r>
              <a:rPr lang="en-US" sz="1600" i="1" dirty="0" smtClean="0"/>
              <a:t>Assessing Young Learners.</a:t>
            </a:r>
            <a:r>
              <a:rPr lang="en-US" sz="1600" dirty="0" smtClean="0"/>
              <a:t> Oxford: Oxford University Press.</a:t>
            </a:r>
          </a:p>
          <a:p>
            <a:pPr>
              <a:buNone/>
            </a:pPr>
            <a:r>
              <a:rPr lang="en-US" sz="1600" dirty="0" err="1" smtClean="0"/>
              <a:t>Linse</a:t>
            </a:r>
            <a:r>
              <a:rPr lang="en-US" sz="1600" dirty="0" smtClean="0"/>
              <a:t>, Caroline T. (2005). </a:t>
            </a:r>
            <a:r>
              <a:rPr lang="en-US" sz="1600" i="1" dirty="0" smtClean="0"/>
              <a:t>Practical English Language Teaching: Young </a:t>
            </a:r>
            <a:r>
              <a:rPr lang="id-ID" sz="1600" i="1" dirty="0" smtClean="0"/>
              <a:t>	</a:t>
            </a:r>
            <a:r>
              <a:rPr lang="en-US" sz="1600" i="1" dirty="0" smtClean="0"/>
              <a:t>Learners.</a:t>
            </a:r>
            <a:r>
              <a:rPr lang="en-US" sz="1600" dirty="0" smtClean="0"/>
              <a:t> New York: McGraw-Hill.</a:t>
            </a:r>
            <a:endParaRPr lang="id-ID" sz="1600" dirty="0" smtClean="0"/>
          </a:p>
          <a:p>
            <a:endParaRPr lang="id-ID" sz="1600" dirty="0"/>
          </a:p>
        </p:txBody>
      </p:sp>
      <p:pic>
        <p:nvPicPr>
          <p:cNvPr id="302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0"/>
            <a:ext cx="532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4" name="AutoShape 4" descr="Hasil gambar untuk REFER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6017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/>
          <p:cNvSpPr>
            <a:spLocks noGrp="1"/>
          </p:cNvSpPr>
          <p:nvPr>
            <p:ph idx="1"/>
          </p:nvPr>
        </p:nvSpPr>
        <p:spPr>
          <a:xfrm>
            <a:off x="285720" y="1214438"/>
            <a:ext cx="8858280" cy="5643562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/>
              <a:t>Mckay</a:t>
            </a:r>
            <a:r>
              <a:rPr lang="en-US" sz="2000" dirty="0" smtClean="0"/>
              <a:t>, P. (2006). </a:t>
            </a:r>
            <a:r>
              <a:rPr lang="en-US" sz="2000" i="1" dirty="0" smtClean="0"/>
              <a:t>Assessing young language learners</a:t>
            </a:r>
            <a:r>
              <a:rPr lang="en-US" sz="2000" dirty="0" smtClean="0"/>
              <a:t>. Cambridge: Cambridge University Press.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Mooney, Carol </a:t>
            </a:r>
            <a:r>
              <a:rPr lang="en-US" sz="2000" dirty="0" err="1" smtClean="0"/>
              <a:t>Garhart</a:t>
            </a:r>
            <a:r>
              <a:rPr lang="en-US" sz="2000" dirty="0" smtClean="0"/>
              <a:t>. (2000). </a:t>
            </a:r>
            <a:r>
              <a:rPr lang="en-US" sz="2000" i="1" dirty="0" smtClean="0"/>
              <a:t>Theories of Childhood: An Introduction to Dewey, Montessori, Erikson, Piaget, and </a:t>
            </a:r>
            <a:r>
              <a:rPr lang="en-US" sz="2000" i="1" dirty="0" err="1" smtClean="0"/>
              <a:t>Vygotsky</a:t>
            </a:r>
            <a:r>
              <a:rPr lang="en-US" sz="2000" i="1" dirty="0" smtClean="0"/>
              <a:t>. </a:t>
            </a:r>
            <a:r>
              <a:rPr lang="en-US" sz="2000" dirty="0" smtClean="0"/>
              <a:t>USA: </a:t>
            </a:r>
            <a:r>
              <a:rPr lang="en-US" sz="2000" dirty="0" err="1" smtClean="0"/>
              <a:t>Redleaf</a:t>
            </a:r>
            <a:r>
              <a:rPr lang="en-US" sz="2000" dirty="0" smtClean="0"/>
              <a:t> Press.</a:t>
            </a:r>
            <a:endParaRPr lang="id-ID" sz="2000" dirty="0" smtClean="0"/>
          </a:p>
          <a:p>
            <a:pPr>
              <a:buNone/>
            </a:pPr>
            <a:r>
              <a:rPr lang="en-US" sz="2000" dirty="0" err="1" smtClean="0"/>
              <a:t>Musthafa</a:t>
            </a:r>
            <a:r>
              <a:rPr lang="en-US" sz="2000" dirty="0" smtClean="0"/>
              <a:t>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(2000). </a:t>
            </a:r>
            <a:r>
              <a:rPr lang="en-US" sz="2000" i="1" dirty="0" smtClean="0"/>
              <a:t>Teaching English to Young Learners: 	Principles &amp; Techniques.  </a:t>
            </a:r>
            <a:r>
              <a:rPr lang="en-US" sz="2000" dirty="0" smtClean="0"/>
              <a:t>Bandung: </a:t>
            </a:r>
            <a:r>
              <a:rPr lang="en-US" sz="2000" dirty="0" err="1" smtClean="0"/>
              <a:t>Pasca</a:t>
            </a:r>
            <a:r>
              <a:rPr lang="en-US" sz="2000" dirty="0" smtClean="0"/>
              <a:t> </a:t>
            </a:r>
            <a:r>
              <a:rPr lang="en-US" sz="2000" dirty="0" err="1" smtClean="0"/>
              <a:t>Sarjana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Indonesia.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Mustafa,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(2008). </a:t>
            </a:r>
            <a:r>
              <a:rPr lang="en-US" sz="2000" i="1" dirty="0" smtClean="0"/>
              <a:t>Teaching English to young learners</a:t>
            </a:r>
            <a:r>
              <a:rPr lang="en-US" sz="2000" dirty="0" smtClean="0"/>
              <a:t>. Bandung: UPI Press.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Mustafa,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(2010). Teaching English to young learners in Indonesia: Essential requirements.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i="1" dirty="0" err="1" smtClean="0"/>
              <a:t>Educationist.Vol</a:t>
            </a:r>
            <a:r>
              <a:rPr lang="en-US" sz="2000" i="1" dirty="0" smtClean="0"/>
              <a:t>. 4 no.</a:t>
            </a:r>
            <a:r>
              <a:rPr lang="en-US" sz="2000" dirty="0" smtClean="0"/>
              <a:t>2,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2010 pp. 120-125.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Paul, David. (2003). </a:t>
            </a:r>
            <a:r>
              <a:rPr lang="en-US" sz="2000" i="1" dirty="0" smtClean="0"/>
              <a:t>Teaching English to Children in Asia</a:t>
            </a:r>
            <a:r>
              <a:rPr lang="en-US" sz="2000" dirty="0" smtClean="0"/>
              <a:t>. </a:t>
            </a:r>
            <a:r>
              <a:rPr lang="en-US" sz="2000" dirty="0" err="1" smtClean="0"/>
              <a:t>Hongkong</a:t>
            </a:r>
            <a:r>
              <a:rPr lang="en-US" sz="2000" dirty="0" smtClean="0"/>
              <a:t>; Longman Asia ELT.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Pinter, </a:t>
            </a:r>
            <a:r>
              <a:rPr lang="en-US" sz="2000" dirty="0" err="1" smtClean="0"/>
              <a:t>Annamaria</a:t>
            </a:r>
            <a:r>
              <a:rPr lang="en-US" sz="2000" dirty="0" smtClean="0"/>
              <a:t>. (2006). </a:t>
            </a:r>
            <a:r>
              <a:rPr lang="en-US" sz="2000" i="1" dirty="0" smtClean="0"/>
              <a:t>Teaching Young Language Learners. </a:t>
            </a:r>
            <a:r>
              <a:rPr lang="en-US" sz="2000" dirty="0" smtClean="0"/>
              <a:t>Oxford: Oxford </a:t>
            </a:r>
            <a:r>
              <a:rPr lang="id-ID" sz="2000" dirty="0" smtClean="0"/>
              <a:t>     </a:t>
            </a:r>
            <a:r>
              <a:rPr lang="en-US" sz="2000" dirty="0" smtClean="0"/>
              <a:t>University Press.</a:t>
            </a:r>
            <a:endParaRPr lang="id-ID" sz="2000" dirty="0" smtClean="0"/>
          </a:p>
          <a:p>
            <a:pPr algn="just">
              <a:buNone/>
            </a:pPr>
            <a:r>
              <a:rPr lang="en-US" sz="2000" dirty="0" smtClean="0"/>
              <a:t>Slattery, M. &amp; Willis, J. (2005). </a:t>
            </a:r>
            <a:r>
              <a:rPr lang="en-US" sz="2000" i="1" dirty="0" smtClean="0"/>
              <a:t>English for Primary Teachers: A Handbook  of Activities and Classroom Language. </a:t>
            </a:r>
            <a:r>
              <a:rPr lang="en-US" sz="2000" dirty="0" smtClean="0"/>
              <a:t>Oxford: Oxford University Press.</a:t>
            </a:r>
          </a:p>
          <a:p>
            <a:pPr algn="just">
              <a:buNone/>
            </a:pPr>
            <a:r>
              <a:rPr lang="en-US" sz="2000" dirty="0" err="1" smtClean="0"/>
              <a:t>Youtube</a:t>
            </a:r>
            <a:endParaRPr lang="en-US" sz="2000" dirty="0" smtClean="0"/>
          </a:p>
        </p:txBody>
      </p:sp>
      <p:pic>
        <p:nvPicPr>
          <p:cNvPr id="303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988"/>
            <a:ext cx="532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5500688"/>
            <a:ext cx="15509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en-US" sz="2800" b="1" smtClean="0"/>
              <a:t>Teaching vocabulary and grammar</a:t>
            </a:r>
            <a:endParaRPr lang="en-US" sz="280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288" y="1643063"/>
            <a:ext cx="5338762" cy="2433637"/>
          </a:xfrm>
        </p:spPr>
        <p:txBody>
          <a:bodyPr rtlCol="0">
            <a:normAutofit fontScale="3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7400" dirty="0"/>
              <a:t/>
            </a:r>
            <a:br>
              <a:rPr lang="id-ID" sz="7400" dirty="0"/>
            </a:br>
            <a:r>
              <a:rPr lang="en-US" sz="7400" b="1" dirty="0"/>
              <a:t>Vocabulary &amp; grammar should be taught &amp; learnt together. It’s better if </a:t>
            </a:r>
            <a:r>
              <a:rPr lang="en-US" sz="7400" b="1" i="1" dirty="0"/>
              <a:t>grammar</a:t>
            </a:r>
            <a:r>
              <a:rPr lang="en-US" sz="7400" b="1" dirty="0"/>
              <a:t> is noticed &amp; learnt </a:t>
            </a:r>
            <a:r>
              <a:rPr lang="en-US" sz="7400" b="1" i="1" dirty="0"/>
              <a:t>from meaning-focused input</a:t>
            </a:r>
            <a:r>
              <a:rPr lang="en-US" sz="7400" b="1" dirty="0"/>
              <a:t>, children need to be able to see the relationship between </a:t>
            </a:r>
            <a:r>
              <a:rPr lang="en-US" sz="7400" b="1" i="1" dirty="0"/>
              <a:t>form &amp; function</a:t>
            </a:r>
            <a:r>
              <a:rPr lang="en-US" sz="7400" b="1" dirty="0"/>
              <a:t>. </a:t>
            </a:r>
            <a:endParaRPr lang="id-ID" sz="7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771775" y="4437063"/>
            <a:ext cx="6142038" cy="1903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en-US" sz="2600" b="1" dirty="0" smtClean="0"/>
              <a:t>Teacher should provide lots of meaningful practice, recycling, &amp; guidance in attending to language form. So children will </a:t>
            </a:r>
            <a:r>
              <a:rPr lang="en-US" sz="2600" b="1" i="1" dirty="0" smtClean="0"/>
              <a:t>learn grammar in a holistic way. </a:t>
            </a:r>
            <a:endParaRPr lang="en-US" sz="2600" b="1" dirty="0"/>
          </a:p>
        </p:txBody>
      </p:sp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7813" y="2362200"/>
            <a:ext cx="2286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What grammar to teach? </a:t>
            </a:r>
            <a:r>
              <a:rPr lang="en-US" sz="6600" b="1" smtClean="0"/>
              <a:t/>
            </a:r>
            <a:br>
              <a:rPr lang="en-US" sz="6600" b="1" smtClean="0"/>
            </a:br>
            <a:r>
              <a:rPr lang="en-US" sz="2200" smtClean="0"/>
              <a:t>(Brewster, Ellis, Grard, 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133600"/>
            <a:ext cx="7993063" cy="28082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Facts.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/>
              <a:t>		Example: the plural of </a:t>
            </a:r>
            <a:r>
              <a:rPr lang="en-US" sz="2200" b="1" i="1" dirty="0"/>
              <a:t>foot</a:t>
            </a:r>
            <a:r>
              <a:rPr lang="en-US" sz="2200" b="1" dirty="0"/>
              <a:t> is </a:t>
            </a:r>
            <a:r>
              <a:rPr lang="en-US" sz="2200" b="1" i="1" dirty="0"/>
              <a:t>feet</a:t>
            </a:r>
            <a:r>
              <a:rPr lang="en-US" sz="2200" b="1" dirty="0"/>
              <a:t>, </a:t>
            </a:r>
            <a:r>
              <a:rPr lang="en-US" sz="2200" b="1" i="1" dirty="0"/>
              <a:t>not foots</a:t>
            </a:r>
            <a:r>
              <a:rPr lang="en-US" sz="22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Patterns.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/>
              <a:t>		Example: My favorite (color/food) </a:t>
            </a:r>
            <a:r>
              <a:rPr lang="en-US" sz="2200" b="1" dirty="0" smtClean="0"/>
              <a:t>is</a:t>
            </a:r>
            <a:r>
              <a:rPr lang="id-ID" sz="2200" b="1" dirty="0" smtClean="0"/>
              <a:t> </a:t>
            </a:r>
            <a:r>
              <a:rPr lang="en-US" sz="2200" b="1" dirty="0" smtClean="0"/>
              <a:t>(blue/fried chicken</a:t>
            </a:r>
            <a:r>
              <a:rPr lang="en-US" sz="2200" b="1" dirty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Choices.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/>
              <a:t>		Example: I like swimming/reading/…etc.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/>
              <a:t>			   </a:t>
            </a:r>
            <a:r>
              <a:rPr lang="en-US" sz="2200" b="1" dirty="0" smtClean="0"/>
              <a:t>I </a:t>
            </a:r>
            <a:r>
              <a:rPr lang="en-US" sz="2200" b="1" dirty="0"/>
              <a:t>go to school by car/on foot/…etc.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139268" name="Picture 6"/>
          <p:cNvPicPr>
            <a:picLocks noChangeAspect="1" noChangeArrowheads="1"/>
          </p:cNvPicPr>
          <p:nvPr/>
        </p:nvPicPr>
        <p:blipFill>
          <a:blip r:embed="rId2"/>
          <a:srcRect l="2" t="52771" r="-1691" b="1830"/>
          <a:stretch>
            <a:fillRect/>
          </a:stretch>
        </p:blipFill>
        <p:spPr bwMode="auto">
          <a:xfrm>
            <a:off x="1214438" y="5429250"/>
            <a:ext cx="65008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/>
              <a:t>Teknik Pembelajaran </a:t>
            </a:r>
            <a:r>
              <a:rPr lang="id-ID" sz="1600" b="1" smtClean="0"/>
              <a:t>(Damayanti, 2014)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id-ID" sz="2800" smtClean="0"/>
              <a:t>Grammar sebaiknya diajarkan </a:t>
            </a:r>
            <a:r>
              <a:rPr lang="id-ID" sz="2800" i="1" smtClean="0"/>
              <a:t>tidak secara terpisah </a:t>
            </a:r>
            <a:r>
              <a:rPr lang="id-ID" sz="2800" smtClean="0"/>
              <a:t>terutama untuk very young learners , tunggu sampai mereka siap (diatas 8-9 tahun).</a:t>
            </a:r>
          </a:p>
          <a:p>
            <a:r>
              <a:rPr lang="id-ID" sz="2800" smtClean="0"/>
              <a:t>Belajar grammar dapat dimulai dari menghapal </a:t>
            </a:r>
            <a:r>
              <a:rPr lang="id-ID" sz="2800" i="1" smtClean="0"/>
              <a:t>‘formulaic chunks’. </a:t>
            </a:r>
            <a:r>
              <a:rPr lang="id-ID" sz="2800" smtClean="0"/>
              <a:t>Membicarakan sesuatu yang bermakna dengan anak dapat dijadikan cara yang jitu untuk memperkenalkan grammar. Grammar dapat diajarkan tanpa perlu menjelaskan label-label teknis (seperti: intensifying adverb, past tense,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" y="115888"/>
            <a:ext cx="4356101" cy="419100"/>
          </a:xfrm>
          <a:solidFill>
            <a:srgbClr val="66FFFF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Example of Pattern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338" y="2322513"/>
            <a:ext cx="45370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3238" y="981075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" pitchFamily="18" charset="0"/>
              </a:rPr>
              <a:t>Teacher Talk</a:t>
            </a:r>
            <a:r>
              <a:rPr lang="en-US" sz="2400">
                <a:latin typeface="Times" pitchFamily="18" charset="0"/>
              </a:rPr>
              <a:t>: (Wave your hand over the page.) “Look! I see a park. I see boys and girls. The boys and girls are in the park.” </a:t>
            </a:r>
            <a:r>
              <a:rPr lang="en-US" sz="2400" b="1">
                <a:latin typeface="Times" pitchFamily="18" charset="0"/>
              </a:rPr>
              <a:t>Repeat</a:t>
            </a:r>
            <a:r>
              <a:rPr lang="en-US" sz="2400">
                <a:latin typeface="Times" pitchFamily="18" charset="0"/>
              </a:rPr>
              <a:t>. “The boys and girls are in the park.”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750" y="2276475"/>
            <a:ext cx="208915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" pitchFamily="18" charset="0"/>
              </a:rPr>
              <a:t>1.</a:t>
            </a:r>
            <a:r>
              <a:rPr lang="en-US" sz="2000" b="1">
                <a:latin typeface="Times" pitchFamily="18" charset="0"/>
              </a:rPr>
              <a:t> Teacher</a:t>
            </a:r>
            <a:r>
              <a:rPr lang="en-US" sz="2000">
                <a:latin typeface="Times" pitchFamily="18" charset="0"/>
              </a:rPr>
              <a:t>: (Point to the slide. Ask children to listen, point, and repeat) </a:t>
            </a:r>
            <a:r>
              <a:rPr lang="en-US" sz="2000" b="1">
                <a:latin typeface="Times" pitchFamily="18" charset="0"/>
              </a:rPr>
              <a:t>This is a slide.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164388" y="2349500"/>
            <a:ext cx="1728787" cy="193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" pitchFamily="18" charset="0"/>
              </a:rPr>
              <a:t>3.</a:t>
            </a:r>
            <a:r>
              <a:rPr lang="en-US" sz="2000" b="1">
                <a:latin typeface="Times" pitchFamily="18" charset="0"/>
              </a:rPr>
              <a:t> Children’s Response:</a:t>
            </a:r>
            <a:r>
              <a:rPr lang="en-US" sz="2000">
                <a:latin typeface="Times" pitchFamily="18" charset="0"/>
              </a:rPr>
              <a:t> (Listen, point, and repeat.) </a:t>
            </a:r>
            <a:r>
              <a:rPr lang="en-US" sz="2000" b="1">
                <a:latin typeface="Times" pitchFamily="18" charset="0"/>
              </a:rPr>
              <a:t>This is a slide.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19075" y="4572000"/>
            <a:ext cx="2138363" cy="2554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" pitchFamily="18" charset="0"/>
              </a:rPr>
              <a:t>2.</a:t>
            </a:r>
            <a:r>
              <a:rPr lang="en-US" sz="2000" b="1">
                <a:latin typeface="Times" pitchFamily="18" charset="0"/>
              </a:rPr>
              <a:t> Teacher</a:t>
            </a:r>
            <a:r>
              <a:rPr lang="en-US" sz="2000">
                <a:latin typeface="Times" pitchFamily="18" charset="0"/>
              </a:rPr>
              <a:t>: (Point to the swings. Ask children to listen, point, and repeat.)         </a:t>
            </a:r>
            <a:r>
              <a:rPr lang="en-US" sz="2000" b="1">
                <a:latin typeface="Times" pitchFamily="18" charset="0"/>
              </a:rPr>
              <a:t>These are  swings.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64388" y="4292600"/>
            <a:ext cx="1728787" cy="1938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" pitchFamily="18" charset="0"/>
              </a:rPr>
              <a:t>4.</a:t>
            </a:r>
            <a:r>
              <a:rPr lang="en-US" sz="2000" b="1">
                <a:latin typeface="Times" pitchFamily="18" charset="0"/>
              </a:rPr>
              <a:t> Children’s Response:</a:t>
            </a:r>
            <a:r>
              <a:rPr lang="en-US" sz="2000">
                <a:latin typeface="Times" pitchFamily="18" charset="0"/>
              </a:rPr>
              <a:t> (Listen, point, and repeat.) </a:t>
            </a:r>
            <a:r>
              <a:rPr lang="en-US" sz="2000" b="1">
                <a:latin typeface="Times" pitchFamily="18" charset="0"/>
              </a:rPr>
              <a:t>These are swings.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8" y="0"/>
            <a:ext cx="5338763" cy="981075"/>
          </a:xfrm>
          <a:solidFill>
            <a:srgbClr val="FF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sz="3100" b="1" dirty="0" smtClean="0"/>
              <a:t>Teaching </a:t>
            </a:r>
            <a:r>
              <a:rPr lang="en-US" sz="3100" b="1" dirty="0"/>
              <a:t>using Story Telling</a:t>
            </a:r>
            <a:br>
              <a:rPr lang="en-US" sz="3100" b="1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6335712" cy="452596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Purposes </a:t>
            </a:r>
            <a:r>
              <a:rPr lang="en-US" dirty="0" smtClean="0"/>
              <a:t>:</a:t>
            </a:r>
            <a:endParaRPr lang="id-ID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 expose children to more language</a:t>
            </a:r>
            <a:r>
              <a:rPr lang="en-US" dirty="0" smtClean="0"/>
              <a:t>.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 revise language/vocabulary</a:t>
            </a:r>
            <a:r>
              <a:rPr lang="en-US" dirty="0" smtClean="0"/>
              <a:t>.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 present new language</a:t>
            </a:r>
            <a:r>
              <a:rPr lang="en-US" dirty="0" smtClean="0"/>
              <a:t>.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 practice listening, speaking, reading, writing</a:t>
            </a:r>
            <a:r>
              <a:rPr lang="en-US" dirty="0" smtClean="0"/>
              <a:t>.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 extend/enrich children’s language</a:t>
            </a:r>
          </a:p>
        </p:txBody>
      </p:sp>
      <p:pic>
        <p:nvPicPr>
          <p:cNvPr id="142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836613"/>
            <a:ext cx="25733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933825"/>
            <a:ext cx="26193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1052513"/>
          </a:xfrm>
          <a:solidFill>
            <a:srgbClr val="CCCC00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Assessment activities </a:t>
            </a:r>
            <a:r>
              <a:rPr lang="en-US" smtClean="0"/>
              <a:t/>
            </a:r>
            <a:br>
              <a:rPr lang="en-US" smtClean="0"/>
            </a:br>
            <a:r>
              <a:rPr lang="en-US" sz="2200" smtClean="0"/>
              <a:t>(Brewster, Ellis, Grard, </a:t>
            </a:r>
            <a:r>
              <a:rPr lang="en-US" sz="2200" i="1" smtClean="0"/>
              <a:t>2003)</a:t>
            </a:r>
            <a:r>
              <a:rPr lang="en-US" sz="2200" smtClean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7900988" cy="52863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Listen/read, then change from singular to plural, etc</a:t>
            </a:r>
            <a:r>
              <a:rPr lang="en-US" b="1" dirty="0" smtClean="0"/>
              <a:t>.</a:t>
            </a:r>
            <a:endParaRPr lang="id-ID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Fill in gaps with the correct grammatical/vocabulary item</a:t>
            </a:r>
            <a:r>
              <a:rPr lang="en-US" b="1" dirty="0" smtClean="0"/>
              <a:t>.</a:t>
            </a:r>
            <a:endParaRPr lang="id-ID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Correct grammatical/vocabulary mistakes in sentence</a:t>
            </a:r>
            <a:r>
              <a:rPr lang="en-US" b="1" dirty="0" smtClean="0"/>
              <a:t>.</a:t>
            </a:r>
            <a:endParaRPr lang="id-ID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Correct the word order in a sentence</a:t>
            </a:r>
            <a:r>
              <a:rPr lang="en-US" b="1" dirty="0" smtClean="0"/>
              <a:t>.</a:t>
            </a:r>
            <a:endParaRPr lang="id-ID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Read/listen to lists of words &amp; classifying them</a:t>
            </a:r>
            <a:r>
              <a:rPr lang="en-US" b="1" dirty="0" smtClean="0"/>
              <a:t>.</a:t>
            </a:r>
            <a:endParaRPr lang="id-ID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Sequence time expressions, such as: today, yesterday, tomorrow</a:t>
            </a:r>
            <a:r>
              <a:rPr lang="en-US" b="1" dirty="0" smtClean="0"/>
              <a:t>.</a:t>
            </a:r>
            <a:endParaRPr lang="id-ID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Use picture prompts to contrast things using comparatives, tenses,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</p:txBody>
      </p:sp>
      <p:pic>
        <p:nvPicPr>
          <p:cNvPr id="143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663" y="2571750"/>
            <a:ext cx="18113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11371</TotalTime>
  <Words>1710</Words>
  <Application>Microsoft Office PowerPoint</Application>
  <PresentationFormat>On-screen Show (4:3)</PresentationFormat>
  <Paragraphs>260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     CHILDREN LANGUAGE TEACHING AND PRACTICE (CELTP) /TECHING ENGLISH TO YOUNG LEARNERS (TEYL) /ENGLISH FOR YOUNG LEARNERS (EYL)        By: Sri Supiah Cahyati, M.Pd</vt:lpstr>
      <vt:lpstr>Session 3</vt:lpstr>
      <vt:lpstr>PowerPoint Presentation</vt:lpstr>
      <vt:lpstr>Teaching vocabulary and grammar</vt:lpstr>
      <vt:lpstr>What grammar to teach?  (Brewster, Ellis, Grard, 2003)</vt:lpstr>
      <vt:lpstr>Teknik Pembelajaran (Damayanti, 2014)</vt:lpstr>
      <vt:lpstr>Example of Pattern</vt:lpstr>
      <vt:lpstr> Teaching using Story Telling </vt:lpstr>
      <vt:lpstr>Assessment activities  (Brewster, Ellis, Grard, 2003):</vt:lpstr>
      <vt:lpstr>4 BINGO (=&gt; spelling)</vt:lpstr>
      <vt:lpstr> 4 The Itsy Bitsy Spider (Binatang Kecil ) </vt:lpstr>
      <vt:lpstr> 6 If You’re Happy and You Know it (Jika kau suka hati) </vt:lpstr>
      <vt:lpstr>PowerPoint Presentation</vt:lpstr>
      <vt:lpstr>Teaching Listening  (Pinter, 2006)</vt:lpstr>
      <vt:lpstr>Teaching Tips  (Slattery &amp; Willis, 2001)</vt:lpstr>
      <vt:lpstr>The Initial Stages In Teaching Speaking  (Brewster, Ellis, Grard, 2003)</vt:lpstr>
      <vt:lpstr>We can help our pupils understand what we say in English:</vt:lpstr>
      <vt:lpstr>Activities Recommended in Teaching  Listening &amp; Speaking</vt:lpstr>
      <vt:lpstr>5 Ten Little Indian Boys (=&gt;counting)</vt:lpstr>
      <vt:lpstr>5 Ten Aeroplanes(=&gt;counting)</vt:lpstr>
      <vt:lpstr>PowerPoint Presentation</vt:lpstr>
      <vt:lpstr>PowerPoint Presentation</vt:lpstr>
      <vt:lpstr>PowerPoint Presentation</vt:lpstr>
      <vt:lpstr>PowerPoint Presentation</vt:lpstr>
      <vt:lpstr> Teaching Reading and writing  (Pinter, 2006): </vt:lpstr>
      <vt:lpstr> Teaching Reading and writing  (Pinter, 2006): </vt:lpstr>
      <vt:lpstr>Slattery &amp; Willis (2001)</vt:lpstr>
      <vt:lpstr>Priorities when teaching reading &amp; writing  (Slattery &amp; Willis, 2001)</vt:lpstr>
      <vt:lpstr>Teaching reading &amp; writing  using cards</vt:lpstr>
      <vt:lpstr>ICT for Young Learners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ENGLISH TO YOUNG LEARNERS (TEYL)   By: Sri Supiah Cahyati, M.Pd.</dc:title>
  <dc:creator>USER</dc:creator>
  <cp:lastModifiedBy>Windows User</cp:lastModifiedBy>
  <cp:revision>433</cp:revision>
  <dcterms:created xsi:type="dcterms:W3CDTF">2016-08-30T02:29:45Z</dcterms:created>
  <dcterms:modified xsi:type="dcterms:W3CDTF">2019-08-30T05:58:12Z</dcterms:modified>
</cp:coreProperties>
</file>