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46"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8CD00C3-A1BC-4558-B886-3248A4C8319D}" type="datetimeFigureOut">
              <a:rPr lang="id-ID" smtClean="0"/>
              <a:pPr/>
              <a:t>25/09/2020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11" name="Slide Number Placeholder 10"/>
          <p:cNvSpPr>
            <a:spLocks noGrp="1"/>
          </p:cNvSpPr>
          <p:nvPr>
            <p:ph type="sldNum" sz="quarter" idx="12"/>
          </p:nvPr>
        </p:nvSpPr>
        <p:spPr/>
        <p:txBody>
          <a:bodyPr/>
          <a:lstStyle>
            <a:extLst/>
          </a:lstStyle>
          <a:p>
            <a:fld id="{CC24BCC4-2145-4A61-A253-12E84DE8B7C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CD00C3-A1BC-4558-B886-3248A4C8319D}" type="datetimeFigureOut">
              <a:rPr lang="id-ID" smtClean="0"/>
              <a:pPr/>
              <a:t>25/09/2020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C24BCC4-2145-4A61-A253-12E84DE8B7C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CD00C3-A1BC-4558-B886-3248A4C8319D}" type="datetimeFigureOut">
              <a:rPr lang="id-ID" smtClean="0"/>
              <a:pPr/>
              <a:t>25/09/2020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C24BCC4-2145-4A61-A253-12E84DE8B7C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CD00C3-A1BC-4558-B886-3248A4C8319D}" type="datetimeFigureOut">
              <a:rPr lang="id-ID" smtClean="0"/>
              <a:pPr/>
              <a:t>25/09/2020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C24BCC4-2145-4A61-A253-12E84DE8B7C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8CD00C3-A1BC-4558-B886-3248A4C8319D}" type="datetimeFigureOut">
              <a:rPr lang="id-ID" smtClean="0"/>
              <a:pPr/>
              <a:t>25/09/2020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C24BCC4-2145-4A61-A253-12E84DE8B7C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CD00C3-A1BC-4558-B886-3248A4C8319D}" type="datetimeFigureOut">
              <a:rPr lang="id-ID" smtClean="0"/>
              <a:pPr/>
              <a:t>25/09/2020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C24BCC4-2145-4A61-A253-12E84DE8B7C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CD00C3-A1BC-4558-B886-3248A4C8319D}" type="datetimeFigureOut">
              <a:rPr lang="id-ID" smtClean="0"/>
              <a:pPr/>
              <a:t>25/09/2020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CC24BCC4-2145-4A61-A253-12E84DE8B7C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8CD00C3-A1BC-4558-B886-3248A4C8319D}" type="datetimeFigureOut">
              <a:rPr lang="id-ID" smtClean="0"/>
              <a:pPr/>
              <a:t>25/09/2020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CC24BCC4-2145-4A61-A253-12E84DE8B7C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8CD00C3-A1BC-4558-B886-3248A4C8319D}" type="datetimeFigureOut">
              <a:rPr lang="id-ID" smtClean="0"/>
              <a:pPr/>
              <a:t>25/09/2020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CC24BCC4-2145-4A61-A253-12E84DE8B7C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CD00C3-A1BC-4558-B886-3248A4C8319D}" type="datetimeFigureOut">
              <a:rPr lang="id-ID" smtClean="0"/>
              <a:pPr/>
              <a:t>25/09/2020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C24BCC4-2145-4A61-A253-12E84DE8B7C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CD00C3-A1BC-4558-B886-3248A4C8319D}" type="datetimeFigureOut">
              <a:rPr lang="id-ID" smtClean="0"/>
              <a:pPr/>
              <a:t>25/09/2020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C24BCC4-2145-4A61-A253-12E84DE8B7CA}" type="slidenum">
              <a:rPr lang="id-ID" smtClean="0"/>
              <a:pPr/>
              <a:t>‹#›</a:t>
            </a:fld>
            <a:endParaRPr lang="id-ID"/>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8CD00C3-A1BC-4558-B886-3248A4C8319D}" type="datetimeFigureOut">
              <a:rPr lang="id-ID" smtClean="0"/>
              <a:pPr/>
              <a:t>25/09/2020</a:t>
            </a:fld>
            <a:endParaRPr lang="id-ID"/>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d-ID"/>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C24BCC4-2145-4A61-A253-12E84DE8B7C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a:ln>
            <a:noFill/>
          </a:ln>
        </p:spPr>
        <p:txBody>
          <a:bodyPr/>
          <a:lstStyle/>
          <a:p>
            <a:r>
              <a:rPr lang="id-ID" b="1" dirty="0" smtClean="0">
                <a:solidFill>
                  <a:schemeClr val="tx1"/>
                </a:solidFill>
              </a:rPr>
              <a:t>Inferring From the Text</a:t>
            </a:r>
            <a:endParaRPr lang="id-ID" b="1" dirty="0">
              <a:solidFill>
                <a:schemeClr val="tx1"/>
              </a:solidFill>
            </a:endParaRPr>
          </a:p>
        </p:txBody>
      </p:sp>
      <p:sp>
        <p:nvSpPr>
          <p:cNvPr id="3" name="Subtitle 2"/>
          <p:cNvSpPr>
            <a:spLocks noGrp="1"/>
          </p:cNvSpPr>
          <p:nvPr>
            <p:ph type="subTitle" idx="1"/>
          </p:nvPr>
        </p:nvSpPr>
        <p:spPr>
          <a:xfrm>
            <a:off x="722376" y="3685032"/>
            <a:ext cx="7772400" cy="1244166"/>
          </a:xfrm>
        </p:spPr>
        <p:txBody>
          <a:bodyPr>
            <a:noAutofit/>
          </a:bodyPr>
          <a:lstStyle/>
          <a:p>
            <a:r>
              <a:rPr lang="id-ID" sz="2800" b="1" dirty="0" smtClean="0">
                <a:solidFill>
                  <a:schemeClr val="tx1"/>
                </a:solidFill>
                <a:latin typeface="Baskerville Old Face" pitchFamily="18" charset="0"/>
              </a:rPr>
              <a:t>What is an Inferential Question?</a:t>
            </a:r>
          </a:p>
          <a:p>
            <a:r>
              <a:rPr lang="id-ID" sz="2800" b="1" dirty="0" smtClean="0">
                <a:solidFill>
                  <a:schemeClr val="tx1"/>
                </a:solidFill>
                <a:latin typeface="Baskerville Old Face" pitchFamily="18" charset="0"/>
              </a:rPr>
              <a:t>Typical Key Words for Inferential Questions</a:t>
            </a:r>
          </a:p>
          <a:p>
            <a:r>
              <a:rPr lang="id-ID" sz="2800" b="1" dirty="0" smtClean="0">
                <a:solidFill>
                  <a:schemeClr val="tx1"/>
                </a:solidFill>
                <a:latin typeface="Baskerville Old Face" pitchFamily="18" charset="0"/>
              </a:rPr>
              <a:t>Careful Reading and Common Sense</a:t>
            </a:r>
          </a:p>
          <a:p>
            <a:endParaRPr lang="id-ID" sz="2800" dirty="0">
              <a:solidFill>
                <a:schemeClr val="tx1"/>
              </a:solidFill>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dirty="0" smtClean="0">
                <a:solidFill>
                  <a:schemeClr val="tx1"/>
                </a:solidFill>
              </a:rPr>
              <a:t>What is an Inferential Question?</a:t>
            </a:r>
            <a:endParaRPr lang="id-ID" sz="4000" dirty="0">
              <a:solidFill>
                <a:schemeClr val="tx1"/>
              </a:solidFill>
            </a:endParaRPr>
          </a:p>
        </p:txBody>
      </p:sp>
      <p:sp>
        <p:nvSpPr>
          <p:cNvPr id="3" name="Content Placeholder 2"/>
          <p:cNvSpPr>
            <a:spLocks noGrp="1"/>
          </p:cNvSpPr>
          <p:nvPr>
            <p:ph idx="1"/>
          </p:nvPr>
        </p:nvSpPr>
        <p:spPr/>
        <p:txBody>
          <a:bodyPr>
            <a:normAutofit/>
          </a:bodyPr>
          <a:lstStyle/>
          <a:p>
            <a:pPr>
              <a:lnSpc>
                <a:spcPct val="125000"/>
              </a:lnSpc>
            </a:pPr>
            <a:r>
              <a:rPr lang="id-ID" sz="2000" dirty="0" smtClean="0"/>
              <a:t>Some questions are asked for you to infer from the text. (This means, you cannot copy the answer directly from the passage. While the answer may not be stated directly, it is </a:t>
            </a:r>
            <a:r>
              <a:rPr lang="id-ID" sz="2000" dirty="0" smtClean="0"/>
              <a:t>implied</a:t>
            </a:r>
            <a:r>
              <a:rPr lang="en-US" sz="2000" dirty="0" smtClean="0"/>
              <a:t>)</a:t>
            </a:r>
            <a:r>
              <a:rPr lang="id-ID" sz="2000" dirty="0" smtClean="0"/>
              <a:t>.</a:t>
            </a:r>
            <a:endParaRPr lang="id-ID" sz="2000" dirty="0" smtClean="0"/>
          </a:p>
          <a:p>
            <a:pPr>
              <a:lnSpc>
                <a:spcPct val="125000"/>
              </a:lnSpc>
            </a:pPr>
            <a:r>
              <a:rPr lang="id-ID" sz="2000" dirty="0" smtClean="0"/>
              <a:t>Gather several clues from the passage to come to a conclusion just like a treasure hunt.</a:t>
            </a:r>
          </a:p>
          <a:p>
            <a:pPr>
              <a:lnSpc>
                <a:spcPct val="125000"/>
              </a:lnSpc>
            </a:pPr>
            <a:r>
              <a:rPr lang="id-ID" sz="2000" dirty="0" smtClean="0"/>
              <a:t>Deduce the similarities or differences between two situations, ideas or points.</a:t>
            </a:r>
          </a:p>
          <a:p>
            <a:pPr>
              <a:lnSpc>
                <a:spcPct val="125000"/>
              </a:lnSpc>
            </a:pPr>
            <a:r>
              <a:rPr lang="id-ID" sz="2000" dirty="0" smtClean="0"/>
              <a:t>Look for the relationship between cause and effect in a certain situation.</a:t>
            </a:r>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429264"/>
            <a:ext cx="8183880" cy="1051560"/>
          </a:xfrm>
        </p:spPr>
        <p:txBody>
          <a:bodyPr>
            <a:normAutofit fontScale="90000"/>
          </a:bodyPr>
          <a:lstStyle/>
          <a:p>
            <a:r>
              <a:rPr lang="id-ID" dirty="0" smtClean="0">
                <a:solidFill>
                  <a:schemeClr val="tx1"/>
                </a:solidFill>
              </a:rPr>
              <a:t>Typical Key Words for Inferential Questions</a:t>
            </a:r>
            <a:endParaRPr lang="id-ID" dirty="0">
              <a:solidFill>
                <a:schemeClr val="tx1"/>
              </a:solidFill>
            </a:endParaRPr>
          </a:p>
        </p:txBody>
      </p:sp>
      <p:graphicFrame>
        <p:nvGraphicFramePr>
          <p:cNvPr id="4" name="Content Placeholder 3"/>
          <p:cNvGraphicFramePr>
            <a:graphicFrameLocks noGrp="1"/>
          </p:cNvGraphicFramePr>
          <p:nvPr>
            <p:ph idx="1"/>
          </p:nvPr>
        </p:nvGraphicFramePr>
        <p:xfrm>
          <a:off x="571472" y="357166"/>
          <a:ext cx="8183562" cy="5140960"/>
        </p:xfrm>
        <a:graphic>
          <a:graphicData uri="http://schemas.openxmlformats.org/drawingml/2006/table">
            <a:tbl>
              <a:tblPr firstRow="1" bandRow="1">
                <a:tableStyleId>{5C22544A-7EE6-4342-B048-85BDC9FD1C3A}</a:tableStyleId>
              </a:tblPr>
              <a:tblGrid>
                <a:gridCol w="1639870"/>
                <a:gridCol w="6543692"/>
              </a:tblGrid>
              <a:tr h="370840">
                <a:tc>
                  <a:txBody>
                    <a:bodyPr/>
                    <a:lstStyle/>
                    <a:p>
                      <a:pPr algn="ctr"/>
                      <a:r>
                        <a:rPr lang="id-ID" dirty="0" smtClean="0">
                          <a:solidFill>
                            <a:schemeClr val="tx1"/>
                          </a:solidFill>
                        </a:rPr>
                        <a:t>Key words</a:t>
                      </a:r>
                      <a:endParaRPr lang="id-ID" dirty="0">
                        <a:solidFill>
                          <a:schemeClr val="tx1"/>
                        </a:solidFill>
                      </a:endParaRPr>
                    </a:p>
                  </a:txBody>
                  <a:tcPr/>
                </a:tc>
                <a:tc>
                  <a:txBody>
                    <a:bodyPr/>
                    <a:lstStyle/>
                    <a:p>
                      <a:pPr algn="ctr"/>
                      <a:r>
                        <a:rPr lang="id-ID" dirty="0" smtClean="0">
                          <a:solidFill>
                            <a:schemeClr val="tx1"/>
                          </a:solidFill>
                        </a:rPr>
                        <a:t>Meanings</a:t>
                      </a:r>
                      <a:endParaRPr lang="id-ID" dirty="0">
                        <a:solidFill>
                          <a:schemeClr val="tx1"/>
                        </a:solidFill>
                      </a:endParaRPr>
                    </a:p>
                  </a:txBody>
                  <a:tcPr/>
                </a:tc>
              </a:tr>
              <a:tr h="370840">
                <a:tc>
                  <a:txBody>
                    <a:bodyPr/>
                    <a:lstStyle/>
                    <a:p>
                      <a:r>
                        <a:rPr lang="id-ID" sz="1900" b="1" dirty="0" smtClean="0">
                          <a:solidFill>
                            <a:schemeClr val="tx1"/>
                          </a:solidFill>
                          <a:latin typeface="Baskerville Old Face" pitchFamily="18" charset="0"/>
                        </a:rPr>
                        <a:t>Cause</a:t>
                      </a:r>
                      <a:endParaRPr lang="id-ID" sz="1900" b="1" dirty="0">
                        <a:solidFill>
                          <a:schemeClr val="tx1"/>
                        </a:solidFill>
                        <a:latin typeface="Baskerville Old Face" pitchFamily="18" charset="0"/>
                      </a:endParaRPr>
                    </a:p>
                  </a:txBody>
                  <a:tcPr/>
                </a:tc>
                <a:tc>
                  <a:txBody>
                    <a:bodyPr/>
                    <a:lstStyle/>
                    <a:p>
                      <a:r>
                        <a:rPr lang="id-ID" sz="1900" dirty="0" smtClean="0">
                          <a:solidFill>
                            <a:schemeClr val="tx1"/>
                          </a:solidFill>
                          <a:latin typeface="Baskerville Old Face" pitchFamily="18" charset="0"/>
                        </a:rPr>
                        <a:t>Events or factors behind something</a:t>
                      </a:r>
                      <a:endParaRPr lang="id-ID" sz="1900" dirty="0">
                        <a:solidFill>
                          <a:schemeClr val="tx1"/>
                        </a:solidFill>
                        <a:latin typeface="Baskerville Old Face" pitchFamily="18" charset="0"/>
                      </a:endParaRPr>
                    </a:p>
                  </a:txBody>
                  <a:tcPr/>
                </a:tc>
              </a:tr>
              <a:tr h="370840">
                <a:tc>
                  <a:txBody>
                    <a:bodyPr/>
                    <a:lstStyle/>
                    <a:p>
                      <a:r>
                        <a:rPr lang="id-ID" sz="1900" b="1" dirty="0" smtClean="0">
                          <a:solidFill>
                            <a:schemeClr val="tx1"/>
                          </a:solidFill>
                          <a:latin typeface="Baskerville Old Face" pitchFamily="18" charset="0"/>
                        </a:rPr>
                        <a:t>Effect</a:t>
                      </a:r>
                      <a:endParaRPr lang="id-ID" sz="1900" b="1" dirty="0">
                        <a:solidFill>
                          <a:schemeClr val="tx1"/>
                        </a:solidFill>
                        <a:latin typeface="Baskerville Old Face" pitchFamily="18" charset="0"/>
                      </a:endParaRPr>
                    </a:p>
                  </a:txBody>
                  <a:tcPr/>
                </a:tc>
                <a:tc>
                  <a:txBody>
                    <a:bodyPr/>
                    <a:lstStyle/>
                    <a:p>
                      <a:r>
                        <a:rPr lang="id-ID" sz="1900" dirty="0" smtClean="0">
                          <a:solidFill>
                            <a:schemeClr val="tx1"/>
                          </a:solidFill>
                          <a:latin typeface="Baskerville Old Face" pitchFamily="18" charset="0"/>
                        </a:rPr>
                        <a:t>The result of a number of events or factors</a:t>
                      </a:r>
                      <a:endParaRPr lang="id-ID" sz="1900" dirty="0">
                        <a:solidFill>
                          <a:schemeClr val="tx1"/>
                        </a:solidFill>
                        <a:latin typeface="Baskerville Old Face" pitchFamily="18" charset="0"/>
                      </a:endParaRPr>
                    </a:p>
                  </a:txBody>
                  <a:tcPr/>
                </a:tc>
              </a:tr>
              <a:tr h="370840">
                <a:tc>
                  <a:txBody>
                    <a:bodyPr/>
                    <a:lstStyle/>
                    <a:p>
                      <a:r>
                        <a:rPr lang="id-ID" sz="1900" b="1" dirty="0" smtClean="0">
                          <a:solidFill>
                            <a:schemeClr val="tx1"/>
                          </a:solidFill>
                          <a:latin typeface="Baskerville Old Face" pitchFamily="18" charset="0"/>
                        </a:rPr>
                        <a:t>Purpose</a:t>
                      </a:r>
                      <a:endParaRPr lang="id-ID" sz="1900" b="1" dirty="0">
                        <a:solidFill>
                          <a:schemeClr val="tx1"/>
                        </a:solidFill>
                        <a:latin typeface="Baskerville Old Face" pitchFamily="18" charset="0"/>
                      </a:endParaRPr>
                    </a:p>
                  </a:txBody>
                  <a:tcPr/>
                </a:tc>
                <a:tc>
                  <a:txBody>
                    <a:bodyPr/>
                    <a:lstStyle/>
                    <a:p>
                      <a:r>
                        <a:rPr lang="id-ID" sz="1900" dirty="0" smtClean="0">
                          <a:solidFill>
                            <a:schemeClr val="tx1"/>
                          </a:solidFill>
                          <a:latin typeface="Baskerville Old Face" pitchFamily="18" charset="0"/>
                        </a:rPr>
                        <a:t>The resolve of a person or a group of individuals to achieve an objective</a:t>
                      </a:r>
                      <a:endParaRPr lang="id-ID" sz="1900" dirty="0">
                        <a:solidFill>
                          <a:schemeClr val="tx1"/>
                        </a:solidFill>
                        <a:latin typeface="Baskerville Old Face" pitchFamily="18" charset="0"/>
                      </a:endParaRPr>
                    </a:p>
                  </a:txBody>
                  <a:tcPr/>
                </a:tc>
              </a:tr>
              <a:tr h="370840">
                <a:tc>
                  <a:txBody>
                    <a:bodyPr/>
                    <a:lstStyle/>
                    <a:p>
                      <a:r>
                        <a:rPr lang="id-ID" sz="1900" b="1" dirty="0" smtClean="0">
                          <a:solidFill>
                            <a:schemeClr val="tx1"/>
                          </a:solidFill>
                          <a:latin typeface="Baskerville Old Face" pitchFamily="18" charset="0"/>
                        </a:rPr>
                        <a:t>Difference</a:t>
                      </a:r>
                      <a:endParaRPr lang="id-ID" sz="1900" b="1" dirty="0">
                        <a:solidFill>
                          <a:schemeClr val="tx1"/>
                        </a:solidFill>
                        <a:latin typeface="Baskerville Old Face" pitchFamily="18" charset="0"/>
                      </a:endParaRPr>
                    </a:p>
                  </a:txBody>
                  <a:tcPr/>
                </a:tc>
                <a:tc>
                  <a:txBody>
                    <a:bodyPr/>
                    <a:lstStyle/>
                    <a:p>
                      <a:r>
                        <a:rPr lang="id-ID" sz="1900" dirty="0" smtClean="0">
                          <a:solidFill>
                            <a:schemeClr val="tx1"/>
                          </a:solidFill>
                          <a:latin typeface="Baskerville Old Face" pitchFamily="18" charset="0"/>
                        </a:rPr>
                        <a:t>What is not the same</a:t>
                      </a:r>
                      <a:endParaRPr lang="id-ID" sz="1900" dirty="0">
                        <a:solidFill>
                          <a:schemeClr val="tx1"/>
                        </a:solidFill>
                        <a:latin typeface="Baskerville Old Face" pitchFamily="18" charset="0"/>
                      </a:endParaRPr>
                    </a:p>
                  </a:txBody>
                  <a:tcPr/>
                </a:tc>
              </a:tr>
              <a:tr h="370840">
                <a:tc>
                  <a:txBody>
                    <a:bodyPr/>
                    <a:lstStyle/>
                    <a:p>
                      <a:r>
                        <a:rPr lang="id-ID" sz="1900" b="1" dirty="0" smtClean="0">
                          <a:solidFill>
                            <a:schemeClr val="tx1"/>
                          </a:solidFill>
                          <a:latin typeface="Baskerville Old Face" pitchFamily="18" charset="0"/>
                        </a:rPr>
                        <a:t>Contrast</a:t>
                      </a:r>
                      <a:endParaRPr lang="id-ID" sz="1900" b="1" dirty="0">
                        <a:solidFill>
                          <a:schemeClr val="tx1"/>
                        </a:solidFill>
                        <a:latin typeface="Baskerville Old Face" pitchFamily="18" charset="0"/>
                      </a:endParaRPr>
                    </a:p>
                  </a:txBody>
                  <a:tcPr/>
                </a:tc>
                <a:tc>
                  <a:txBody>
                    <a:bodyPr/>
                    <a:lstStyle/>
                    <a:p>
                      <a:r>
                        <a:rPr lang="id-ID" sz="1900" dirty="0" smtClean="0">
                          <a:solidFill>
                            <a:schemeClr val="tx1"/>
                          </a:solidFill>
                          <a:latin typeface="Baskerville Old Face" pitchFamily="18" charset="0"/>
                        </a:rPr>
                        <a:t>The opposite of another or</a:t>
                      </a:r>
                      <a:r>
                        <a:rPr lang="id-ID" sz="1900" baseline="0" dirty="0" smtClean="0">
                          <a:solidFill>
                            <a:schemeClr val="tx1"/>
                          </a:solidFill>
                          <a:latin typeface="Baskerville Old Face" pitchFamily="18" charset="0"/>
                        </a:rPr>
                        <a:t> something noticeably different</a:t>
                      </a:r>
                      <a:endParaRPr lang="id-ID" sz="1900" dirty="0">
                        <a:solidFill>
                          <a:schemeClr val="tx1"/>
                        </a:solidFill>
                        <a:latin typeface="Baskerville Old Face" pitchFamily="18" charset="0"/>
                      </a:endParaRPr>
                    </a:p>
                  </a:txBody>
                  <a:tcPr/>
                </a:tc>
              </a:tr>
              <a:tr h="370840">
                <a:tc>
                  <a:txBody>
                    <a:bodyPr/>
                    <a:lstStyle/>
                    <a:p>
                      <a:r>
                        <a:rPr lang="id-ID" sz="1900" b="1" dirty="0" smtClean="0">
                          <a:solidFill>
                            <a:schemeClr val="tx1"/>
                          </a:solidFill>
                          <a:latin typeface="Baskerville Old Face" pitchFamily="18" charset="0"/>
                        </a:rPr>
                        <a:t>Similarity</a:t>
                      </a:r>
                      <a:endParaRPr lang="id-ID" sz="1900" b="1" dirty="0">
                        <a:solidFill>
                          <a:schemeClr val="tx1"/>
                        </a:solidFill>
                        <a:latin typeface="Baskerville Old Face" pitchFamily="18" charset="0"/>
                      </a:endParaRPr>
                    </a:p>
                  </a:txBody>
                  <a:tcPr/>
                </a:tc>
                <a:tc>
                  <a:txBody>
                    <a:bodyPr/>
                    <a:lstStyle/>
                    <a:p>
                      <a:r>
                        <a:rPr lang="id-ID" sz="1900" dirty="0" smtClean="0">
                          <a:solidFill>
                            <a:schemeClr val="tx1"/>
                          </a:solidFill>
                          <a:latin typeface="Baskerville Old Face" pitchFamily="18" charset="0"/>
                        </a:rPr>
                        <a:t>What is the same</a:t>
                      </a:r>
                      <a:endParaRPr lang="id-ID" sz="1900" dirty="0">
                        <a:solidFill>
                          <a:schemeClr val="tx1"/>
                        </a:solidFill>
                        <a:latin typeface="Baskerville Old Face" pitchFamily="18" charset="0"/>
                      </a:endParaRPr>
                    </a:p>
                  </a:txBody>
                  <a:tcPr/>
                </a:tc>
              </a:tr>
              <a:tr h="370840">
                <a:tc>
                  <a:txBody>
                    <a:bodyPr/>
                    <a:lstStyle/>
                    <a:p>
                      <a:r>
                        <a:rPr lang="id-ID" sz="1900" b="1" dirty="0" smtClean="0">
                          <a:solidFill>
                            <a:schemeClr val="tx1"/>
                          </a:solidFill>
                          <a:latin typeface="Baskerville Old Face" pitchFamily="18" charset="0"/>
                        </a:rPr>
                        <a:t>Evidence</a:t>
                      </a:r>
                      <a:endParaRPr lang="id-ID" sz="1900" b="1" dirty="0">
                        <a:solidFill>
                          <a:schemeClr val="tx1"/>
                        </a:solidFill>
                        <a:latin typeface="Baskerville Old Face" pitchFamily="18" charset="0"/>
                      </a:endParaRPr>
                    </a:p>
                  </a:txBody>
                  <a:tcPr/>
                </a:tc>
                <a:tc>
                  <a:txBody>
                    <a:bodyPr/>
                    <a:lstStyle/>
                    <a:p>
                      <a:r>
                        <a:rPr lang="id-ID" sz="1900" dirty="0" smtClean="0">
                          <a:solidFill>
                            <a:schemeClr val="tx1"/>
                          </a:solidFill>
                          <a:latin typeface="Baskerville Old Face" pitchFamily="18" charset="0"/>
                        </a:rPr>
                        <a:t>The proof that something is true</a:t>
                      </a:r>
                      <a:endParaRPr lang="id-ID" sz="1900" dirty="0">
                        <a:solidFill>
                          <a:schemeClr val="tx1"/>
                        </a:solidFill>
                        <a:latin typeface="Baskerville Old Face" pitchFamily="18" charset="0"/>
                      </a:endParaRPr>
                    </a:p>
                  </a:txBody>
                  <a:tcPr/>
                </a:tc>
              </a:tr>
              <a:tr h="370840">
                <a:tc>
                  <a:txBody>
                    <a:bodyPr/>
                    <a:lstStyle/>
                    <a:p>
                      <a:r>
                        <a:rPr lang="id-ID" sz="1900" b="1" dirty="0" smtClean="0">
                          <a:solidFill>
                            <a:schemeClr val="tx1"/>
                          </a:solidFill>
                          <a:latin typeface="Baskerville Old Face" pitchFamily="18" charset="0"/>
                        </a:rPr>
                        <a:t>Example</a:t>
                      </a:r>
                      <a:endParaRPr lang="id-ID" sz="1900" b="1" dirty="0">
                        <a:solidFill>
                          <a:schemeClr val="tx1"/>
                        </a:solidFill>
                        <a:latin typeface="Baskerville Old Face" pitchFamily="18" charset="0"/>
                      </a:endParaRPr>
                    </a:p>
                  </a:txBody>
                  <a:tcPr/>
                </a:tc>
                <a:tc>
                  <a:txBody>
                    <a:bodyPr/>
                    <a:lstStyle/>
                    <a:p>
                      <a:r>
                        <a:rPr lang="id-ID" sz="1900" dirty="0" smtClean="0">
                          <a:solidFill>
                            <a:schemeClr val="tx1"/>
                          </a:solidFill>
                          <a:latin typeface="Baskerville Old Face" pitchFamily="18" charset="0"/>
                        </a:rPr>
                        <a:t>Specific thing that illustrates a general rule or case</a:t>
                      </a:r>
                      <a:endParaRPr lang="id-ID" sz="1900" dirty="0">
                        <a:solidFill>
                          <a:schemeClr val="tx1"/>
                        </a:solidFill>
                        <a:latin typeface="Baskerville Old Face" pitchFamily="18" charset="0"/>
                      </a:endParaRPr>
                    </a:p>
                  </a:txBody>
                  <a:tcPr/>
                </a:tc>
              </a:tr>
              <a:tr h="370840">
                <a:tc>
                  <a:txBody>
                    <a:bodyPr/>
                    <a:lstStyle/>
                    <a:p>
                      <a:r>
                        <a:rPr lang="id-ID" sz="1900" b="1" dirty="0" smtClean="0">
                          <a:solidFill>
                            <a:schemeClr val="tx1"/>
                          </a:solidFill>
                          <a:latin typeface="Baskerville Old Face" pitchFamily="18" charset="0"/>
                        </a:rPr>
                        <a:t>Reason</a:t>
                      </a:r>
                      <a:endParaRPr lang="id-ID" sz="1900" b="1" dirty="0">
                        <a:solidFill>
                          <a:schemeClr val="tx1"/>
                        </a:solidFill>
                        <a:latin typeface="Baskerville Old Face" pitchFamily="18" charset="0"/>
                      </a:endParaRPr>
                    </a:p>
                  </a:txBody>
                  <a:tcPr/>
                </a:tc>
                <a:tc>
                  <a:txBody>
                    <a:bodyPr/>
                    <a:lstStyle/>
                    <a:p>
                      <a:r>
                        <a:rPr lang="id-ID" sz="1900" dirty="0" smtClean="0">
                          <a:solidFill>
                            <a:schemeClr val="tx1"/>
                          </a:solidFill>
                          <a:latin typeface="Baskerville Old Face" pitchFamily="18" charset="0"/>
                        </a:rPr>
                        <a:t>People’s arguments or thinking process to explain why something happens</a:t>
                      </a:r>
                      <a:endParaRPr lang="id-ID" sz="1900" dirty="0">
                        <a:solidFill>
                          <a:schemeClr val="tx1"/>
                        </a:solidFill>
                        <a:latin typeface="Baskerville Old Face" pitchFamily="18" charset="0"/>
                      </a:endParaRPr>
                    </a:p>
                  </a:txBody>
                  <a:tcPr/>
                </a:tc>
              </a:tr>
              <a:tr h="370840">
                <a:tc>
                  <a:txBody>
                    <a:bodyPr/>
                    <a:lstStyle/>
                    <a:p>
                      <a:r>
                        <a:rPr lang="id-ID" sz="1900" b="1" dirty="0" smtClean="0">
                          <a:solidFill>
                            <a:schemeClr val="tx1"/>
                          </a:solidFill>
                          <a:latin typeface="Baskerville Old Face" pitchFamily="18" charset="0"/>
                        </a:rPr>
                        <a:t>Advantages</a:t>
                      </a:r>
                      <a:endParaRPr lang="id-ID" sz="1900" b="1" dirty="0">
                        <a:solidFill>
                          <a:schemeClr val="tx1"/>
                        </a:solidFill>
                        <a:latin typeface="Baskerville Old Face" pitchFamily="18" charset="0"/>
                      </a:endParaRPr>
                    </a:p>
                  </a:txBody>
                  <a:tcPr/>
                </a:tc>
                <a:tc>
                  <a:txBody>
                    <a:bodyPr/>
                    <a:lstStyle/>
                    <a:p>
                      <a:r>
                        <a:rPr lang="id-ID" sz="1900" dirty="0" smtClean="0">
                          <a:solidFill>
                            <a:schemeClr val="tx1"/>
                          </a:solidFill>
                          <a:latin typeface="Baskerville Old Face" pitchFamily="18" charset="0"/>
                        </a:rPr>
                        <a:t>The positive aspects of something</a:t>
                      </a:r>
                      <a:endParaRPr lang="id-ID" sz="1900" dirty="0">
                        <a:solidFill>
                          <a:schemeClr val="tx1"/>
                        </a:solidFill>
                        <a:latin typeface="Baskerville Old Face" pitchFamily="18" charset="0"/>
                      </a:endParaRPr>
                    </a:p>
                  </a:txBody>
                  <a:tcPr/>
                </a:tc>
              </a:tr>
              <a:tr h="370840">
                <a:tc>
                  <a:txBody>
                    <a:bodyPr/>
                    <a:lstStyle/>
                    <a:p>
                      <a:r>
                        <a:rPr lang="id-ID" sz="1900" b="1" dirty="0" smtClean="0">
                          <a:solidFill>
                            <a:schemeClr val="tx1"/>
                          </a:solidFill>
                          <a:latin typeface="Baskerville Old Face" pitchFamily="18" charset="0"/>
                        </a:rPr>
                        <a:t>Disadvantages</a:t>
                      </a:r>
                      <a:endParaRPr lang="id-ID" sz="1900" b="1" dirty="0">
                        <a:solidFill>
                          <a:schemeClr val="tx1"/>
                        </a:solidFill>
                        <a:latin typeface="Baskerville Old Face" pitchFamily="18" charset="0"/>
                      </a:endParaRPr>
                    </a:p>
                  </a:txBody>
                  <a:tcPr/>
                </a:tc>
                <a:tc>
                  <a:txBody>
                    <a:bodyPr/>
                    <a:lstStyle/>
                    <a:p>
                      <a:r>
                        <a:rPr lang="id-ID" sz="1900" dirty="0" smtClean="0">
                          <a:solidFill>
                            <a:schemeClr val="tx1"/>
                          </a:solidFill>
                          <a:latin typeface="Baskerville Old Face" pitchFamily="18" charset="0"/>
                        </a:rPr>
                        <a:t>The negative aspects</a:t>
                      </a:r>
                      <a:r>
                        <a:rPr lang="id-ID" sz="1900" baseline="0" dirty="0" smtClean="0">
                          <a:solidFill>
                            <a:schemeClr val="tx1"/>
                          </a:solidFill>
                          <a:latin typeface="Baskerville Old Face" pitchFamily="18" charset="0"/>
                        </a:rPr>
                        <a:t> of something</a:t>
                      </a:r>
                      <a:endParaRPr lang="id-ID" sz="1900" dirty="0">
                        <a:solidFill>
                          <a:schemeClr val="tx1"/>
                        </a:solidFill>
                        <a:latin typeface="Baskerville Old Face"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solidFill>
                  <a:schemeClr val="tx1"/>
                </a:solidFill>
              </a:rPr>
              <a:t>Some Examples of Questions that Require You to Infer</a:t>
            </a:r>
            <a:endParaRPr lang="id-ID" dirty="0">
              <a:solidFill>
                <a:schemeClr val="tx1"/>
              </a:solidFill>
            </a:endParaRPr>
          </a:p>
        </p:txBody>
      </p:sp>
      <p:sp>
        <p:nvSpPr>
          <p:cNvPr id="3" name="Content Placeholder 2"/>
          <p:cNvSpPr>
            <a:spLocks noGrp="1"/>
          </p:cNvSpPr>
          <p:nvPr>
            <p:ph idx="1"/>
          </p:nvPr>
        </p:nvSpPr>
        <p:spPr/>
        <p:txBody>
          <a:bodyPr>
            <a:noAutofit/>
          </a:bodyPr>
          <a:lstStyle/>
          <a:p>
            <a:r>
              <a:rPr lang="id-ID" sz="2400" dirty="0" smtClean="0">
                <a:latin typeface="Baskerville Old Face" pitchFamily="18" charset="0"/>
              </a:rPr>
              <a:t>Why did the author associate dark chocolate with epresso when they are obviously not the same?</a:t>
            </a:r>
          </a:p>
          <a:p>
            <a:r>
              <a:rPr lang="id-ID" sz="2400" dirty="0" smtClean="0">
                <a:latin typeface="Baskerville Old Face" pitchFamily="18" charset="0"/>
              </a:rPr>
              <a:t>What would have been the main reason that contributed to the breakdown of their marriage?</a:t>
            </a:r>
          </a:p>
          <a:p>
            <a:r>
              <a:rPr lang="id-ID" sz="2400" dirty="0" smtClean="0">
                <a:latin typeface="Baskerville Old Face" pitchFamily="18" charset="0"/>
              </a:rPr>
              <a:t>What other reasons besides the lack of the power worried them?</a:t>
            </a:r>
          </a:p>
          <a:p>
            <a:r>
              <a:rPr lang="id-ID" sz="2400" dirty="0" smtClean="0">
                <a:latin typeface="Baskerville Old Face" pitchFamily="18" charset="0"/>
              </a:rPr>
              <a:t>In what way did you think Jimmy influenced him?</a:t>
            </a:r>
          </a:p>
          <a:p>
            <a:r>
              <a:rPr lang="id-ID" sz="2400" dirty="0" smtClean="0">
                <a:latin typeface="Baskerville Old Face" pitchFamily="18" charset="0"/>
              </a:rPr>
              <a:t>In your opinion, which is the worse cause of depression? Why?</a:t>
            </a:r>
          </a:p>
          <a:p>
            <a:r>
              <a:rPr lang="id-ID" sz="2400" dirty="0" smtClean="0">
                <a:latin typeface="Baskerville Old Face" pitchFamily="18" charset="0"/>
              </a:rPr>
              <a:t>What made them think that Joel is the murderer?</a:t>
            </a:r>
          </a:p>
          <a:p>
            <a:r>
              <a:rPr lang="id-ID" sz="2400" dirty="0" smtClean="0">
                <a:latin typeface="Baskerville Old Face" pitchFamily="18" charset="0"/>
              </a:rPr>
              <a:t>What was unusual about his behaviour?</a:t>
            </a:r>
            <a:endParaRPr lang="id-ID" sz="2400" dirty="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solidFill>
                  <a:schemeClr val="tx1"/>
                </a:solidFill>
              </a:rPr>
              <a:t>Careful Reading and Common Sense </a:t>
            </a:r>
            <a:endParaRPr lang="id-ID" dirty="0">
              <a:solidFill>
                <a:schemeClr val="tx1"/>
              </a:solidFill>
            </a:endParaRPr>
          </a:p>
        </p:txBody>
      </p:sp>
      <p:sp>
        <p:nvSpPr>
          <p:cNvPr id="3" name="Content Placeholder 2"/>
          <p:cNvSpPr>
            <a:spLocks noGrp="1"/>
          </p:cNvSpPr>
          <p:nvPr>
            <p:ph idx="1"/>
          </p:nvPr>
        </p:nvSpPr>
        <p:spPr/>
        <p:txBody>
          <a:bodyPr>
            <a:normAutofit fontScale="92500"/>
          </a:bodyPr>
          <a:lstStyle/>
          <a:p>
            <a:pPr>
              <a:lnSpc>
                <a:spcPct val="150000"/>
              </a:lnSpc>
            </a:pPr>
            <a:r>
              <a:rPr lang="id-ID" sz="2400" dirty="0" smtClean="0">
                <a:latin typeface="Baskerville Old Face" pitchFamily="18" charset="0"/>
              </a:rPr>
              <a:t>You cannot just answer inferential questions by studying the question words.</a:t>
            </a:r>
          </a:p>
          <a:p>
            <a:pPr>
              <a:lnSpc>
                <a:spcPct val="150000"/>
              </a:lnSpc>
            </a:pPr>
            <a:r>
              <a:rPr lang="id-ID" sz="2400" dirty="0" smtClean="0">
                <a:latin typeface="Baskerville Old Face" pitchFamily="18" charset="0"/>
              </a:rPr>
              <a:t>Inferential questions test your detailed understanding of the words.</a:t>
            </a:r>
          </a:p>
          <a:p>
            <a:pPr>
              <a:lnSpc>
                <a:spcPct val="150000"/>
              </a:lnSpc>
            </a:pPr>
            <a:r>
              <a:rPr lang="id-ID" sz="2400" dirty="0" smtClean="0">
                <a:latin typeface="Baskerville Old Face" pitchFamily="18" charset="0"/>
              </a:rPr>
              <a:t>Some questions may require you to apply common sense.</a:t>
            </a:r>
          </a:p>
          <a:p>
            <a:pPr>
              <a:lnSpc>
                <a:spcPct val="150000"/>
              </a:lnSpc>
            </a:pPr>
            <a:r>
              <a:rPr lang="id-ID" sz="2400" dirty="0" smtClean="0">
                <a:latin typeface="Baskerville Old Face" pitchFamily="18" charset="0"/>
              </a:rPr>
              <a:t>Does it make sense to you?</a:t>
            </a:r>
          </a:p>
          <a:p>
            <a:pPr>
              <a:lnSpc>
                <a:spcPct val="150000"/>
              </a:lnSpc>
            </a:pPr>
            <a:r>
              <a:rPr lang="id-ID" sz="2400" dirty="0" smtClean="0">
                <a:latin typeface="Baskerville Old Face" pitchFamily="18" charset="0"/>
              </a:rPr>
              <a:t>Do not add your own ideas unnecessary but try to read between the lines.</a:t>
            </a:r>
            <a:endParaRPr lang="id-ID" sz="2400" dirty="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240</TotalTime>
  <Words>364</Words>
  <Application>Microsoft Office PowerPoint</Application>
  <PresentationFormat>On-screen Show (4:3)</PresentationFormat>
  <Paragraphs>48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Aspect</vt:lpstr>
      <vt:lpstr>Inferring From the Text</vt:lpstr>
      <vt:lpstr>What is an Inferential Question?</vt:lpstr>
      <vt:lpstr>Typical Key Words for Inferential Questions</vt:lpstr>
      <vt:lpstr>Some Examples of Questions that Require You to Infer</vt:lpstr>
      <vt:lpstr>Careful Reading and Common Sense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Inferring From the Text</dc:title>
  <dc:creator>Dienadiena</dc:creator>
  <cp:lastModifiedBy>Windows User</cp:lastModifiedBy>
  <cp:revision>20</cp:revision>
  <dcterms:created xsi:type="dcterms:W3CDTF">2017-01-14T09:44:10Z</dcterms:created>
  <dcterms:modified xsi:type="dcterms:W3CDTF">2020-09-25T08:28:39Z</dcterms:modified>
</cp:coreProperties>
</file>